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9" r:id="rId8"/>
    <p:sldId id="268" r:id="rId9"/>
    <p:sldId id="261" r:id="rId10"/>
    <p:sldId id="270" r:id="rId11"/>
    <p:sldId id="262" r:id="rId12"/>
    <p:sldId id="271" r:id="rId13"/>
    <p:sldId id="263" r:id="rId14"/>
    <p:sldId id="273" r:id="rId15"/>
    <p:sldId id="274" r:id="rId16"/>
    <p:sldId id="275" r:id="rId17"/>
    <p:sldId id="265" r:id="rId18"/>
    <p:sldId id="276" r:id="rId19"/>
    <p:sldId id="267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8">
          <p15:clr>
            <a:srgbClr val="A4A3A4"/>
          </p15:clr>
        </p15:guide>
        <p15:guide id="2" orient="horz" pos="1706">
          <p15:clr>
            <a:srgbClr val="A4A3A4"/>
          </p15:clr>
        </p15:guide>
        <p15:guide id="3" orient="horz" pos="2840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208">
          <p15:clr>
            <a:srgbClr val="A4A3A4"/>
          </p15:clr>
        </p15:guide>
        <p15:guide id="6" pos="2018">
          <p15:clr>
            <a:srgbClr val="A4A3A4"/>
          </p15:clr>
        </p15:guide>
        <p15:guide id="7" pos="5556">
          <p15:clr>
            <a:srgbClr val="A4A3A4"/>
          </p15:clr>
        </p15:guide>
        <p15:guide id="8" pos="37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FF2"/>
    <a:srgbClr val="E9D1DD"/>
    <a:srgbClr val="E5F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89" autoAdjust="0"/>
    <p:restoredTop sz="94660"/>
  </p:normalViewPr>
  <p:slideViewPr>
    <p:cSldViewPr>
      <p:cViewPr varScale="1">
        <p:scale>
          <a:sx n="89" d="100"/>
          <a:sy n="89" d="100"/>
        </p:scale>
        <p:origin x="662" y="-125"/>
      </p:cViewPr>
      <p:guideLst>
        <p:guide orient="horz" pos="578"/>
        <p:guide orient="horz" pos="1706"/>
        <p:guide orient="horz" pos="2840"/>
        <p:guide orient="horz" pos="3884"/>
        <p:guide pos="208"/>
        <p:guide pos="2018"/>
        <p:guide pos="5556"/>
        <p:guide pos="374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MidBlue102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484313"/>
            <a:ext cx="8496300" cy="1368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638"/>
            <a:ext cx="8496300" cy="309721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23850" y="6245225"/>
            <a:ext cx="84963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77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58428-999A-4404-BEBF-C4674E5966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9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908050"/>
            <a:ext cx="2122487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908050"/>
            <a:ext cx="6215063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5C2B-FA85-41A3-9F53-7D323685F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49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MidBlue102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73F26-6148-46CA-9D0B-9FDC164DD625}" type="datetimeFigureOut">
              <a:rPr lang="en-GB"/>
              <a:pPr>
                <a:defRPr/>
              </a:pPr>
              <a:t>25/03/2015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A4562-8B7A-45F0-B6A9-1C288DADB0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322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0C608-BEE8-407C-8D17-31EF015926F8}" type="datetimeFigureOut">
              <a:rPr lang="en-GB"/>
              <a:pPr>
                <a:defRPr/>
              </a:pPr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A1A75-BF11-4DD2-8B14-3EF0200D8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74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C0B8-7A62-4915-8039-C02C62592943}" type="datetimeFigureOut">
              <a:rPr lang="en-GB"/>
              <a:pPr>
                <a:defRPr/>
              </a:pPr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7A597-9C4A-428B-A29D-C161C9027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54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C6E5D-C50C-4040-8B91-0E114E0EBD9D}" type="datetimeFigureOut">
              <a:rPr lang="en-GB"/>
              <a:pPr>
                <a:defRPr/>
              </a:pPr>
              <a:t>25/03/2015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79C78-9BD7-4297-8442-87B1AD1E60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200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E4941-6A3B-4E89-95EE-09454AD8D11B}" type="datetimeFigureOut">
              <a:rPr lang="en-GB"/>
              <a:pPr>
                <a:defRPr/>
              </a:pPr>
              <a:t>25/03/2015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640F2-2581-4FF2-AD8A-6729D1C73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753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D350E-D036-4A11-953A-0D41C2074ECE}" type="datetimeFigureOut">
              <a:rPr lang="en-GB"/>
              <a:pPr>
                <a:defRPr/>
              </a:pPr>
              <a:t>25/03/2015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31FCC-F6AD-40B2-84CF-39D1317E9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319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F9680-94E1-487E-9B1E-6F84E39BF19B}" type="datetimeFigureOut">
              <a:rPr lang="en-GB"/>
              <a:pPr>
                <a:defRPr/>
              </a:pPr>
              <a:t>25/03/2015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3330D-5F62-4C51-9771-5AF9C0513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078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B4E71-A6C3-454D-80CB-ABE061FBB23A}" type="datetimeFigureOut">
              <a:rPr lang="en-GB"/>
              <a:pPr>
                <a:defRPr/>
              </a:pPr>
              <a:t>25/03/2015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47D6A-444D-4141-8B6F-79E3E09FE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05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D461B-7FDF-4AFD-82F8-42152DBC1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663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67037-95E9-44DD-BF5E-0F9647B09D55}" type="datetimeFigureOut">
              <a:rPr lang="en-GB"/>
              <a:pPr>
                <a:defRPr/>
              </a:pPr>
              <a:t>25/03/2015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F99CA-79BC-4C3E-A721-000433BA2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47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60566-5464-4B8B-8CEE-2A4D669BB73E}" type="datetimeFigureOut">
              <a:rPr lang="en-GB"/>
              <a:pPr>
                <a:defRPr/>
              </a:pPr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48DB9-B345-427D-A664-60D070587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190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AA137-ACBE-4F84-86A1-299C552E51E0}" type="datetimeFigureOut">
              <a:rPr lang="en-GB"/>
              <a:pPr>
                <a:defRPr/>
              </a:pPr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DD196-EE39-499F-8BA2-B9E302885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4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3E5CA-20D2-42F5-AEE7-23A73007E5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0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708275"/>
            <a:ext cx="4168775" cy="345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708275"/>
            <a:ext cx="4168775" cy="345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A58F8-6761-41C4-86FA-0D8FD9F3F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2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BB6A3-2FB6-404E-A3C3-4B5FED1A3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97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CBF18-15B2-4A1D-8375-D2A7C6693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6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4B5E5-E75A-4970-BD2D-5E0B090E0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8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A791A-4B69-453F-B619-BE084C18B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4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EE4C1-6379-431A-9F27-CDCE87B43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3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908050"/>
            <a:ext cx="8489950" cy="129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0200" y="2708275"/>
            <a:ext cx="848995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337300"/>
            <a:ext cx="10080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913CFA3-0970-4E9D-AFF7-5032C5F78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9" name="Picture 17" descr="MidBlue9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780B405-7594-48B7-8773-FBF92D9E51E0}" type="datetimeFigureOut">
              <a:rPr lang="en-GB"/>
              <a:pPr>
                <a:defRPr/>
              </a:pPr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1F7F65-8384-40EB-82A4-F0023FC08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17" descr="MidBlue9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uca.melis.14@ucl.ac.uk" TargetMode="External"/><Relationship Id="rId2" Type="http://schemas.openxmlformats.org/officeDocument/2006/relationships/hyperlink" Target="mailto:g.danezis@ucl.ac.uk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s.dodier-lazaro.12@ucl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en-GB" altLang="en-US" sz="4000" dirty="0" smtClean="0"/>
              <a:t>Privacy by design &amp; case studies</a:t>
            </a:r>
            <a:endParaRPr lang="en-GB" altLang="en-US" sz="4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02038"/>
            <a:ext cx="6858000" cy="2275234"/>
          </a:xfrm>
        </p:spPr>
        <p:txBody>
          <a:bodyPr rtlCol="0"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/>
              <a:t>George Danezis </a:t>
            </a:r>
            <a:r>
              <a:rPr lang="en-GB" dirty="0" smtClean="0"/>
              <a:t>		</a:t>
            </a:r>
            <a:r>
              <a:rPr lang="en-GB" dirty="0" smtClean="0">
                <a:hlinkClick r:id="rId2"/>
              </a:rPr>
              <a:t>g.danezis@ucl.ac.uk</a:t>
            </a:r>
            <a:endParaRPr lang="en-GB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/>
              <a:t>With help from: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/>
              <a:t>	Luca </a:t>
            </a:r>
            <a:r>
              <a:rPr lang="en-GB" dirty="0"/>
              <a:t>Melis </a:t>
            </a:r>
            <a:r>
              <a:rPr lang="en-GB" dirty="0" smtClean="0"/>
              <a:t>		</a:t>
            </a:r>
            <a:r>
              <a:rPr lang="en-GB" dirty="0" smtClean="0">
                <a:hlinkClick r:id="rId3"/>
              </a:rPr>
              <a:t>luca.melis.14@ucl.ac.uk</a:t>
            </a:r>
            <a:endParaRPr lang="en-GB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/>
              <a:t>	Steve </a:t>
            </a:r>
            <a:r>
              <a:rPr lang="en-GB" dirty="0"/>
              <a:t>Dodier-Lazaro </a:t>
            </a:r>
            <a:r>
              <a:rPr lang="en-GB" dirty="0" smtClean="0"/>
              <a:t>	</a:t>
            </a:r>
            <a:r>
              <a:rPr lang="en-GB" dirty="0" smtClean="0">
                <a:hlinkClick r:id="rId4"/>
              </a:rPr>
              <a:t>s.dodier-lazaro.12@ucl.ac.uk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 2: Electronic Toll Pricing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Pay according to road use: time, distance, type or road, congestion.</a:t>
            </a:r>
          </a:p>
          <a:p>
            <a:endParaRPr lang="en-GB" dirty="0" smtClean="0"/>
          </a:p>
          <a:p>
            <a:r>
              <a:rPr lang="en-GB" dirty="0" smtClean="0"/>
              <a:t>Privacy risks:</a:t>
            </a:r>
            <a:br>
              <a:rPr lang="en-GB" dirty="0" smtClean="0"/>
            </a:br>
            <a:r>
              <a:rPr lang="en-GB" dirty="0" smtClean="0"/>
              <a:t>(1) Third party access to traffic / location data of driver.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(2) Abuse of traffic data by authority performing the billing.</a:t>
            </a:r>
            <a:br>
              <a:rPr lang="en-GB" dirty="0" smtClean="0"/>
            </a:br>
            <a:r>
              <a:rPr lang="en-GB" dirty="0" smtClean="0"/>
              <a:t>	(location data cannot be easily anonymized)</a:t>
            </a:r>
          </a:p>
          <a:p>
            <a:endParaRPr lang="en-GB" dirty="0"/>
          </a:p>
          <a:p>
            <a:r>
              <a:rPr lang="en-GB" dirty="0" smtClean="0"/>
              <a:t>Requirements:</a:t>
            </a:r>
          </a:p>
          <a:p>
            <a:pPr lvl="1"/>
            <a:r>
              <a:rPr lang="en-GB" dirty="0" smtClean="0"/>
              <a:t>“the </a:t>
            </a:r>
            <a:r>
              <a:rPr lang="en-GB" dirty="0"/>
              <a:t>provider needs to know the </a:t>
            </a:r>
            <a:r>
              <a:rPr lang="en-GB" dirty="0" smtClean="0"/>
              <a:t>final </a:t>
            </a:r>
            <a:r>
              <a:rPr lang="en-GB" dirty="0"/>
              <a:t>fee to charge</a:t>
            </a:r>
            <a:r>
              <a:rPr lang="en-GB" dirty="0" smtClean="0"/>
              <a:t>;”</a:t>
            </a:r>
            <a:endParaRPr lang="en-GB" dirty="0"/>
          </a:p>
          <a:p>
            <a:pPr lvl="1"/>
            <a:r>
              <a:rPr lang="en-GB" dirty="0" smtClean="0"/>
              <a:t>“the </a:t>
            </a:r>
            <a:r>
              <a:rPr lang="en-GB" dirty="0"/>
              <a:t>provider must be reassured that this fee is correctly computed and </a:t>
            </a:r>
            <a:r>
              <a:rPr lang="en-GB" dirty="0" smtClean="0"/>
              <a:t>users cannot </a:t>
            </a:r>
            <a:r>
              <a:rPr lang="en-GB" dirty="0"/>
              <a:t>commit </a:t>
            </a:r>
            <a:r>
              <a:rPr lang="en-GB" dirty="0" smtClean="0"/>
              <a:t>fraud”</a:t>
            </a:r>
          </a:p>
          <a:p>
            <a:pPr lvl="1"/>
            <a:r>
              <a:rPr lang="en-GB" dirty="0" smtClean="0"/>
              <a:t>Note: location as a means to the above -&gt; not intrinsic.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39111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+mn-lt"/>
              </a:rPr>
              <a:t>Josep Balasch, Alfredo </a:t>
            </a:r>
            <a:r>
              <a:rPr lang="en-GB" sz="1200" dirty="0" err="1">
                <a:latin typeface="+mn-lt"/>
              </a:rPr>
              <a:t>Rial</a:t>
            </a:r>
            <a:r>
              <a:rPr lang="en-GB" sz="1200" dirty="0">
                <a:latin typeface="+mn-lt"/>
              </a:rPr>
              <a:t>, Carmela Troncoso, Christophe </a:t>
            </a:r>
            <a:r>
              <a:rPr lang="en-GB" sz="1200" dirty="0" err="1">
                <a:latin typeface="+mn-lt"/>
              </a:rPr>
              <a:t>Geuens</a:t>
            </a:r>
            <a:r>
              <a:rPr lang="en-GB" sz="1200" dirty="0">
                <a:latin typeface="+mn-lt"/>
              </a:rPr>
              <a:t>, Bart </a:t>
            </a:r>
            <a:r>
              <a:rPr lang="en-GB" sz="1200" dirty="0" err="1" smtClean="0">
                <a:latin typeface="+mn-lt"/>
              </a:rPr>
              <a:t>Preneel,and</a:t>
            </a:r>
            <a:r>
              <a:rPr lang="en-GB" sz="1200" dirty="0" smtClean="0">
                <a:latin typeface="+mn-lt"/>
              </a:rPr>
              <a:t> </a:t>
            </a:r>
            <a:r>
              <a:rPr lang="en-GB" sz="1200" dirty="0">
                <a:latin typeface="+mn-lt"/>
              </a:rPr>
              <a:t>Ingrid Verbauwhede. </a:t>
            </a:r>
            <a:r>
              <a:rPr lang="en-GB" sz="1200" dirty="0" err="1">
                <a:latin typeface="+mn-lt"/>
              </a:rPr>
              <a:t>PrETP</a:t>
            </a:r>
            <a:r>
              <a:rPr lang="en-GB" sz="1200" dirty="0">
                <a:latin typeface="+mn-lt"/>
              </a:rPr>
              <a:t>: Privacy-preserving electronic toll pricing. </a:t>
            </a:r>
            <a:r>
              <a:rPr lang="en-GB" sz="1200" dirty="0" smtClean="0">
                <a:latin typeface="+mn-lt"/>
              </a:rPr>
              <a:t>In 19th </a:t>
            </a:r>
            <a:r>
              <a:rPr lang="en-GB" sz="1200" dirty="0">
                <a:latin typeface="+mn-lt"/>
              </a:rPr>
              <a:t>USENIX Security Symposium, pages </a:t>
            </a:r>
            <a:r>
              <a:rPr lang="en-GB" sz="1200" dirty="0" smtClean="0">
                <a:latin typeface="+mn-lt"/>
              </a:rPr>
              <a:t>63-78</a:t>
            </a:r>
            <a:r>
              <a:rPr lang="en-GB" sz="1200" dirty="0">
                <a:latin typeface="+mn-lt"/>
              </a:rPr>
              <a:t>. USENIX Association, 2010.</a:t>
            </a:r>
          </a:p>
        </p:txBody>
      </p:sp>
    </p:spTree>
    <p:extLst>
      <p:ext uri="{BB962C8B-B14F-4D97-AF65-F5344CB8AC3E}">
        <p14:creationId xmlns:p14="http://schemas.microsoft.com/office/powerpoint/2010/main" val="415403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ETP Architecture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971600" y="2852936"/>
            <a:ext cx="1872208" cy="15841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On-Board-Unit</a:t>
            </a:r>
            <a:endParaRPr lang="en-GB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907704" y="1844824"/>
            <a:ext cx="0" cy="1008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71600" y="1844824"/>
            <a:ext cx="10350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+mn-lt"/>
              </a:rPr>
              <a:t>Location </a:t>
            </a:r>
          </a:p>
          <a:p>
            <a:pPr algn="ctr"/>
            <a:r>
              <a:rPr lang="en-GB" dirty="0" smtClean="0">
                <a:latin typeface="+mn-lt"/>
              </a:rPr>
              <a:t>(GPS)</a:t>
            </a:r>
            <a:endParaRPr lang="en-GB" dirty="0">
              <a:latin typeface="+mn-lt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971600" y="4869160"/>
            <a:ext cx="1872208" cy="874216"/>
          </a:xfrm>
          <a:prstGeom prst="wedgeRoundRectCallout">
            <a:avLst>
              <a:gd name="adj1" fmla="val -21332"/>
              <a:gd name="adj2" fmla="val -79927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Compute fee for each road segment. </a:t>
            </a:r>
            <a:br>
              <a:rPr lang="en-GB" sz="1400" dirty="0" smtClean="0"/>
            </a:br>
            <a:r>
              <a:rPr lang="en-GB" sz="1400" dirty="0" smtClean="0"/>
              <a:t>Compute total fee.</a:t>
            </a:r>
            <a:endParaRPr lang="en-GB" sz="14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843808" y="3068960"/>
            <a:ext cx="31683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45530" y="2649081"/>
            <a:ext cx="2026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n-lt"/>
              </a:rPr>
              <a:t>Tariffs, maps, policy</a:t>
            </a:r>
            <a:endParaRPr lang="en-GB" dirty="0">
              <a:latin typeface="+mn-lt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843808" y="3212976"/>
            <a:ext cx="31683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987824" y="3234437"/>
            <a:ext cx="2952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+mn-lt"/>
              </a:rPr>
              <a:t>Final fee, time / location </a:t>
            </a:r>
            <a:r>
              <a:rPr lang="en-GB" sz="1600" b="1" dirty="0" smtClean="0">
                <a:solidFill>
                  <a:schemeClr val="accent2"/>
                </a:solidFill>
                <a:latin typeface="+mn-lt"/>
              </a:rPr>
              <a:t>commitments</a:t>
            </a:r>
            <a:r>
              <a:rPr lang="en-GB" sz="1600" dirty="0" smtClean="0">
                <a:latin typeface="+mn-lt"/>
              </a:rPr>
              <a:t>, fee </a:t>
            </a:r>
            <a:r>
              <a:rPr lang="en-GB" sz="1600" b="1" dirty="0" smtClean="0">
                <a:solidFill>
                  <a:schemeClr val="accent2"/>
                </a:solidFill>
                <a:latin typeface="+mn-lt"/>
              </a:rPr>
              <a:t>commitments, </a:t>
            </a:r>
            <a:br>
              <a:rPr lang="en-GB" sz="1600" b="1" dirty="0" smtClean="0">
                <a:solidFill>
                  <a:schemeClr val="accent2"/>
                </a:solidFill>
                <a:latin typeface="+mn-lt"/>
              </a:rPr>
            </a:br>
            <a:r>
              <a:rPr lang="en-GB" sz="1600" b="1" dirty="0" smtClean="0">
                <a:solidFill>
                  <a:schemeClr val="accent2"/>
                </a:solidFill>
                <a:latin typeface="+mn-lt"/>
              </a:rPr>
              <a:t>Homomorphic add</a:t>
            </a:r>
            <a:r>
              <a:rPr lang="en-GB" sz="1600" dirty="0" smtClean="0">
                <a:latin typeface="+mn-lt"/>
              </a:rPr>
              <a:t> of fee</a:t>
            </a:r>
            <a:endParaRPr lang="en-GB" sz="1600" dirty="0"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12160" y="2852936"/>
            <a:ext cx="1872208" cy="15841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Authority</a:t>
            </a:r>
            <a:endParaRPr lang="en-GB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588224" y="1844824"/>
            <a:ext cx="0" cy="1008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585893" y="1829703"/>
            <a:ext cx="17684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+mn-lt"/>
              </a:rPr>
              <a:t>Location </a:t>
            </a:r>
          </a:p>
          <a:p>
            <a:pPr algn="ctr"/>
            <a:r>
              <a:rPr lang="en-GB" dirty="0" smtClean="0">
                <a:latin typeface="+mn-lt"/>
              </a:rPr>
              <a:t>Observations</a:t>
            </a:r>
            <a:endParaRPr lang="en-GB" dirty="0">
              <a:latin typeface="+mn-lt"/>
            </a:endParaRPr>
          </a:p>
          <a:p>
            <a:pPr algn="ctr"/>
            <a:r>
              <a:rPr lang="en-GB" dirty="0" smtClean="0">
                <a:latin typeface="+mn-lt"/>
              </a:rPr>
              <a:t>(Speed Cameras)</a:t>
            </a:r>
            <a:endParaRPr lang="en-GB" dirty="0">
              <a:latin typeface="+mn-l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843808" y="4293096"/>
            <a:ext cx="3168352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87824" y="4333115"/>
            <a:ext cx="288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+mn-lt"/>
              </a:rPr>
              <a:t>Challenge with handful of known locations + fees), </a:t>
            </a:r>
            <a:r>
              <a:rPr lang="en-GB" sz="1600" b="1" dirty="0" smtClean="0">
                <a:solidFill>
                  <a:schemeClr val="accent2"/>
                </a:solidFill>
                <a:latin typeface="+mn-lt"/>
              </a:rPr>
              <a:t>reveal commitments</a:t>
            </a:r>
            <a:r>
              <a:rPr lang="en-GB" sz="1600" dirty="0" smtClean="0">
                <a:latin typeface="+mn-lt"/>
              </a:rPr>
              <a:t> for this time.</a:t>
            </a:r>
            <a:endParaRPr lang="en-GB" sz="1600" dirty="0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51920" y="6165304"/>
            <a:ext cx="5202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+mn-lt"/>
              </a:rPr>
              <a:t>Note: </a:t>
            </a:r>
            <a:r>
              <a:rPr lang="en-GB" dirty="0" smtClean="0">
                <a:latin typeface="+mn-lt"/>
              </a:rPr>
              <a:t>Link between GPS-Location-fee by challenge.</a:t>
            </a:r>
            <a:r>
              <a:rPr lang="en-GB" b="1" dirty="0" smtClean="0">
                <a:latin typeface="+mn-lt"/>
              </a:rPr>
              <a:t> Question:</a:t>
            </a:r>
            <a:r>
              <a:rPr lang="en-GB" dirty="0" smtClean="0">
                <a:latin typeface="+mn-lt"/>
              </a:rPr>
              <a:t> Cap risk if one fee entry is wrong? 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228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 3: Smart metering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Smart energy meters record household consumption every 30 </a:t>
            </a:r>
            <a:r>
              <a:rPr lang="en-GB" dirty="0" err="1" smtClean="0"/>
              <a:t>mins</a:t>
            </a:r>
            <a:r>
              <a:rPr lang="en-GB" dirty="0" smtClean="0"/>
              <a:t>.</a:t>
            </a:r>
          </a:p>
          <a:p>
            <a:r>
              <a:rPr lang="en-GB" dirty="0" smtClean="0"/>
              <a:t>Privacy Risks:</a:t>
            </a:r>
            <a:br>
              <a:rPr lang="en-GB" dirty="0" smtClean="0"/>
            </a:br>
            <a:r>
              <a:rPr lang="en-GB" dirty="0" smtClean="0"/>
              <a:t>(1) Inference of sensitive personal </a:t>
            </a:r>
            <a:br>
              <a:rPr lang="en-GB" dirty="0" smtClean="0"/>
            </a:br>
            <a:r>
              <a:rPr lang="en-GB" dirty="0" smtClean="0"/>
              <a:t>attributes. (Health, religion, work)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Requirements:</a:t>
            </a:r>
          </a:p>
          <a:p>
            <a:pPr lvl="1"/>
            <a:r>
              <a:rPr lang="en-GB" dirty="0" smtClean="0"/>
              <a:t>“Billing should be correct”</a:t>
            </a:r>
          </a:p>
          <a:p>
            <a:pPr lvl="1"/>
            <a:r>
              <a:rPr lang="en-GB" dirty="0" smtClean="0"/>
              <a:t>“Aggregate statistics per household or group should be available”</a:t>
            </a:r>
          </a:p>
          <a:p>
            <a:pPr lvl="1"/>
            <a:r>
              <a:rPr lang="en-GB" dirty="0" smtClean="0"/>
              <a:t>“Fraud / tampering detection”</a:t>
            </a:r>
          </a:p>
          <a:p>
            <a:pPr lvl="1"/>
            <a:endParaRPr lang="en-GB" dirty="0" smtClean="0"/>
          </a:p>
        </p:txBody>
      </p:sp>
      <p:pic>
        <p:nvPicPr>
          <p:cNvPr id="3076" name="Picture 4" descr="http://spectrum.ieee.org/image/171124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629" y="2348880"/>
            <a:ext cx="4398254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6453336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+mn-lt"/>
              </a:rPr>
              <a:t>Alfredo </a:t>
            </a:r>
            <a:r>
              <a:rPr lang="en-GB" sz="1100" dirty="0" err="1">
                <a:latin typeface="+mn-lt"/>
              </a:rPr>
              <a:t>Rial</a:t>
            </a:r>
            <a:r>
              <a:rPr lang="en-GB" sz="1100" dirty="0">
                <a:latin typeface="+mn-lt"/>
              </a:rPr>
              <a:t> and George Danezis. Privacy-Preserving Smart Metering. Proceedings of the 2011 ACM </a:t>
            </a:r>
            <a:r>
              <a:rPr lang="en-GB" sz="1100" dirty="0" smtClean="0">
                <a:latin typeface="+mn-lt"/>
              </a:rPr>
              <a:t>WPES </a:t>
            </a:r>
            <a:r>
              <a:rPr lang="en-GB" sz="1100" dirty="0">
                <a:latin typeface="+mn-lt"/>
              </a:rPr>
              <a:t>2011, Chicago, USA, October 17, 2008.</a:t>
            </a:r>
          </a:p>
          <a:p>
            <a:r>
              <a:rPr lang="en-GB" sz="1100" dirty="0">
                <a:latin typeface="+mn-lt"/>
              </a:rPr>
              <a:t>Klaus Kursawe, George Danezis, Markulf Kohlweiss: Privacy-Friendly Aggregation for the Smart-Grid. </a:t>
            </a:r>
            <a:r>
              <a:rPr lang="en-GB" sz="1100" dirty="0" smtClean="0">
                <a:latin typeface="+mn-lt"/>
              </a:rPr>
              <a:t>PETS </a:t>
            </a:r>
            <a:r>
              <a:rPr lang="en-GB" sz="1100" dirty="0">
                <a:latin typeface="+mn-lt"/>
              </a:rPr>
              <a:t>2011, Waterloo, ON, Canada, July 27-29, 2011</a:t>
            </a:r>
            <a:r>
              <a:rPr lang="en-GB" sz="1100" dirty="0" smtClean="0">
                <a:latin typeface="+mn-lt"/>
              </a:rPr>
              <a:t>.</a:t>
            </a:r>
            <a:endParaRPr lang="en-GB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7130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Smart meter billing architecture (I)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412776"/>
            <a:ext cx="7195914" cy="5219171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971600" y="2636912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9883" y="2329135"/>
            <a:ext cx="1057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accent2"/>
                </a:solidFill>
                <a:latin typeface="+mn-lt"/>
              </a:rPr>
              <a:t>Secure H/W</a:t>
            </a:r>
            <a:endParaRPr lang="en-GB" sz="1400" dirty="0">
              <a:solidFill>
                <a:schemeClr val="accent2"/>
              </a:solidFill>
              <a:latin typeface="+mn-lt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851920" y="1556792"/>
            <a:ext cx="504056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14175" y="1330896"/>
            <a:ext cx="1739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accent2"/>
                </a:solidFill>
                <a:latin typeface="+mn-lt"/>
              </a:rPr>
              <a:t>ZKP for correct billing</a:t>
            </a:r>
            <a:endParaRPr lang="en-GB" sz="1400" dirty="0">
              <a:solidFill>
                <a:schemeClr val="accent2"/>
              </a:solidFill>
              <a:latin typeface="+mn-lt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4901833" y="5167064"/>
            <a:ext cx="462255" cy="14648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64088" y="6547364"/>
            <a:ext cx="15297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accent2"/>
                </a:solidFill>
                <a:latin typeface="+mn-lt"/>
              </a:rPr>
              <a:t>ZKP for other apps</a:t>
            </a:r>
            <a:endParaRPr lang="en-GB" sz="1400" dirty="0">
              <a:solidFill>
                <a:schemeClr val="accent2"/>
              </a:solidFill>
              <a:latin typeface="+mn-lt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6630025" y="1736688"/>
            <a:ext cx="504056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092280" y="1510792"/>
            <a:ext cx="1327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accent2"/>
                </a:solidFill>
                <a:latin typeface="+mn-lt"/>
              </a:rPr>
              <a:t>Encrypted Links</a:t>
            </a:r>
            <a:endParaRPr lang="en-GB" sz="1400" dirty="0">
              <a:solidFill>
                <a:schemeClr val="accent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110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Smart meter billing architecture (</a:t>
            </a:r>
            <a:r>
              <a:rPr lang="en-GB" dirty="0" smtClean="0"/>
              <a:t>II)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76872"/>
            <a:ext cx="8872115" cy="4668032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3635896" y="1556792"/>
            <a:ext cx="5236219" cy="504056"/>
          </a:xfrm>
          <a:prstGeom prst="wedgeRoundRectCallout">
            <a:avLst>
              <a:gd name="adj1" fmla="val 21742"/>
              <a:gd name="adj2" fmla="val 11897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Note: No LAN, all data in the cloud, but encrypted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163386" y="6417332"/>
            <a:ext cx="545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2"/>
                </a:solidFill>
                <a:latin typeface="+mn-lt"/>
              </a:rPr>
              <a:t>ZKP</a:t>
            </a:r>
            <a:endParaRPr lang="en-GB" b="1" dirty="0">
              <a:solidFill>
                <a:schemeClr val="accent2"/>
              </a:solidFill>
              <a:latin typeface="+mn-lt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644008" y="6309320"/>
            <a:ext cx="360040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915816" y="2276872"/>
            <a:ext cx="3703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2"/>
                </a:solidFill>
                <a:latin typeface="+mn-lt"/>
              </a:rPr>
              <a:t>Secret sharing allows for aggregation</a:t>
            </a:r>
            <a:endParaRPr lang="en-GB" b="1" dirty="0">
              <a:solidFill>
                <a:schemeClr val="accent2"/>
              </a:solidFill>
              <a:latin typeface="+mn-lt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572000" y="2646204"/>
            <a:ext cx="0" cy="3507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19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Smart Meter Architecture (III)</a:t>
            </a:r>
            <a:endParaRPr lang="en-GB" dirty="0"/>
          </a:p>
        </p:txBody>
      </p:sp>
      <p:pic>
        <p:nvPicPr>
          <p:cNvPr id="3" name="Picture 2" descr="http://t3.gstatic.com/images?q=tbn:ANd9GcRzBLq0tgE2x2y6aAEfroKQMAgU6VYj3_dC6lBxDb_oKqxwEqvxUugIHUq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94" y="4669886"/>
            <a:ext cx="968547" cy="758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03980" y="4420597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x</a:t>
            </a:r>
            <a:r>
              <a:rPr lang="en-GB" baseline="-25000" dirty="0" smtClean="0">
                <a:solidFill>
                  <a:schemeClr val="bg1">
                    <a:lumMod val="75000"/>
                  </a:schemeClr>
                </a:solidFill>
              </a:rPr>
              <a:t>i</a:t>
            </a:r>
            <a:endParaRPr lang="en-GB" baseline="-250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5" name="Picture 4" descr="http://thumbs.gograph.com/gg6531828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783" y="4420597"/>
            <a:ext cx="423075" cy="450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43441" y="5428664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K</a:t>
            </a:r>
            <a:r>
              <a:rPr lang="en-GB" sz="1200" baseline="-25000" dirty="0"/>
              <a:t>i</a:t>
            </a:r>
            <a:r>
              <a:rPr lang="en-GB" sz="1200" baseline="-25000" dirty="0" smtClean="0"/>
              <a:t>2</a:t>
            </a:r>
            <a:r>
              <a:rPr lang="en-GB" sz="1200" dirty="0" smtClean="0"/>
              <a:t>, K</a:t>
            </a:r>
            <a:r>
              <a:rPr lang="en-GB" sz="1200" baseline="-25000" dirty="0"/>
              <a:t>i</a:t>
            </a:r>
            <a:r>
              <a:rPr lang="en-GB" sz="1200" baseline="-25000" dirty="0" smtClean="0"/>
              <a:t>3</a:t>
            </a:r>
            <a:endParaRPr lang="en-GB" sz="1200" baseline="-25000" dirty="0"/>
          </a:p>
        </p:txBody>
      </p:sp>
      <p:sp>
        <p:nvSpPr>
          <p:cNvPr id="7" name="Flowchart: Magnetic Disk 6"/>
          <p:cNvSpPr/>
          <p:nvPr/>
        </p:nvSpPr>
        <p:spPr>
          <a:xfrm>
            <a:off x="4008086" y="4973160"/>
            <a:ext cx="1771551" cy="574675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 smtClean="0"/>
              <a:t>DCC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487140" y="314096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y</a:t>
            </a:r>
            <a:r>
              <a:rPr lang="en-GB" baseline="-25000" dirty="0" smtClean="0"/>
              <a:t>1</a:t>
            </a:r>
            <a:endParaRPr lang="en-GB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794682" y="3170339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y</a:t>
            </a:r>
            <a:r>
              <a:rPr lang="en-GB" baseline="-25000" dirty="0" smtClean="0"/>
              <a:t>2</a:t>
            </a:r>
            <a:endParaRPr lang="en-GB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4109468" y="414749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K</a:t>
            </a:r>
            <a:r>
              <a:rPr lang="en-GB" sz="1200" baseline="-25000" dirty="0" smtClean="0"/>
              <a:t>i1</a:t>
            </a:r>
            <a:endParaRPr lang="en-GB" sz="12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5333604" y="417686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K</a:t>
            </a:r>
            <a:r>
              <a:rPr lang="en-GB" sz="1200" baseline="-25000" dirty="0" smtClean="0"/>
              <a:t>i2</a:t>
            </a:r>
            <a:endParaRPr lang="en-GB" sz="1200" baseline="-25000" dirty="0"/>
          </a:p>
        </p:txBody>
      </p:sp>
      <p:sp>
        <p:nvSpPr>
          <p:cNvPr id="12" name="Flowchart: Magnetic Disk 11"/>
          <p:cNvSpPr/>
          <p:nvPr/>
        </p:nvSpPr>
        <p:spPr>
          <a:xfrm>
            <a:off x="3931086" y="3506743"/>
            <a:ext cx="720080" cy="639853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lowchart: Magnetic Disk 12"/>
          <p:cNvSpPr/>
          <p:nvPr/>
        </p:nvSpPr>
        <p:spPr>
          <a:xfrm>
            <a:off x="5160214" y="3507172"/>
            <a:ext cx="720080" cy="639853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559814" y="5260497"/>
            <a:ext cx="2232248" cy="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279894" y="4913311"/>
                <a:ext cx="2389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chemeClr val="bg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GB" dirty="0">
                  <a:solidFill>
                    <a:schemeClr val="bg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894" y="4913311"/>
                <a:ext cx="238912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12821" r="-5128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6" descr="http://openclipart.org/image/800px/svg_to_png/159913/victoriantophatman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9524" y="4453125"/>
            <a:ext cx="835025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Arrow Connector 16"/>
          <p:cNvCxnSpPr/>
          <p:nvPr/>
        </p:nvCxnSpPr>
        <p:spPr>
          <a:xfrm flipH="1">
            <a:off x="6120772" y="5079394"/>
            <a:ext cx="1559722" cy="2355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6749090" y="4715020"/>
                <a:ext cx="3009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9090" y="4715020"/>
                <a:ext cx="300980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10000" r="-6000" b="-195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 flipH="1" flipV="1">
            <a:off x="4287242" y="4488095"/>
            <a:ext cx="4104" cy="42096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3936078" y="4556765"/>
                <a:ext cx="3009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6078" y="4556765"/>
                <a:ext cx="300980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10204" r="-6122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 flipH="1" flipV="1">
            <a:off x="5511378" y="4525870"/>
            <a:ext cx="4104" cy="42096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5160214" y="4594540"/>
                <a:ext cx="3009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0214" y="4594540"/>
                <a:ext cx="300980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10000" r="-6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263670" y="3154170"/>
                <a:ext cx="2133854" cy="7958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GB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𝑃𝑅</m:t>
                          </m:r>
                          <m:sSub>
                            <m:sSubPr>
                              <m:ctrlPr>
                                <a:rPr lang="en-GB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GB" b="0" i="1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</m:sSub>
                            </m:sub>
                          </m:sSub>
                          <m: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GB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GB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70" y="3154170"/>
                <a:ext cx="2133854" cy="79585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312975" y="3925532"/>
                <a:ext cx="28458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en-GB" b="0" i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GB" b="0" i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sub>
                          </m:sSub>
                        </m:e>
                      </m:d>
                      <m:r>
                        <a:rPr lang="en-GB" b="0" i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en-GB" b="0" i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en-GB" b="0" i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b="0" i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a:rPr lang="en-GB" b="0" i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0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b="0" i="0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975" y="3925532"/>
                <a:ext cx="2845844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642" t="-2222" r="-428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6315872" y="2996952"/>
                <a:ext cx="2812693" cy="764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GB" b="0" i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GB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GB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𝑃𝑅</m:t>
                          </m:r>
                          <m:sSub>
                            <m:sSubPr>
                              <m:ctrlPr>
                                <a:rPr lang="en-GB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GB" b="0" i="1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</m:sSub>
                            </m:sub>
                          </m:sSub>
                          <m:d>
                            <m:dPr>
                              <m:ctrlPr>
                                <a:rPr lang="en-GB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b="0" i="1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  <m: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872" y="2996952"/>
                <a:ext cx="2812693" cy="76456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>
            <a:off x="4440134" y="4525870"/>
            <a:ext cx="0" cy="397987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4502365" y="4545607"/>
                <a:ext cx="270523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GB" b="0" dirty="0" smtClean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365" y="4545607"/>
                <a:ext cx="270523" cy="299313"/>
              </a:xfrm>
              <a:prstGeom prst="rect">
                <a:avLst/>
              </a:prstGeom>
              <a:blipFill rotWithShape="0">
                <a:blip r:embed="rId12"/>
                <a:stretch>
                  <a:fillRect l="-11364" r="-13636" b="-265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>
            <a:off x="5673742" y="4506133"/>
            <a:ext cx="0" cy="397987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5735973" y="4525870"/>
                <a:ext cx="270523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GB" b="0" dirty="0" smtClean="0"/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5973" y="4525870"/>
                <a:ext cx="270523" cy="299313"/>
              </a:xfrm>
              <a:prstGeom prst="rect">
                <a:avLst/>
              </a:prstGeom>
              <a:blipFill rotWithShape="0">
                <a:blip r:embed="rId13"/>
                <a:stretch>
                  <a:fillRect l="-11364" r="-13636" b="-2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5844040" y="5400324"/>
                <a:ext cx="2142125" cy="7035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b="0" i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en-GB" b="0" i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GB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GB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GB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GB" b="0" i="1" smtClean="0">
                              <a:solidFill>
                                <a:schemeClr val="bg1">
                                  <a:lumMod val="8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−</m:t>
                          </m:r>
                          <m:nary>
                            <m:naryPr>
                              <m:chr m:val="∑"/>
                              <m:supHide m:val="on"/>
                              <m:ctrlPr>
                                <a:rPr lang="en-GB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GB" b="0" i="1" smtClean="0">
                                  <a:solidFill>
                                    <a:schemeClr val="bg1">
                                      <a:lumMod val="8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GB" b="0" i="1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solidFill>
                                        <a:schemeClr val="bg1">
                                          <a:lumMod val="8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en-GB" dirty="0">
                  <a:solidFill>
                    <a:schemeClr val="bg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4040" y="5400324"/>
                <a:ext cx="2142125" cy="703526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/>
          <p:cNvCxnSpPr/>
          <p:nvPr/>
        </p:nvCxnSpPr>
        <p:spPr>
          <a:xfrm>
            <a:off x="6189895" y="5296788"/>
            <a:ext cx="1602770" cy="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559351" y="5621447"/>
            <a:ext cx="26265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+mn-lt"/>
              </a:rPr>
              <a:t>Repository of “Encrypted”</a:t>
            </a:r>
            <a:br>
              <a:rPr lang="en-GB" dirty="0" smtClean="0">
                <a:latin typeface="+mn-lt"/>
              </a:rPr>
            </a:br>
            <a:r>
              <a:rPr lang="en-GB" dirty="0" smtClean="0">
                <a:latin typeface="+mn-lt"/>
              </a:rPr>
              <a:t>Readings (</a:t>
            </a:r>
            <a:r>
              <a:rPr lang="en-GB" b="1" dirty="0" smtClean="0">
                <a:solidFill>
                  <a:schemeClr val="accent2"/>
                </a:solidFill>
                <a:latin typeface="+mn-lt"/>
              </a:rPr>
              <a:t>Secret Sharing</a:t>
            </a:r>
            <a:r>
              <a:rPr lang="en-GB" dirty="0" smtClean="0">
                <a:latin typeface="+mn-lt"/>
              </a:rPr>
              <a:t>)</a:t>
            </a:r>
            <a:endParaRPr lang="en-GB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91158" y="4410187"/>
            <a:ext cx="2000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n-lt"/>
              </a:rPr>
              <a:t>Authorized Queries</a:t>
            </a:r>
            <a:endParaRPr lang="en-GB" dirty="0"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196178" y="5442698"/>
            <a:ext cx="21474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+mn-lt"/>
              </a:rPr>
              <a:t>Response </a:t>
            </a:r>
          </a:p>
          <a:p>
            <a:pPr algn="ctr"/>
            <a:r>
              <a:rPr lang="en-GB" dirty="0" smtClean="0">
                <a:latin typeface="+mn-lt"/>
              </a:rPr>
              <a:t>(</a:t>
            </a:r>
            <a:r>
              <a:rPr lang="en-GB" b="1" dirty="0" smtClean="0">
                <a:solidFill>
                  <a:schemeClr val="accent2"/>
                </a:solidFill>
                <a:latin typeface="+mn-lt"/>
              </a:rPr>
              <a:t>Differential privacy</a:t>
            </a:r>
            <a:r>
              <a:rPr lang="en-GB" dirty="0" smtClean="0">
                <a:latin typeface="+mn-lt"/>
              </a:rPr>
              <a:t>)</a:t>
            </a:r>
            <a:endParaRPr lang="en-GB" dirty="0"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83367" y="4259974"/>
            <a:ext cx="23683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 smtClean="0">
                <a:latin typeface="+mn-lt"/>
              </a:rPr>
              <a:t>Sending encoded readings</a:t>
            </a:r>
          </a:p>
          <a:p>
            <a:pPr algn="ctr"/>
            <a:r>
              <a:rPr lang="en-GB" sz="1600" dirty="0" smtClean="0">
                <a:latin typeface="+mn-lt"/>
              </a:rPr>
              <a:t>(</a:t>
            </a:r>
            <a:r>
              <a:rPr lang="en-GB" sz="1600" b="1" dirty="0" smtClean="0">
                <a:solidFill>
                  <a:schemeClr val="accent2"/>
                </a:solidFill>
                <a:latin typeface="+mn-lt"/>
              </a:rPr>
              <a:t>Secret sharing / </a:t>
            </a:r>
            <a:br>
              <a:rPr lang="en-GB" sz="1600" b="1" dirty="0" smtClean="0">
                <a:solidFill>
                  <a:schemeClr val="accent2"/>
                </a:solidFill>
                <a:latin typeface="+mn-lt"/>
              </a:rPr>
            </a:br>
            <a:r>
              <a:rPr lang="en-GB" sz="1600" b="1" dirty="0" smtClean="0">
                <a:solidFill>
                  <a:schemeClr val="accent2"/>
                </a:solidFill>
                <a:latin typeface="+mn-lt"/>
              </a:rPr>
              <a:t>PK Encryption</a:t>
            </a:r>
            <a:r>
              <a:rPr lang="en-GB" sz="1600" dirty="0" smtClean="0">
                <a:latin typeface="+mn-lt"/>
              </a:rPr>
              <a:t>)</a:t>
            </a:r>
            <a:endParaRPr lang="en-GB" sz="1600" dirty="0"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-12167" y="6454497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Gilles Barthe, George Danezis, Benjamin </a:t>
            </a:r>
            <a:r>
              <a:rPr lang="en-GB" sz="1100" dirty="0" err="1"/>
              <a:t>Grégoire</a:t>
            </a:r>
            <a:r>
              <a:rPr lang="en-GB" sz="1100" dirty="0"/>
              <a:t>, César Kunz, Santiago </a:t>
            </a:r>
            <a:r>
              <a:rPr lang="en-GB" sz="1100" dirty="0" err="1"/>
              <a:t>Zanella</a:t>
            </a:r>
            <a:r>
              <a:rPr lang="en-GB" sz="1100" dirty="0"/>
              <a:t> </a:t>
            </a:r>
            <a:r>
              <a:rPr lang="en-GB" sz="1100" dirty="0" err="1"/>
              <a:t>Béguelin</a:t>
            </a:r>
            <a:r>
              <a:rPr lang="en-GB" sz="1100" dirty="0"/>
              <a:t>: Verified Computational Differential Privacy with Applications to Smart Metering.</a:t>
            </a:r>
            <a:r>
              <a:rPr lang="en-GB" sz="1100" b="1" dirty="0"/>
              <a:t> </a:t>
            </a:r>
            <a:r>
              <a:rPr lang="en-GB" sz="1100" dirty="0"/>
              <a:t>CSF 2013: 287-301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653485" y="2560872"/>
            <a:ext cx="27641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+mn-lt"/>
              </a:rPr>
              <a:t>Decryption / Aggregation</a:t>
            </a:r>
            <a:br>
              <a:rPr lang="en-GB" dirty="0" smtClean="0">
                <a:latin typeface="+mn-lt"/>
              </a:rPr>
            </a:br>
            <a:r>
              <a:rPr lang="en-GB" dirty="0" smtClean="0">
                <a:latin typeface="+mn-lt"/>
              </a:rPr>
              <a:t>Authorities (</a:t>
            </a:r>
            <a:r>
              <a:rPr lang="en-GB" b="1" dirty="0" smtClean="0">
                <a:solidFill>
                  <a:schemeClr val="accent2"/>
                </a:solidFill>
                <a:latin typeface="+mn-lt"/>
              </a:rPr>
              <a:t>Access control</a:t>
            </a:r>
            <a:r>
              <a:rPr lang="en-GB" dirty="0" smtClean="0">
                <a:latin typeface="+mn-lt"/>
              </a:rPr>
              <a:t>)</a:t>
            </a:r>
            <a:endParaRPr lang="en-GB" dirty="0"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43441" y="3771053"/>
            <a:ext cx="780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n-lt"/>
              </a:rPr>
              <a:t>Meter</a:t>
            </a:r>
          </a:p>
          <a:p>
            <a:r>
              <a:rPr lang="en-GB" dirty="0" smtClean="0">
                <a:latin typeface="+mn-lt"/>
              </a:rPr>
              <a:t>(</a:t>
            </a:r>
            <a:r>
              <a:rPr lang="en-GB" b="1" dirty="0" smtClean="0">
                <a:solidFill>
                  <a:schemeClr val="accent2"/>
                </a:solidFill>
                <a:latin typeface="+mn-lt"/>
              </a:rPr>
              <a:t>H/W</a:t>
            </a:r>
            <a:r>
              <a:rPr lang="en-GB" dirty="0" smtClean="0">
                <a:latin typeface="+mn-lt"/>
              </a:rPr>
              <a:t>)</a:t>
            </a:r>
            <a:endParaRPr lang="en-GB" dirty="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12975" y="1803979"/>
            <a:ext cx="3448424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>
                <a:latin typeface="+mn-lt"/>
              </a:rPr>
              <a:t>Note:</a:t>
            </a:r>
            <a:r>
              <a:rPr lang="en-GB" dirty="0" smtClean="0">
                <a:latin typeface="+mn-lt"/>
              </a:rPr>
              <a:t> little user involvement</a:t>
            </a:r>
          </a:p>
          <a:p>
            <a:r>
              <a:rPr lang="en-GB" dirty="0" smtClean="0">
                <a:latin typeface="+mn-lt"/>
              </a:rPr>
              <a:t>Aggregation despite failures.</a:t>
            </a:r>
            <a:endParaRPr lang="en-GB" dirty="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79637" y="893140"/>
            <a:ext cx="3158819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/>
              <a:t>Remember: </a:t>
            </a:r>
            <a:r>
              <a:rPr lang="en-GB" sz="1200" dirty="0" smtClean="0"/>
              <a:t>more than one way to architect.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85193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 4: Danish Sugar Beet Auctions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Farmer contracts to produce sugar beet. Single sugar producer.</a:t>
            </a:r>
          </a:p>
          <a:p>
            <a:pPr lvl="1"/>
            <a:r>
              <a:rPr lang="en-GB" dirty="0" smtClean="0"/>
              <a:t>Rights / contracts are sold at an Auction</a:t>
            </a:r>
          </a:p>
          <a:p>
            <a:endParaRPr lang="en-GB" dirty="0" smtClean="0"/>
          </a:p>
          <a:p>
            <a:r>
              <a:rPr lang="en-GB" dirty="0" smtClean="0"/>
              <a:t>Risks:</a:t>
            </a:r>
            <a:br>
              <a:rPr lang="en-GB" dirty="0" smtClean="0"/>
            </a:br>
            <a:r>
              <a:rPr lang="en-GB" dirty="0" smtClean="0"/>
              <a:t>(1) Bids for contracts reveal a farmers economy (can be abused)</a:t>
            </a:r>
            <a:br>
              <a:rPr lang="en-GB" dirty="0" smtClean="0"/>
            </a:br>
            <a:r>
              <a:rPr lang="en-GB" dirty="0" smtClean="0"/>
              <a:t>(2) May be abused by single producer or other farmers.</a:t>
            </a:r>
          </a:p>
          <a:p>
            <a:endParaRPr lang="en-GB" dirty="0"/>
          </a:p>
          <a:p>
            <a:r>
              <a:rPr lang="en-GB" dirty="0" smtClean="0"/>
              <a:t>Requirements:</a:t>
            </a:r>
          </a:p>
          <a:p>
            <a:pPr lvl="1"/>
            <a:r>
              <a:rPr lang="en-GB" dirty="0" smtClean="0"/>
              <a:t>“Run a double auction”</a:t>
            </a:r>
          </a:p>
          <a:p>
            <a:pPr lvl="1"/>
            <a:r>
              <a:rPr lang="en-GB" dirty="0" smtClean="0"/>
              <a:t>“Receive sealed bids”</a:t>
            </a:r>
          </a:p>
          <a:p>
            <a:pPr lvl="1"/>
            <a:r>
              <a:rPr lang="en-GB" dirty="0" smtClean="0"/>
              <a:t>“Compute Market Clearing Price”</a:t>
            </a:r>
          </a:p>
          <a:p>
            <a:pPr lvl="1"/>
            <a:r>
              <a:rPr lang="en-GB" dirty="0" smtClean="0"/>
              <a:t>“Perform trade at MCP – binding”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525344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+mn-lt"/>
              </a:rPr>
              <a:t>The Danish Sugar Beet Auctions, Tomas Toft, Aarhus University, PEC Workshop. Dec. 8th 2012</a:t>
            </a:r>
          </a:p>
        </p:txBody>
      </p:sp>
      <p:pic>
        <p:nvPicPr>
          <p:cNvPr id="5124" name="Picture 4" descr="sugar be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01218"/>
            <a:ext cx="38100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35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Beet Auction Architecture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512" y="2276872"/>
            <a:ext cx="8076976" cy="421055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39952" y="1694362"/>
            <a:ext cx="1547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2"/>
                </a:solidFill>
                <a:latin typeface="+mn-lt"/>
              </a:rPr>
              <a:t>Secret Sharing</a:t>
            </a:r>
            <a:endParaRPr lang="en-GB" b="1" dirty="0">
              <a:solidFill>
                <a:schemeClr val="accent2"/>
              </a:solidFill>
              <a:latin typeface="+mn-lt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788024" y="2063694"/>
            <a:ext cx="0" cy="1437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9512" y="1694362"/>
            <a:ext cx="3129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2"/>
                </a:solidFill>
                <a:latin typeface="+mn-lt"/>
              </a:rPr>
              <a:t>Authentication / Authorization</a:t>
            </a:r>
            <a:endParaRPr lang="en-GB" b="1" dirty="0">
              <a:solidFill>
                <a:schemeClr val="accent2"/>
              </a:solidFill>
              <a:latin typeface="+mn-lt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827584" y="2063694"/>
            <a:ext cx="0" cy="1437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771800" y="2063694"/>
            <a:ext cx="1512168" cy="2301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355976" y="6487426"/>
            <a:ext cx="4854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>
                <a:latin typeface="+mn-lt"/>
              </a:rPr>
              <a:t>“The </a:t>
            </a:r>
            <a:r>
              <a:rPr lang="en-GB" i="1" dirty="0">
                <a:latin typeface="+mn-lt"/>
              </a:rPr>
              <a:t>auction has been run every year since </a:t>
            </a:r>
            <a:r>
              <a:rPr lang="en-GB" i="1" dirty="0" smtClean="0">
                <a:latin typeface="+mn-lt"/>
              </a:rPr>
              <a:t>2008”</a:t>
            </a:r>
            <a:endParaRPr lang="en-GB" i="1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80312" y="5013176"/>
            <a:ext cx="1763688" cy="93871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100" dirty="0" smtClean="0">
                <a:latin typeface="+mn-lt"/>
              </a:rPr>
              <a:t>Mutually distrustful parties</a:t>
            </a:r>
          </a:p>
          <a:p>
            <a:pPr marL="285750" indent="-285750">
              <a:buFontTx/>
              <a:buChar char="-"/>
            </a:pPr>
            <a:r>
              <a:rPr lang="en-GB" sz="1100" dirty="0" err="1" smtClean="0">
                <a:latin typeface="+mn-lt"/>
              </a:rPr>
              <a:t>Danisco</a:t>
            </a:r>
            <a:r>
              <a:rPr lang="en-GB" sz="1100" dirty="0" smtClean="0">
                <a:latin typeface="+mn-lt"/>
              </a:rPr>
              <a:t> (Sugar Producer)</a:t>
            </a:r>
          </a:p>
          <a:p>
            <a:pPr marL="285750" indent="-285750">
              <a:buFontTx/>
              <a:buChar char="-"/>
            </a:pPr>
            <a:r>
              <a:rPr lang="en-GB" sz="1100" dirty="0" smtClean="0">
                <a:latin typeface="+mn-lt"/>
              </a:rPr>
              <a:t>DSK (Farmers assoc.)</a:t>
            </a:r>
          </a:p>
          <a:p>
            <a:pPr marL="285750" indent="-285750">
              <a:buFontTx/>
              <a:buChar char="-"/>
            </a:pPr>
            <a:r>
              <a:rPr lang="en-GB" sz="1100" dirty="0" smtClean="0">
                <a:latin typeface="+mn-lt"/>
              </a:rPr>
              <a:t>SIMAP (researchers)</a:t>
            </a:r>
            <a:endParaRPr lang="en-GB" sz="1100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76256" y="1719200"/>
            <a:ext cx="1361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2"/>
                </a:solidFill>
                <a:latin typeface="+mn-lt"/>
              </a:rPr>
              <a:t>Off line keys</a:t>
            </a:r>
            <a:endParaRPr lang="en-GB" b="1" dirty="0">
              <a:solidFill>
                <a:schemeClr val="accent2"/>
              </a:solidFill>
              <a:latin typeface="+mn-lt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956376" y="2088532"/>
            <a:ext cx="0" cy="1437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433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Study </a:t>
            </a:r>
            <a:r>
              <a:rPr lang="en-GB" dirty="0" smtClean="0"/>
              <a:t>5: </a:t>
            </a:r>
            <a:r>
              <a:rPr lang="en-GB" dirty="0" err="1"/>
              <a:t>SecureDrop</a:t>
            </a:r>
            <a:r>
              <a:rPr lang="en-GB" dirty="0"/>
              <a:t> </a:t>
            </a:r>
            <a:r>
              <a:rPr lang="en-GB" dirty="0" smtClean="0"/>
              <a:t>for whistle blowing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Sources within </a:t>
            </a:r>
            <a:r>
              <a:rPr lang="en-GB" dirty="0" err="1" smtClean="0"/>
              <a:t>Gov</a:t>
            </a:r>
            <a:r>
              <a:rPr lang="en-GB" dirty="0" smtClean="0"/>
              <a:t> / Industry want to help journalists uncover wrong doing.</a:t>
            </a:r>
          </a:p>
          <a:p>
            <a:endParaRPr lang="en-GB" dirty="0" smtClean="0"/>
          </a:p>
          <a:p>
            <a:r>
              <a:rPr lang="en-GB" dirty="0" smtClean="0"/>
              <a:t>Privacy Risks:</a:t>
            </a:r>
            <a:br>
              <a:rPr lang="en-GB" dirty="0" smtClean="0"/>
            </a:br>
            <a:r>
              <a:rPr lang="en-GB" dirty="0" smtClean="0"/>
              <a:t>(1) The identity of the source may be uncovered.</a:t>
            </a:r>
            <a:br>
              <a:rPr lang="en-GB" dirty="0" smtClean="0"/>
            </a:br>
            <a:r>
              <a:rPr lang="en-GB" dirty="0" smtClean="0"/>
              <a:t>(2) The documents may contain too much information.</a:t>
            </a:r>
          </a:p>
          <a:p>
            <a:endParaRPr lang="en-GB" dirty="0"/>
          </a:p>
          <a:p>
            <a:r>
              <a:rPr lang="en-GB" dirty="0" smtClean="0"/>
              <a:t>Requirements:</a:t>
            </a:r>
          </a:p>
          <a:p>
            <a:pPr lvl="1"/>
            <a:r>
              <a:rPr lang="en-GB" dirty="0" smtClean="0"/>
              <a:t>“Source can submit story / documents”</a:t>
            </a:r>
          </a:p>
          <a:p>
            <a:pPr lvl="1"/>
            <a:r>
              <a:rPr lang="en-GB" dirty="0" smtClean="0"/>
              <a:t>“Journalist may converse with source”</a:t>
            </a:r>
          </a:p>
          <a:p>
            <a:pPr lvl="1"/>
            <a:r>
              <a:rPr lang="en-GB" dirty="0" smtClean="0"/>
              <a:t>“Documents can be redacted / selected”</a:t>
            </a:r>
          </a:p>
          <a:p>
            <a:pPr lvl="1"/>
            <a:r>
              <a:rPr lang="en-GB" dirty="0" smtClean="0"/>
              <a:t>“Selected documents can be made public”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0223"/>
            <a:ext cx="7668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+mn-lt"/>
              </a:rPr>
              <a:t>Freedom of the </a:t>
            </a:r>
            <a:r>
              <a:rPr lang="en-GB" sz="1400" dirty="0">
                <a:latin typeface="+mn-lt"/>
              </a:rPr>
              <a:t>Press Foundation -- https://securedrop.org/</a:t>
            </a:r>
          </a:p>
        </p:txBody>
      </p:sp>
    </p:spTree>
    <p:extLst>
      <p:ext uri="{BB962C8B-B14F-4D97-AF65-F5344CB8AC3E}">
        <p14:creationId xmlns:p14="http://schemas.microsoft.com/office/powerpoint/2010/main" val="33480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SecureDrop</a:t>
            </a:r>
            <a:r>
              <a:rPr lang="en-GB" dirty="0" smtClean="0"/>
              <a:t> Architecture</a:t>
            </a:r>
            <a:endParaRPr lang="en-GB" dirty="0"/>
          </a:p>
        </p:txBody>
      </p:sp>
      <p:pic>
        <p:nvPicPr>
          <p:cNvPr id="6146" name="Picture 2" descr="https://camo.githubusercontent.com/7717aad932443a905f4d1128cf07d5346ed445a4/68747470733a2f2f662e636c6f75642e6769746875622e636f6d2f6173736574732f313136313533322f323037323531352f38313738313964322d386433652d313165332d396632342d3066303433616235346563312e706e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4784"/>
            <a:ext cx="7632848" cy="5248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V="1">
            <a:off x="2051720" y="1988840"/>
            <a:ext cx="792088" cy="22322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195736" y="2060848"/>
            <a:ext cx="2520280" cy="2376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80778" y="4113946"/>
            <a:ext cx="2569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Tor </a:t>
            </a:r>
          </a:p>
          <a:p>
            <a:pPr algn="ctr"/>
            <a:r>
              <a:rPr lang="en-GB" dirty="0" smtClean="0"/>
              <a:t>(</a:t>
            </a:r>
            <a:r>
              <a:rPr lang="en-GB" b="1" dirty="0" smtClean="0">
                <a:solidFill>
                  <a:schemeClr val="accent2"/>
                </a:solidFill>
              </a:rPr>
              <a:t>anonymous </a:t>
            </a:r>
            <a:r>
              <a:rPr lang="en-GB" b="1" dirty="0" err="1" smtClean="0">
                <a:solidFill>
                  <a:schemeClr val="accent2"/>
                </a:solidFill>
              </a:rPr>
              <a:t>comms</a:t>
            </a:r>
            <a:r>
              <a:rPr lang="en-GB" b="1" dirty="0" smtClean="0">
                <a:solidFill>
                  <a:schemeClr val="accent2"/>
                </a:solidFill>
              </a:rPr>
              <a:t>.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7045140" y="2348319"/>
            <a:ext cx="2082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Tails (</a:t>
            </a:r>
            <a:r>
              <a:rPr lang="en-GB" b="1" dirty="0" smtClean="0">
                <a:solidFill>
                  <a:schemeClr val="accent2"/>
                </a:solidFill>
              </a:rPr>
              <a:t>OS Privacy</a:t>
            </a:r>
            <a:r>
              <a:rPr lang="en-GB" dirty="0" smtClean="0"/>
              <a:t>)</a:t>
            </a:r>
            <a:endParaRPr lang="en-GB" dirty="0"/>
          </a:p>
        </p:txBody>
      </p:sp>
      <p:cxnSp>
        <p:nvCxnSpPr>
          <p:cNvPr id="15" name="Straight Arrow Connector 14"/>
          <p:cNvCxnSpPr>
            <a:stCxn id="14" idx="1"/>
          </p:cNvCxnSpPr>
          <p:nvPr/>
        </p:nvCxnSpPr>
        <p:spPr>
          <a:xfrm flipH="1" flipV="1">
            <a:off x="5648804" y="2420888"/>
            <a:ext cx="1396336" cy="112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756004" y="3581186"/>
            <a:ext cx="24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 smtClean="0"/>
              <a:t>Airgap</a:t>
            </a:r>
            <a:r>
              <a:rPr lang="en-GB" dirty="0" smtClean="0"/>
              <a:t> (</a:t>
            </a:r>
            <a:r>
              <a:rPr lang="en-GB" b="1" dirty="0" smtClean="0">
                <a:solidFill>
                  <a:schemeClr val="accent2"/>
                </a:solidFill>
              </a:rPr>
              <a:t>Architecture</a:t>
            </a:r>
            <a:r>
              <a:rPr lang="en-GB" dirty="0" smtClean="0"/>
              <a:t>)</a:t>
            </a:r>
            <a:endParaRPr lang="en-GB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3830832" y="3143727"/>
            <a:ext cx="1228134" cy="2043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860032" y="5167312"/>
            <a:ext cx="646806" cy="341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45074" y="5186065"/>
            <a:ext cx="2569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Encryption + H/W keys</a:t>
            </a:r>
          </a:p>
          <a:p>
            <a:pPr algn="ctr"/>
            <a:r>
              <a:rPr lang="en-GB" dirty="0" smtClean="0"/>
              <a:t>(</a:t>
            </a:r>
            <a:r>
              <a:rPr lang="en-GB" b="1" dirty="0" smtClean="0">
                <a:solidFill>
                  <a:schemeClr val="accent2"/>
                </a:solidFill>
              </a:rPr>
              <a:t>Encryption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180778" y="6237312"/>
            <a:ext cx="5288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n-lt"/>
              </a:rPr>
              <a:t>Lesson: Architecture can also be a privacy mechanism!</a:t>
            </a:r>
            <a:endParaRPr lang="en-GB" dirty="0"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-63388" y="6601067"/>
            <a:ext cx="70385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+mn-lt"/>
              </a:rPr>
              <a:t>https://github.com/freedomofpress/securedrop/issues/274</a:t>
            </a:r>
          </a:p>
        </p:txBody>
      </p:sp>
    </p:spTree>
    <p:extLst>
      <p:ext uri="{BB962C8B-B14F-4D97-AF65-F5344CB8AC3E}">
        <p14:creationId xmlns:p14="http://schemas.microsoft.com/office/powerpoint/2010/main" val="260467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GA17: Where are we at?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Communications content – E2E encryption</a:t>
            </a:r>
          </a:p>
          <a:p>
            <a:r>
              <a:rPr lang="en-GB" dirty="0" smtClean="0"/>
              <a:t>Communications meta-data – Anonymous communications</a:t>
            </a:r>
          </a:p>
          <a:p>
            <a:r>
              <a:rPr lang="en-GB" dirty="0" smtClean="0"/>
              <a:t>Computations – Homomorphic encryption / SMPC</a:t>
            </a:r>
          </a:p>
          <a:p>
            <a:r>
              <a:rPr lang="en-GB" dirty="0" smtClean="0"/>
              <a:t>Integrity – Zero-Knowledge proofs</a:t>
            </a:r>
          </a:p>
          <a:p>
            <a:r>
              <a:rPr lang="en-GB" dirty="0" smtClean="0"/>
              <a:t>Authentication / Authorization – Selective disclosure credentials</a:t>
            </a:r>
          </a:p>
          <a:p>
            <a:endParaRPr lang="en-GB" dirty="0" smtClean="0"/>
          </a:p>
          <a:p>
            <a:r>
              <a:rPr lang="en-GB" dirty="0" smtClean="0"/>
              <a:t>Regulations – Data protection</a:t>
            </a:r>
          </a:p>
          <a:p>
            <a:r>
              <a:rPr lang="en-GB" dirty="0" smtClean="0"/>
              <a:t>Data &amp; Query </a:t>
            </a:r>
            <a:r>
              <a:rPr lang="en-GB" dirty="0" err="1" smtClean="0"/>
              <a:t>anonymization</a:t>
            </a:r>
            <a:r>
              <a:rPr lang="en-GB" dirty="0" smtClean="0"/>
              <a:t> – Differential privacy</a:t>
            </a:r>
          </a:p>
          <a:p>
            <a:r>
              <a:rPr lang="en-GB" dirty="0" smtClean="0"/>
              <a:t>Human Aspects &amp; requirements</a:t>
            </a:r>
          </a:p>
          <a:p>
            <a:r>
              <a:rPr lang="en-GB" dirty="0" smtClean="0"/>
              <a:t>Storage &amp; retrieval – PIR, ORAM, …</a:t>
            </a:r>
          </a:p>
          <a:p>
            <a:r>
              <a:rPr lang="en-GB" b="1" dirty="0" smtClean="0"/>
              <a:t>Case studies – putting it all together in one architecture.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+ Labs &amp; code review!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622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Privacy Engineering (Gurses et al, 2011)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Process:</a:t>
            </a:r>
          </a:p>
          <a:p>
            <a:pPr lvl="1"/>
            <a:r>
              <a:rPr lang="en-GB" b="1" dirty="0"/>
              <a:t>Functional Requirements </a:t>
            </a:r>
            <a:r>
              <a:rPr lang="en-GB" b="1" dirty="0" smtClean="0"/>
              <a:t>Analysis</a:t>
            </a:r>
            <a:r>
              <a:rPr lang="en-GB" dirty="0" smtClean="0"/>
              <a:t>: </a:t>
            </a:r>
            <a:br>
              <a:rPr lang="en-GB" dirty="0" smtClean="0"/>
            </a:b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(Vague requirements lead to privacy problems.)</a:t>
            </a:r>
          </a:p>
          <a:p>
            <a:pPr lvl="1"/>
            <a:r>
              <a:rPr lang="en-GB" b="1" dirty="0"/>
              <a:t>Data </a:t>
            </a:r>
            <a:r>
              <a:rPr lang="en-GB" b="1" dirty="0" smtClean="0"/>
              <a:t>Minimization:</a:t>
            </a:r>
            <a:br>
              <a:rPr lang="en-GB" b="1" dirty="0" smtClean="0"/>
            </a:b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(Identity or data not always necessary)</a:t>
            </a:r>
          </a:p>
          <a:p>
            <a:pPr lvl="1"/>
            <a:r>
              <a:rPr lang="en-GB" b="1" dirty="0"/>
              <a:t>Modelling Attackers, Threats and </a:t>
            </a:r>
            <a:r>
              <a:rPr lang="en-GB" b="1" dirty="0" smtClean="0"/>
              <a:t>Risks</a:t>
            </a:r>
            <a:br>
              <a:rPr lang="en-GB" b="1" dirty="0" smtClean="0"/>
            </a:b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(Which parties have incentives to be hostile to the requirements)</a:t>
            </a:r>
          </a:p>
          <a:p>
            <a:pPr lvl="1"/>
            <a:r>
              <a:rPr lang="en-GB" b="1" dirty="0"/>
              <a:t>Multilateral Security Requirements </a:t>
            </a:r>
            <a:r>
              <a:rPr lang="en-GB" b="1" dirty="0" smtClean="0"/>
              <a:t>Analysis</a:t>
            </a:r>
            <a:br>
              <a:rPr lang="en-GB" b="1" dirty="0" smtClean="0"/>
            </a:b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(Conflicting / contradicting security requirements of all parties)</a:t>
            </a:r>
          </a:p>
          <a:p>
            <a:pPr lvl="1"/>
            <a:r>
              <a:rPr lang="en-GB" b="1" dirty="0"/>
              <a:t>Implementation and Testing of the </a:t>
            </a:r>
            <a:r>
              <a:rPr lang="en-GB" b="1" dirty="0" smtClean="0"/>
              <a:t>Design</a:t>
            </a:r>
            <a:br>
              <a:rPr lang="en-GB" b="1" dirty="0" smtClean="0"/>
            </a:br>
            <a:endParaRPr lang="en-GB" b="1" dirty="0" smtClean="0"/>
          </a:p>
          <a:p>
            <a:pPr lvl="1"/>
            <a:endParaRPr lang="en-GB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788024" y="2276872"/>
            <a:ext cx="27363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681467" y="2092206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2"/>
                </a:solidFill>
                <a:latin typeface="+mn-lt"/>
              </a:rPr>
              <a:t>Crucial</a:t>
            </a:r>
            <a:endParaRPr lang="en-GB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Curved Left Arrow 9"/>
          <p:cNvSpPr/>
          <p:nvPr/>
        </p:nvSpPr>
        <p:spPr>
          <a:xfrm flipV="1">
            <a:off x="7128284" y="2728119"/>
            <a:ext cx="792088" cy="1944216"/>
          </a:xfrm>
          <a:prstGeom prst="curved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82233" y="3515561"/>
            <a:ext cx="8194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2"/>
                </a:solidFill>
                <a:latin typeface="+mn-lt"/>
              </a:rPr>
              <a:t>Iterate</a:t>
            </a:r>
          </a:p>
          <a:p>
            <a:pPr algn="ctr"/>
            <a:r>
              <a:rPr lang="en-GB" b="1" dirty="0" smtClean="0">
                <a:solidFill>
                  <a:schemeClr val="accent2"/>
                </a:solidFill>
                <a:latin typeface="+mn-lt"/>
              </a:rPr>
              <a:t>all</a:t>
            </a:r>
            <a:endParaRPr lang="en-GB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0511" y="5336302"/>
            <a:ext cx="72917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+mn-lt"/>
              </a:rPr>
              <a:t>“If </a:t>
            </a:r>
            <a:r>
              <a:rPr lang="en-GB" i="1" dirty="0">
                <a:latin typeface="+mn-lt"/>
              </a:rPr>
              <a:t>the functionality was not properly </a:t>
            </a:r>
            <a:r>
              <a:rPr lang="en-GB" i="1" dirty="0" smtClean="0">
                <a:latin typeface="+mn-lt"/>
              </a:rPr>
              <a:t>delimited in </a:t>
            </a:r>
            <a:r>
              <a:rPr lang="en-GB" i="1" dirty="0">
                <a:latin typeface="+mn-lt"/>
              </a:rPr>
              <a:t>our case studies, even following our methodology, we would be forced to </a:t>
            </a:r>
            <a:r>
              <a:rPr lang="en-GB" i="1" dirty="0" smtClean="0">
                <a:latin typeface="+mn-lt"/>
              </a:rPr>
              <a:t>go for </a:t>
            </a:r>
            <a:r>
              <a:rPr lang="en-GB" i="1" dirty="0">
                <a:latin typeface="+mn-lt"/>
              </a:rPr>
              <a:t>a centralized approach collecting all the </a:t>
            </a:r>
            <a:r>
              <a:rPr lang="en-GB" i="1" dirty="0" smtClean="0">
                <a:latin typeface="+mn-lt"/>
              </a:rPr>
              <a:t>data” -- Gurses et al 2009.</a:t>
            </a:r>
            <a:endParaRPr lang="en-GB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911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Privacy by Design (</a:t>
            </a:r>
            <a:r>
              <a:rPr lang="en-GB" dirty="0" err="1" smtClean="0"/>
              <a:t>PbD</a:t>
            </a:r>
            <a:r>
              <a:rPr lang="en-GB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Economics of privacy engineering:</a:t>
            </a:r>
          </a:p>
          <a:p>
            <a:pPr lvl="1"/>
            <a:r>
              <a:rPr lang="en-GB" dirty="0" smtClean="0"/>
              <a:t>Thinking of privacy at the design stage, cheaper than at later stages.</a:t>
            </a:r>
          </a:p>
          <a:p>
            <a:pPr lvl="1"/>
            <a:r>
              <a:rPr lang="en-GB" b="1" dirty="0" smtClean="0"/>
              <a:t>Example 1.</a:t>
            </a:r>
            <a:r>
              <a:rPr lang="en-GB" dirty="0" smtClean="0"/>
              <a:t> Alice builds a database and decides “name” &amp; “gender” are immutable. She uses them as keys to the database records. </a:t>
            </a:r>
          </a:p>
          <a:p>
            <a:pPr lvl="1"/>
            <a:r>
              <a:rPr lang="en-GB" b="1" dirty="0" smtClean="0"/>
              <a:t>Example 2.</a:t>
            </a:r>
            <a:r>
              <a:rPr lang="en-GB" dirty="0" smtClean="0"/>
              <a:t> Bob builds a web-site that records a lot of user activity, but presents none of it to the user. The activity is stored on a separate back end.</a:t>
            </a:r>
          </a:p>
          <a:p>
            <a:pPr lvl="1"/>
            <a:r>
              <a:rPr lang="en-GB" dirty="0" smtClean="0"/>
              <a:t>Problem?</a:t>
            </a:r>
          </a:p>
          <a:p>
            <a:pPr lvl="1"/>
            <a:endParaRPr lang="en-GB" dirty="0"/>
          </a:p>
          <a:p>
            <a:r>
              <a:rPr lang="en-GB" dirty="0" smtClean="0"/>
              <a:t>Privacy-by-design approach:</a:t>
            </a:r>
          </a:p>
          <a:p>
            <a:pPr lvl="1"/>
            <a:r>
              <a:rPr lang="en-GB" dirty="0" smtClean="0"/>
              <a:t>Integrate thinking about privacy, and subject rights at all stages of development.</a:t>
            </a:r>
          </a:p>
          <a:p>
            <a:pPr lvl="1"/>
            <a:r>
              <a:rPr lang="en-GB" dirty="0" smtClean="0"/>
              <a:t>Requirements, specification, implementation, testing, deployment, maintenance.</a:t>
            </a:r>
            <a:endParaRPr lang="en-GB" dirty="0"/>
          </a:p>
          <a:p>
            <a:pPr lvl="1"/>
            <a:r>
              <a:rPr lang="en-GB" dirty="0" smtClean="0"/>
              <a:t>Integrate at all stages appropriate controls to mitigate privacy risks.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3246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George Danezis, Josep Domingo-Ferrer, Marit Hansen, Jaap-Henk Hoepman, Daniel Le </a:t>
            </a:r>
            <a:r>
              <a:rPr lang="en-GB" sz="1000" dirty="0" err="1"/>
              <a:t>Metayer</a:t>
            </a:r>
            <a:r>
              <a:rPr lang="en-GB" sz="1000" dirty="0"/>
              <a:t>, Rodica Tirtea, Stefan Schiffner. </a:t>
            </a:r>
            <a:r>
              <a:rPr lang="en-GB" sz="1000" b="1" dirty="0"/>
              <a:t>Privacy and Data Protection by Design - from policy to </a:t>
            </a:r>
            <a:r>
              <a:rPr lang="en-GB" sz="1000" b="1" dirty="0" smtClean="0"/>
              <a:t>engineering.</a:t>
            </a:r>
            <a:r>
              <a:rPr lang="en-GB" sz="1000" dirty="0" smtClean="0"/>
              <a:t> European </a:t>
            </a:r>
            <a:r>
              <a:rPr lang="en-GB" sz="1000" dirty="0"/>
              <a:t>Union Agency for Network and Information Security (ENISA), ISBN: 978-92-9204-108-3 </a:t>
            </a:r>
          </a:p>
        </p:txBody>
      </p:sp>
    </p:spTree>
    <p:extLst>
      <p:ext uri="{BB962C8B-B14F-4D97-AF65-F5344CB8AC3E}">
        <p14:creationId xmlns:p14="http://schemas.microsoft.com/office/powerpoint/2010/main" val="355101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7 principles of </a:t>
            </a:r>
            <a:r>
              <a:rPr lang="en-GB" dirty="0" err="1" smtClean="0"/>
              <a:t>PbD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Proactive </a:t>
            </a:r>
            <a:r>
              <a:rPr lang="en-GB" dirty="0"/>
              <a:t>not Reactive; Preventative not </a:t>
            </a:r>
            <a:r>
              <a:rPr lang="en-GB" dirty="0" smtClean="0"/>
              <a:t>Remedial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Privacy </a:t>
            </a:r>
            <a:r>
              <a:rPr lang="en-GB" dirty="0"/>
              <a:t>as the Default </a:t>
            </a:r>
            <a:r>
              <a:rPr lang="en-GB" dirty="0" smtClean="0"/>
              <a:t>Setting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Privacy </a:t>
            </a:r>
            <a:r>
              <a:rPr lang="en-GB" dirty="0"/>
              <a:t>Embedded into </a:t>
            </a:r>
            <a:r>
              <a:rPr lang="en-GB" dirty="0" smtClean="0"/>
              <a:t>Design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Full </a:t>
            </a:r>
            <a:r>
              <a:rPr lang="en-GB" dirty="0"/>
              <a:t>Functionality – Positive-Sum, not Zero-Sum	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End-to-End </a:t>
            </a:r>
            <a:r>
              <a:rPr lang="en-GB" dirty="0"/>
              <a:t>Security – Full Lifecycle </a:t>
            </a:r>
            <a:r>
              <a:rPr lang="en-GB" dirty="0" smtClean="0"/>
              <a:t>Protection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Visibility </a:t>
            </a:r>
            <a:r>
              <a:rPr lang="en-GB" dirty="0"/>
              <a:t>and Transparency – Keep it </a:t>
            </a:r>
            <a:r>
              <a:rPr lang="en-GB" dirty="0" smtClean="0"/>
              <a:t>Open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Respect </a:t>
            </a:r>
            <a:r>
              <a:rPr lang="en-GB" dirty="0"/>
              <a:t>for User Privacy – Keep it User-Centric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53336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The 7 Principles: https</a:t>
            </a:r>
            <a:r>
              <a:rPr lang="en-GB" sz="1100" dirty="0"/>
              <a:t>://www.privacybydesign.ca/index.php/about-pbd/7-foundational-principles</a:t>
            </a:r>
            <a:r>
              <a:rPr lang="en-GB" sz="1100" dirty="0" smtClean="0"/>
              <a:t>/</a:t>
            </a:r>
          </a:p>
          <a:p>
            <a:r>
              <a:rPr lang="en-GB" sz="1100" dirty="0" err="1"/>
              <a:t>Gürses</a:t>
            </a:r>
            <a:r>
              <a:rPr lang="en-GB" sz="1100" dirty="0"/>
              <a:t>, Seda, Carmela Troncoso, and Claudia Diaz. "Engineering privacy by design." </a:t>
            </a:r>
            <a:r>
              <a:rPr lang="en-GB" sz="1100" i="1" dirty="0"/>
              <a:t>Computers, Privacy &amp; Data Protection</a:t>
            </a:r>
            <a:r>
              <a:rPr lang="en-GB" sz="1100" dirty="0"/>
              <a:t> 14 (2011).</a:t>
            </a:r>
          </a:p>
          <a:p>
            <a:endParaRPr lang="en-GB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800125" y="5229200"/>
            <a:ext cx="7543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+mn-lt"/>
              </a:rPr>
              <a:t>“[…] these </a:t>
            </a:r>
            <a:r>
              <a:rPr lang="en-GB" i="1" dirty="0">
                <a:latin typeface="+mn-lt"/>
              </a:rPr>
              <a:t>principles </a:t>
            </a:r>
            <a:r>
              <a:rPr lang="en-GB" i="1" dirty="0" smtClean="0">
                <a:latin typeface="+mn-lt"/>
              </a:rPr>
              <a:t>remain </a:t>
            </a:r>
            <a:r>
              <a:rPr lang="en-GB" b="1" i="1" dirty="0" smtClean="0">
                <a:latin typeface="+mn-lt"/>
              </a:rPr>
              <a:t>vague</a:t>
            </a:r>
            <a:r>
              <a:rPr lang="en-GB" i="1" dirty="0" smtClean="0">
                <a:latin typeface="+mn-lt"/>
              </a:rPr>
              <a:t> </a:t>
            </a:r>
            <a:r>
              <a:rPr lang="en-GB" i="1" dirty="0">
                <a:latin typeface="+mn-lt"/>
              </a:rPr>
              <a:t>and leave many open questions about their application when </a:t>
            </a:r>
            <a:r>
              <a:rPr lang="en-GB" i="1" dirty="0" smtClean="0">
                <a:latin typeface="+mn-lt"/>
              </a:rPr>
              <a:t>engineering systems.</a:t>
            </a:r>
            <a:r>
              <a:rPr lang="en-GB" dirty="0" smtClean="0">
                <a:latin typeface="+mn-lt"/>
              </a:rPr>
              <a:t>”</a:t>
            </a:r>
            <a:r>
              <a:rPr lang="en-GB" dirty="0">
                <a:latin typeface="+mn-lt"/>
              </a:rPr>
              <a:t> </a:t>
            </a:r>
            <a:r>
              <a:rPr lang="en-GB" dirty="0" smtClean="0">
                <a:latin typeface="+mn-lt"/>
              </a:rPr>
              <a:t>- Gurses et al (2011)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705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PbD</a:t>
            </a:r>
            <a:r>
              <a:rPr lang="en-GB" dirty="0" smtClean="0"/>
              <a:t> and its discontents (I)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“Privacy by design </a:t>
            </a:r>
            <a:r>
              <a:rPr lang="en-GB" b="1" dirty="0"/>
              <a:t>can be reduced to a series of symbolic activities </a:t>
            </a:r>
            <a:r>
              <a:rPr lang="en-GB" dirty="0" smtClean="0"/>
              <a:t>to </a:t>
            </a:r>
            <a:r>
              <a:rPr lang="en-GB" dirty="0"/>
              <a:t>assure </a:t>
            </a:r>
            <a:r>
              <a:rPr lang="en-GB" dirty="0" smtClean="0"/>
              <a:t>consumers’ confidence, </a:t>
            </a:r>
            <a:r>
              <a:rPr lang="en-GB" dirty="0"/>
              <a:t>as well as the </a:t>
            </a:r>
            <a:r>
              <a:rPr lang="en-GB" b="1" dirty="0"/>
              <a:t>free </a:t>
            </a:r>
            <a:r>
              <a:rPr lang="en-GB" b="1" dirty="0" smtClean="0"/>
              <a:t>flow </a:t>
            </a:r>
            <a:r>
              <a:rPr lang="en-GB" b="1" dirty="0"/>
              <a:t>of information</a:t>
            </a:r>
            <a:r>
              <a:rPr lang="en-GB" dirty="0"/>
              <a:t> in the </a:t>
            </a:r>
            <a:r>
              <a:rPr lang="en-GB" dirty="0" smtClean="0"/>
              <a:t>marketplace”</a:t>
            </a:r>
          </a:p>
          <a:p>
            <a:endParaRPr lang="en-GB" dirty="0" smtClean="0"/>
          </a:p>
          <a:p>
            <a:r>
              <a:rPr lang="en-GB" dirty="0" smtClean="0"/>
              <a:t>“From </a:t>
            </a:r>
            <a:r>
              <a:rPr lang="en-GB" dirty="0"/>
              <a:t>a security engineering perspective, </a:t>
            </a:r>
            <a:r>
              <a:rPr lang="en-GB" b="1" dirty="0"/>
              <a:t>control and transparency </a:t>
            </a:r>
            <a:r>
              <a:rPr lang="en-GB" b="1" dirty="0" smtClean="0"/>
              <a:t>mechanisms do </a:t>
            </a:r>
            <a:r>
              <a:rPr lang="en-GB" b="1" dirty="0"/>
              <a:t>not provide the means to mitigate the privacy risks </a:t>
            </a:r>
            <a:r>
              <a:rPr lang="en-GB" dirty="0"/>
              <a:t>that arise </a:t>
            </a:r>
            <a:r>
              <a:rPr lang="en-GB" dirty="0" smtClean="0"/>
              <a:t>through the </a:t>
            </a:r>
            <a:r>
              <a:rPr lang="en-GB" dirty="0"/>
              <a:t>collection of data in massive databases</a:t>
            </a:r>
            <a:r>
              <a:rPr lang="en-GB" dirty="0" smtClean="0"/>
              <a:t>.”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850" y="6550622"/>
            <a:ext cx="91085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/>
              <a:t>Gürses</a:t>
            </a:r>
            <a:r>
              <a:rPr lang="en-GB" sz="1100" dirty="0"/>
              <a:t>, Seda, Carmela Troncoso, and Claudia Diaz. "Engineering privacy by design." </a:t>
            </a:r>
            <a:r>
              <a:rPr lang="en-GB" sz="1100" i="1" dirty="0"/>
              <a:t>Computers, Privacy &amp; Data Protection</a:t>
            </a:r>
            <a:r>
              <a:rPr lang="en-GB" sz="1100" dirty="0"/>
              <a:t> 14 (2011</a:t>
            </a:r>
            <a:r>
              <a:rPr lang="en-GB" sz="1100" dirty="0" smtClean="0"/>
              <a:t>).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36206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PbD</a:t>
            </a:r>
            <a:r>
              <a:rPr lang="en-GB" dirty="0" smtClean="0"/>
              <a:t> and its discontents (I)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“This </a:t>
            </a:r>
            <a:r>
              <a:rPr lang="en-GB" dirty="0"/>
              <a:t>becomes especially </a:t>
            </a:r>
            <a:r>
              <a:rPr lang="en-GB" dirty="0" smtClean="0"/>
              <a:t>problematic with </a:t>
            </a:r>
            <a:r>
              <a:rPr lang="en-GB" dirty="0"/>
              <a:t>respect to </a:t>
            </a:r>
            <a:r>
              <a:rPr lang="en-GB" b="1" dirty="0"/>
              <a:t>large-scale mandatory systems</a:t>
            </a:r>
            <a:r>
              <a:rPr lang="en-GB" dirty="0"/>
              <a:t> like road tolling systems </a:t>
            </a:r>
            <a:r>
              <a:rPr lang="en-GB" dirty="0" smtClean="0"/>
              <a:t>and smart </a:t>
            </a:r>
            <a:r>
              <a:rPr lang="en-GB" dirty="0"/>
              <a:t>energy systems, or </a:t>
            </a:r>
            <a:r>
              <a:rPr lang="en-GB" b="1" dirty="0"/>
              <a:t>de facto mandatory systems</a:t>
            </a:r>
            <a:r>
              <a:rPr lang="en-GB" dirty="0"/>
              <a:t> like </a:t>
            </a:r>
            <a:r>
              <a:rPr lang="en-GB" dirty="0" smtClean="0"/>
              <a:t>telecommunications (e.g</a:t>
            </a:r>
            <a:r>
              <a:rPr lang="en-GB" dirty="0"/>
              <a:t>., mobile phones</a:t>
            </a:r>
            <a:r>
              <a:rPr lang="en-GB" dirty="0" smtClean="0"/>
              <a:t>).”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Conclusion:</a:t>
            </a:r>
            <a:endParaRPr lang="en-GB" dirty="0"/>
          </a:p>
          <a:p>
            <a:r>
              <a:rPr lang="en-GB" dirty="0" smtClean="0"/>
              <a:t>“From </a:t>
            </a:r>
            <a:r>
              <a:rPr lang="en-GB" dirty="0"/>
              <a:t>a security engineering </a:t>
            </a:r>
            <a:r>
              <a:rPr lang="en-GB" dirty="0" smtClean="0"/>
              <a:t>perspective, </a:t>
            </a:r>
            <a:r>
              <a:rPr lang="en-GB" b="1" dirty="0" smtClean="0"/>
              <a:t>the </a:t>
            </a:r>
            <a:r>
              <a:rPr lang="en-GB" b="1" dirty="0"/>
              <a:t>risks inherent to the digital format</a:t>
            </a:r>
            <a:r>
              <a:rPr lang="en-GB" dirty="0"/>
              <a:t> imply that </a:t>
            </a:r>
            <a:r>
              <a:rPr lang="en-GB" b="1" dirty="0"/>
              <a:t>data minimization must </a:t>
            </a:r>
            <a:r>
              <a:rPr lang="en-GB" b="1" dirty="0" smtClean="0"/>
              <a:t>be the </a:t>
            </a:r>
            <a:r>
              <a:rPr lang="en-GB" b="1" dirty="0"/>
              <a:t>foundational principle</a:t>
            </a:r>
            <a:r>
              <a:rPr lang="en-GB" dirty="0"/>
              <a:t> in applying privacy by design to these systems</a:t>
            </a:r>
            <a:r>
              <a:rPr lang="en-GB" dirty="0" smtClean="0"/>
              <a:t>.”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4850" y="6550622"/>
            <a:ext cx="91085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/>
              <a:t>Gürses</a:t>
            </a:r>
            <a:r>
              <a:rPr lang="en-GB" sz="1100" dirty="0"/>
              <a:t>, Seda, Carmela Troncoso, and Claudia Diaz. "Engineering privacy by design." </a:t>
            </a:r>
            <a:r>
              <a:rPr lang="en-GB" sz="1100" i="1" dirty="0"/>
              <a:t>Computers, Privacy &amp; Data Protection</a:t>
            </a:r>
            <a:r>
              <a:rPr lang="en-GB" sz="1100" dirty="0"/>
              <a:t> 14 (2011</a:t>
            </a:r>
            <a:r>
              <a:rPr lang="en-GB" sz="1100" dirty="0" smtClean="0"/>
              <a:t>).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21449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note on software architecture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We present the case study as </a:t>
            </a:r>
            <a:r>
              <a:rPr lang="en-GB" b="1" dirty="0" smtClean="0"/>
              <a:t>architectures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What </a:t>
            </a:r>
            <a:r>
              <a:rPr lang="en-GB" dirty="0"/>
              <a:t>is software architecture? (Shaw and </a:t>
            </a:r>
            <a:r>
              <a:rPr lang="en-GB" dirty="0" err="1"/>
              <a:t>Garlan</a:t>
            </a:r>
            <a:r>
              <a:rPr lang="en-GB" dirty="0"/>
              <a:t> 1996)</a:t>
            </a:r>
            <a:endParaRPr lang="en-GB" dirty="0" smtClean="0"/>
          </a:p>
          <a:p>
            <a:pPr lvl="1"/>
            <a:r>
              <a:rPr lang="en-GB" dirty="0"/>
              <a:t>“Software architecture encompasses the </a:t>
            </a:r>
            <a:r>
              <a:rPr lang="en-GB" b="1" dirty="0"/>
              <a:t>set of significant decisions </a:t>
            </a:r>
            <a:r>
              <a:rPr lang="en-GB" dirty="0"/>
              <a:t>about the organization of a software system including the </a:t>
            </a:r>
            <a:r>
              <a:rPr lang="en-GB" b="1" dirty="0"/>
              <a:t>selection of the structural elements</a:t>
            </a:r>
            <a:r>
              <a:rPr lang="en-GB" dirty="0"/>
              <a:t> and their </a:t>
            </a:r>
            <a:r>
              <a:rPr lang="en-GB" b="1" dirty="0"/>
              <a:t>interfaces</a:t>
            </a:r>
            <a:r>
              <a:rPr lang="en-GB" dirty="0"/>
              <a:t> by which the system is </a:t>
            </a:r>
            <a:r>
              <a:rPr lang="en-GB" b="1" dirty="0"/>
              <a:t>composed</a:t>
            </a:r>
            <a:r>
              <a:rPr lang="en-GB" dirty="0" smtClean="0"/>
              <a:t>;”</a:t>
            </a:r>
          </a:p>
          <a:p>
            <a:pPr lvl="1"/>
            <a:r>
              <a:rPr lang="en-GB" dirty="0" smtClean="0"/>
              <a:t>“</a:t>
            </a:r>
            <a:r>
              <a:rPr lang="en-GB" dirty="0" err="1" smtClean="0"/>
              <a:t>behavior</a:t>
            </a:r>
            <a:r>
              <a:rPr lang="en-GB" dirty="0" smtClean="0"/>
              <a:t> </a:t>
            </a:r>
            <a:r>
              <a:rPr lang="en-GB" dirty="0"/>
              <a:t>as specified in </a:t>
            </a:r>
            <a:r>
              <a:rPr lang="en-GB" b="1" dirty="0"/>
              <a:t>collaboration among those elements</a:t>
            </a:r>
            <a:r>
              <a:rPr lang="en-GB" dirty="0"/>
              <a:t>; composition of these structural and </a:t>
            </a:r>
            <a:r>
              <a:rPr lang="en-GB" dirty="0" err="1"/>
              <a:t>behavioral</a:t>
            </a:r>
            <a:r>
              <a:rPr lang="en-GB" dirty="0"/>
              <a:t> elements into </a:t>
            </a:r>
            <a:r>
              <a:rPr lang="en-GB" b="1" dirty="0"/>
              <a:t>larger subsystems</a:t>
            </a:r>
            <a:r>
              <a:rPr lang="en-GB" dirty="0" smtClean="0"/>
              <a:t>;”</a:t>
            </a:r>
          </a:p>
          <a:p>
            <a:pPr lvl="1"/>
            <a:r>
              <a:rPr lang="en-GB" dirty="0" smtClean="0"/>
              <a:t>“and </a:t>
            </a:r>
            <a:r>
              <a:rPr lang="en-GB" dirty="0"/>
              <a:t>an architectural </a:t>
            </a:r>
            <a:r>
              <a:rPr lang="en-GB" b="1" dirty="0"/>
              <a:t>style that guides</a:t>
            </a:r>
            <a:r>
              <a:rPr lang="en-GB" dirty="0"/>
              <a:t> this organization</a:t>
            </a:r>
            <a:r>
              <a:rPr lang="en-GB" dirty="0" smtClean="0"/>
              <a:t>.”</a:t>
            </a:r>
          </a:p>
          <a:p>
            <a:pPr lvl="1"/>
            <a:endParaRPr lang="en-GB" dirty="0"/>
          </a:p>
          <a:p>
            <a:r>
              <a:rPr lang="en-GB" dirty="0" smtClean="0"/>
              <a:t>Architecture should:</a:t>
            </a:r>
          </a:p>
          <a:p>
            <a:pPr lvl="1"/>
            <a:r>
              <a:rPr lang="en-GB" b="1" dirty="0" smtClean="0"/>
              <a:t>Expose </a:t>
            </a:r>
            <a:r>
              <a:rPr lang="en-GB" b="1" dirty="0"/>
              <a:t>the structure</a:t>
            </a:r>
            <a:r>
              <a:rPr lang="en-GB" dirty="0"/>
              <a:t> of the system but </a:t>
            </a:r>
            <a:r>
              <a:rPr lang="en-GB" b="1" dirty="0"/>
              <a:t>hide the implementation </a:t>
            </a:r>
            <a:r>
              <a:rPr lang="en-GB" dirty="0"/>
              <a:t>details.</a:t>
            </a:r>
          </a:p>
          <a:p>
            <a:pPr lvl="1"/>
            <a:r>
              <a:rPr lang="en-GB" dirty="0"/>
              <a:t>Realize all of the </a:t>
            </a:r>
            <a:r>
              <a:rPr lang="en-GB" b="1" dirty="0"/>
              <a:t>use cases </a:t>
            </a:r>
            <a:r>
              <a:rPr lang="en-GB" dirty="0"/>
              <a:t>and scenarios.</a:t>
            </a:r>
          </a:p>
          <a:p>
            <a:pPr lvl="1"/>
            <a:r>
              <a:rPr lang="en-GB" dirty="0"/>
              <a:t>Try to </a:t>
            </a:r>
            <a:r>
              <a:rPr lang="en-GB" b="1" dirty="0"/>
              <a:t>address the requirements </a:t>
            </a:r>
            <a:r>
              <a:rPr lang="en-GB" dirty="0"/>
              <a:t>of various stakeholders.</a:t>
            </a:r>
          </a:p>
          <a:p>
            <a:pPr lvl="1"/>
            <a:r>
              <a:rPr lang="en-GB" dirty="0"/>
              <a:t>Handle both </a:t>
            </a:r>
            <a:r>
              <a:rPr lang="en-GB" b="1" dirty="0"/>
              <a:t>functional</a:t>
            </a:r>
            <a:r>
              <a:rPr lang="en-GB" dirty="0"/>
              <a:t> and </a:t>
            </a:r>
            <a:r>
              <a:rPr lang="en-GB" b="1" dirty="0"/>
              <a:t>quality</a:t>
            </a:r>
            <a:r>
              <a:rPr lang="en-GB" dirty="0"/>
              <a:t> requirements.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-28337" y="6564526"/>
            <a:ext cx="9036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+mn-lt"/>
              </a:rPr>
              <a:t>Microsoft Application Architecture Guide, 2nd Edition. October </a:t>
            </a:r>
            <a:r>
              <a:rPr lang="en-GB" sz="1200" dirty="0" smtClean="0">
                <a:latin typeface="+mn-lt"/>
              </a:rPr>
              <a:t>2009.</a:t>
            </a:r>
            <a:endParaRPr lang="en-GB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760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 1: e-petitions (Diaz et al. 2009)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Petitions: a formal request to an authority.</a:t>
            </a:r>
          </a:p>
          <a:p>
            <a:pPr lvl="1"/>
            <a:r>
              <a:rPr lang="en-GB" dirty="0" smtClean="0"/>
              <a:t>E.g. EU Lisbon Treaty: 1M people across EU may request legislation.</a:t>
            </a:r>
          </a:p>
          <a:p>
            <a:endParaRPr lang="en-GB" dirty="0" smtClean="0"/>
          </a:p>
          <a:p>
            <a:r>
              <a:rPr lang="en-GB" dirty="0" smtClean="0"/>
              <a:t>Two key risks:</a:t>
            </a:r>
            <a:br>
              <a:rPr lang="en-GB" dirty="0" smtClean="0"/>
            </a:br>
            <a:r>
              <a:rPr lang="en-GB" dirty="0" smtClean="0"/>
              <a:t>(1) Disclosure of who signed a petition (sensitive topics).</a:t>
            </a:r>
            <a:br>
              <a:rPr lang="en-GB" dirty="0" smtClean="0"/>
            </a:br>
            <a:r>
              <a:rPr lang="en-GB" dirty="0" smtClean="0"/>
              <a:t>(2) Discrimination or profiling on the basis of signing a petition.</a:t>
            </a:r>
          </a:p>
          <a:p>
            <a:endParaRPr lang="en-GB" dirty="0" smtClean="0"/>
          </a:p>
          <a:p>
            <a:r>
              <a:rPr lang="en-GB" dirty="0" smtClean="0"/>
              <a:t>Requirements:</a:t>
            </a:r>
          </a:p>
          <a:p>
            <a:pPr lvl="1"/>
            <a:r>
              <a:rPr lang="en-GB" dirty="0" smtClean="0"/>
              <a:t>“The </a:t>
            </a:r>
            <a:r>
              <a:rPr lang="en-GB" dirty="0"/>
              <a:t>signatures correspond to existing individuals</a:t>
            </a:r>
            <a:r>
              <a:rPr lang="en-GB" dirty="0" smtClean="0"/>
              <a:t>.”</a:t>
            </a:r>
            <a:endParaRPr lang="en-GB" dirty="0"/>
          </a:p>
          <a:p>
            <a:pPr lvl="1"/>
            <a:r>
              <a:rPr lang="en-GB" dirty="0" smtClean="0"/>
              <a:t>“Only </a:t>
            </a:r>
            <a:r>
              <a:rPr lang="en-GB" dirty="0"/>
              <a:t>individuals eligible to sign a petition are able to do </a:t>
            </a:r>
            <a:r>
              <a:rPr lang="en-GB" dirty="0" smtClean="0"/>
              <a:t>so.”</a:t>
            </a:r>
            <a:endParaRPr lang="en-GB" dirty="0"/>
          </a:p>
          <a:p>
            <a:pPr lvl="1"/>
            <a:r>
              <a:rPr lang="en-GB" dirty="0" smtClean="0"/>
              <a:t>“Each </a:t>
            </a:r>
            <a:r>
              <a:rPr lang="en-GB" dirty="0"/>
              <a:t>individual can sign a petition only once</a:t>
            </a:r>
            <a:r>
              <a:rPr lang="en-GB" dirty="0" smtClean="0"/>
              <a:t>.”</a:t>
            </a:r>
            <a:endParaRPr lang="en-GB" dirty="0"/>
          </a:p>
          <a:p>
            <a:pPr lvl="1"/>
            <a:r>
              <a:rPr lang="en-GB" dirty="0" smtClean="0"/>
              <a:t>“The </a:t>
            </a:r>
            <a:r>
              <a:rPr lang="en-GB" dirty="0"/>
              <a:t>number of signatures is correctly counted</a:t>
            </a:r>
            <a:r>
              <a:rPr lang="en-GB" dirty="0" smtClean="0"/>
              <a:t>.”</a:t>
            </a:r>
          </a:p>
          <a:p>
            <a:pPr lvl="1"/>
            <a:r>
              <a:rPr lang="en-GB" dirty="0" smtClean="0"/>
              <a:t>Note: “</a:t>
            </a:r>
            <a:r>
              <a:rPr lang="en-GB" dirty="0" err="1" smtClean="0"/>
              <a:t>identifiability</a:t>
            </a:r>
            <a:r>
              <a:rPr lang="en-GB" dirty="0" smtClean="0"/>
              <a:t> not inherent” -&gt; Principle of data minimization …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3963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+mn-lt"/>
              </a:rPr>
              <a:t>Claudia Diaz, Eleni Kosta, </a:t>
            </a:r>
            <a:r>
              <a:rPr lang="en-GB" sz="1200" dirty="0" err="1">
                <a:latin typeface="+mn-lt"/>
              </a:rPr>
              <a:t>Hannelore</a:t>
            </a:r>
            <a:r>
              <a:rPr lang="en-GB" sz="1200" dirty="0">
                <a:latin typeface="+mn-lt"/>
              </a:rPr>
              <a:t> </a:t>
            </a:r>
            <a:r>
              <a:rPr lang="en-GB" sz="1200" dirty="0" err="1">
                <a:latin typeface="+mn-lt"/>
              </a:rPr>
              <a:t>Dekeyser</a:t>
            </a:r>
            <a:r>
              <a:rPr lang="en-GB" sz="1200" dirty="0">
                <a:latin typeface="+mn-lt"/>
              </a:rPr>
              <a:t>, Markulf Kohlweiss, and </a:t>
            </a:r>
            <a:r>
              <a:rPr lang="en-GB" sz="1200" dirty="0" err="1">
                <a:latin typeface="+mn-lt"/>
              </a:rPr>
              <a:t>Girma</a:t>
            </a:r>
            <a:r>
              <a:rPr lang="en-GB" sz="1200" dirty="0">
                <a:latin typeface="+mn-lt"/>
              </a:rPr>
              <a:t> </a:t>
            </a:r>
            <a:r>
              <a:rPr lang="en-GB" sz="1200" dirty="0" err="1" smtClean="0">
                <a:latin typeface="+mn-lt"/>
              </a:rPr>
              <a:t>Nigusse</a:t>
            </a:r>
            <a:r>
              <a:rPr lang="en-GB" sz="1200" dirty="0" smtClean="0">
                <a:latin typeface="+mn-lt"/>
              </a:rPr>
              <a:t>. Privacy </a:t>
            </a:r>
            <a:r>
              <a:rPr lang="en-GB" sz="1200" dirty="0">
                <a:latin typeface="+mn-lt"/>
              </a:rPr>
              <a:t>preserving electronic petitions. Identity in the Information </a:t>
            </a:r>
            <a:r>
              <a:rPr lang="en-GB" sz="1200" dirty="0" smtClean="0">
                <a:latin typeface="+mn-lt"/>
              </a:rPr>
              <a:t>Society, 1(1</a:t>
            </a:r>
            <a:r>
              <a:rPr lang="en-GB" sz="1200" dirty="0">
                <a:latin typeface="+mn-lt"/>
              </a:rPr>
              <a:t>):</a:t>
            </a:r>
            <a:r>
              <a:rPr lang="en-GB" sz="1200" dirty="0" smtClean="0">
                <a:latin typeface="+mn-lt"/>
              </a:rPr>
              <a:t>203-209</a:t>
            </a:r>
            <a:r>
              <a:rPr lang="en-GB" sz="1200" dirty="0">
                <a:latin typeface="+mn-lt"/>
              </a:rPr>
              <a:t>, 2009</a:t>
            </a:r>
          </a:p>
        </p:txBody>
      </p:sp>
    </p:spTree>
    <p:extLst>
      <p:ext uri="{BB962C8B-B14F-4D97-AF65-F5344CB8AC3E}">
        <p14:creationId xmlns:p14="http://schemas.microsoft.com/office/powerpoint/2010/main" val="51738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E-Petition architecture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491880" y="1556792"/>
            <a:ext cx="1440160" cy="5760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Registration Server</a:t>
            </a:r>
            <a:endParaRPr lang="en-GB" sz="1400" dirty="0"/>
          </a:p>
        </p:txBody>
      </p:sp>
      <p:sp>
        <p:nvSpPr>
          <p:cNvPr id="5" name="Oval 4"/>
          <p:cNvSpPr/>
          <p:nvPr/>
        </p:nvSpPr>
        <p:spPr>
          <a:xfrm>
            <a:off x="2051720" y="3212976"/>
            <a:ext cx="360040" cy="36004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2267744" y="3861048"/>
            <a:ext cx="360040" cy="36004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1547664" y="3605070"/>
            <a:ext cx="360040" cy="36004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763688" y="4221088"/>
            <a:ext cx="360040" cy="36004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252892" y="4725144"/>
            <a:ext cx="360040" cy="36004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694047" y="5239320"/>
            <a:ext cx="70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n-lt"/>
              </a:rPr>
              <a:t>Users</a:t>
            </a:r>
            <a:endParaRPr lang="en-GB" dirty="0">
              <a:latin typeface="+mn-lt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252892" y="2126686"/>
            <a:ext cx="950956" cy="9422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38883" y="1960758"/>
            <a:ext cx="13147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+mn-lt"/>
              </a:rPr>
              <a:t>Authentication </a:t>
            </a:r>
          </a:p>
          <a:p>
            <a:pPr algn="ctr"/>
            <a:r>
              <a:rPr lang="en-GB" sz="1400" dirty="0" smtClean="0">
                <a:latin typeface="+mn-lt"/>
              </a:rPr>
              <a:t>&amp; Attributes</a:t>
            </a:r>
          </a:p>
          <a:p>
            <a:pPr algn="ctr"/>
            <a:r>
              <a:rPr lang="en-GB" sz="1400" dirty="0" smtClean="0">
                <a:latin typeface="+mn-lt"/>
              </a:rPr>
              <a:t>(</a:t>
            </a:r>
            <a:r>
              <a:rPr lang="en-GB" sz="1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Encrypted</a:t>
            </a:r>
            <a:r>
              <a:rPr lang="en-GB" sz="1400" dirty="0" smtClean="0">
                <a:latin typeface="+mn-lt"/>
              </a:rPr>
              <a:t>)</a:t>
            </a:r>
            <a:endParaRPr lang="en-GB" sz="1400" dirty="0">
              <a:latin typeface="+mn-lt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728370" y="2319481"/>
            <a:ext cx="763510" cy="749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01338" y="2528161"/>
            <a:ext cx="165737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+mn-lt"/>
              </a:rPr>
              <a:t>Issue </a:t>
            </a:r>
            <a:br>
              <a:rPr lang="en-GB" sz="1400" dirty="0" smtClean="0">
                <a:latin typeface="+mn-lt"/>
              </a:rPr>
            </a:br>
            <a:r>
              <a:rPr lang="en-GB" sz="1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Selective Disclosure</a:t>
            </a:r>
          </a:p>
          <a:p>
            <a:pPr algn="ctr"/>
            <a:r>
              <a:rPr lang="en-GB" sz="1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Credential</a:t>
            </a:r>
            <a:endParaRPr lang="en-GB" sz="14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932040" y="3046259"/>
            <a:ext cx="1440160" cy="5238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Petition A Server (Web)</a:t>
            </a:r>
            <a:endParaRPr lang="en-GB" sz="1400" dirty="0"/>
          </a:p>
        </p:txBody>
      </p:sp>
      <p:sp>
        <p:nvSpPr>
          <p:cNvPr id="19" name="Rectangle 18"/>
          <p:cNvSpPr/>
          <p:nvPr/>
        </p:nvSpPr>
        <p:spPr>
          <a:xfrm>
            <a:off x="4932040" y="3924180"/>
            <a:ext cx="1440160" cy="5238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Petition B Server (Web)</a:t>
            </a:r>
            <a:endParaRPr lang="en-GB" sz="1400" dirty="0"/>
          </a:p>
        </p:txBody>
      </p:sp>
      <p:sp>
        <p:nvSpPr>
          <p:cNvPr id="20" name="Rectangle 19"/>
          <p:cNvSpPr/>
          <p:nvPr/>
        </p:nvSpPr>
        <p:spPr>
          <a:xfrm>
            <a:off x="4932040" y="5733256"/>
            <a:ext cx="1440160" cy="5238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Petition C Server (Web)</a:t>
            </a:r>
            <a:endParaRPr lang="en-GB" sz="14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771800" y="4012511"/>
            <a:ext cx="2016224" cy="17357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87824" y="3475505"/>
            <a:ext cx="17555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Credential show </a:t>
            </a:r>
            <a:r>
              <a:rPr lang="en-GB" sz="1400" dirty="0" smtClean="0">
                <a:latin typeface="+mn-lt"/>
              </a:rPr>
              <a:t>over</a:t>
            </a:r>
          </a:p>
          <a:p>
            <a:pPr algn="ctr"/>
            <a:r>
              <a:rPr lang="en-GB" sz="1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Anonymous channel</a:t>
            </a:r>
            <a:endParaRPr lang="en-GB" sz="14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5" name="Rounded Rectangular Callout 24"/>
          <p:cNvSpPr/>
          <p:nvPr/>
        </p:nvSpPr>
        <p:spPr>
          <a:xfrm>
            <a:off x="6901978" y="3526253"/>
            <a:ext cx="1774478" cy="1163977"/>
          </a:xfrm>
          <a:prstGeom prst="wedgeRoundRectCallout">
            <a:avLst>
              <a:gd name="adj1" fmla="val -77913"/>
              <a:gd name="adj2" fmla="val -526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200" dirty="0" smtClean="0"/>
              <a:t>Prove:</a:t>
            </a:r>
            <a:br>
              <a:rPr lang="en-GB" sz="1200" dirty="0" smtClean="0"/>
            </a:br>
            <a:r>
              <a:rPr lang="en-GB" sz="1200" dirty="0" smtClean="0"/>
              <a:t>- Possess Credential</a:t>
            </a:r>
          </a:p>
          <a:p>
            <a:r>
              <a:rPr lang="en-GB" sz="1200" dirty="0" smtClean="0"/>
              <a:t>- Eligible</a:t>
            </a:r>
          </a:p>
          <a:p>
            <a:r>
              <a:rPr lang="en-GB" sz="1200" dirty="0" smtClean="0"/>
              <a:t>- Unique ID per petition </a:t>
            </a:r>
            <a:br>
              <a:rPr lang="en-GB" sz="1200" dirty="0" smtClean="0"/>
            </a:br>
            <a:r>
              <a:rPr lang="en-GB" sz="1200" dirty="0" smtClean="0"/>
              <a:t>(duplicate detection)</a:t>
            </a:r>
            <a:endParaRPr lang="en-GB" sz="1200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652120" y="4447987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932040" y="4880035"/>
            <a:ext cx="1440160" cy="5238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Log of NIZK</a:t>
            </a:r>
            <a:endParaRPr lang="en-GB" sz="14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728370" y="4221088"/>
            <a:ext cx="2059654" cy="92085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ular Callout 30"/>
          <p:cNvSpPr/>
          <p:nvPr/>
        </p:nvSpPr>
        <p:spPr>
          <a:xfrm>
            <a:off x="6901978" y="4905164"/>
            <a:ext cx="1846486" cy="581989"/>
          </a:xfrm>
          <a:prstGeom prst="wedgeRoundRectCallout">
            <a:avLst>
              <a:gd name="adj1" fmla="val -77913"/>
              <a:gd name="adj2" fmla="val -526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200" dirty="0" smtClean="0"/>
              <a:t>Log of all signatures NIKZ</a:t>
            </a:r>
            <a:br>
              <a:rPr lang="en-GB" sz="1200" dirty="0" smtClean="0"/>
            </a:br>
            <a:r>
              <a:rPr lang="en-GB" sz="1200" dirty="0" smtClean="0"/>
              <a:t>&amp; Public counting</a:t>
            </a:r>
            <a:endParaRPr lang="en-GB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2796652" y="4948615"/>
            <a:ext cx="1701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+mn-lt"/>
              </a:rPr>
              <a:t>Check inclusion</a:t>
            </a:r>
            <a:r>
              <a:rPr lang="en-GB" sz="1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en-GB" sz="1400" dirty="0" smtClean="0">
                <a:latin typeface="+mn-lt"/>
              </a:rPr>
              <a:t>over</a:t>
            </a:r>
          </a:p>
          <a:p>
            <a:pPr algn="ctr"/>
            <a:r>
              <a:rPr lang="en-GB" sz="1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Anonymous channel</a:t>
            </a:r>
            <a:endParaRPr lang="en-GB" sz="14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69920" y="6473087"/>
            <a:ext cx="2802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n-lt"/>
              </a:rPr>
              <a:t>Question: Re-evaluate risks!</a:t>
            </a:r>
            <a:endParaRPr lang="en-GB" dirty="0">
              <a:latin typeface="+mn-lt"/>
            </a:endParaRPr>
          </a:p>
        </p:txBody>
      </p:sp>
      <p:sp>
        <p:nvSpPr>
          <p:cNvPr id="34" name="Rounded Rectangular Callout 33"/>
          <p:cNvSpPr/>
          <p:nvPr/>
        </p:nvSpPr>
        <p:spPr>
          <a:xfrm>
            <a:off x="5484961" y="1608212"/>
            <a:ext cx="1774478" cy="602283"/>
          </a:xfrm>
          <a:prstGeom prst="wedgeRoundRectCallout">
            <a:avLst>
              <a:gd name="adj1" fmla="val -77913"/>
              <a:gd name="adj2" fmla="val -526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200" dirty="0" smtClean="0"/>
              <a:t>Ensure only one / same credential per person.</a:t>
            </a:r>
            <a:endParaRPr lang="en-GB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-14627" y="6488668"/>
            <a:ext cx="206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n-lt"/>
              </a:rPr>
              <a:t>Pattern: anonymize.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362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5">
      <a:dk1>
        <a:srgbClr val="000000"/>
      </a:dk1>
      <a:lt1>
        <a:srgbClr val="FFFFFF"/>
      </a:lt1>
      <a:dk2>
        <a:srgbClr val="004359"/>
      </a:dk2>
      <a:lt2>
        <a:srgbClr val="808080"/>
      </a:lt2>
      <a:accent1>
        <a:srgbClr val="7FA1AC"/>
      </a:accent1>
      <a:accent2>
        <a:srgbClr val="004359"/>
      </a:accent2>
      <a:accent3>
        <a:srgbClr val="FFFFFF"/>
      </a:accent3>
      <a:accent4>
        <a:srgbClr val="000000"/>
      </a:accent4>
      <a:accent5>
        <a:srgbClr val="C0CDD2"/>
      </a:accent5>
      <a:accent6>
        <a:srgbClr val="003C50"/>
      </a:accent6>
      <a:hlink>
        <a:srgbClr val="4B4620"/>
      </a:hlink>
      <a:folHlink>
        <a:srgbClr val="C88BA9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C88B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4770</TotalTime>
  <Words>1385</Words>
  <Application>Microsoft Office PowerPoint</Application>
  <PresentationFormat>On-screen Show (4:3)</PresentationFormat>
  <Paragraphs>235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Custom Design</vt:lpstr>
      <vt:lpstr>Office Theme</vt:lpstr>
      <vt:lpstr>Privacy by design &amp; case studies</vt:lpstr>
      <vt:lpstr>GA17: Where are we at?</vt:lpstr>
      <vt:lpstr>Privacy by Design (PbD)</vt:lpstr>
      <vt:lpstr>7 principles of PbD</vt:lpstr>
      <vt:lpstr>PbD and its discontents (I)</vt:lpstr>
      <vt:lpstr>PbD and its discontents (I)</vt:lpstr>
      <vt:lpstr>A note on software architecture</vt:lpstr>
      <vt:lpstr>Case Study 1: e-petitions (Diaz et al. 2009)</vt:lpstr>
      <vt:lpstr>E-Petition architecture</vt:lpstr>
      <vt:lpstr>Case Study 2: Electronic Toll Pricing</vt:lpstr>
      <vt:lpstr>ETP Architecture</vt:lpstr>
      <vt:lpstr>Case Study 3: Smart metering</vt:lpstr>
      <vt:lpstr>Smart meter billing architecture (I)</vt:lpstr>
      <vt:lpstr>Smart meter billing architecture (II)</vt:lpstr>
      <vt:lpstr>Smart Meter Architecture (III)</vt:lpstr>
      <vt:lpstr>Case Study 4: Danish Sugar Beet Auctions</vt:lpstr>
      <vt:lpstr>Beet Auction Architecture</vt:lpstr>
      <vt:lpstr>Case Study 5: SecureDrop for whistle blowing</vt:lpstr>
      <vt:lpstr>SecureDrop Architecture</vt:lpstr>
      <vt:lpstr>Privacy Engineering (Gurses et al, 2011)</vt:lpstr>
    </vt:vector>
  </TitlesOfParts>
  <Company>UCL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 Brown</dc:creator>
  <cp:lastModifiedBy>georged@gmail.com</cp:lastModifiedBy>
  <cp:revision>192</cp:revision>
  <dcterms:created xsi:type="dcterms:W3CDTF">2005-07-13T12:26:50Z</dcterms:created>
  <dcterms:modified xsi:type="dcterms:W3CDTF">2015-03-26T08:44:13Z</dcterms:modified>
</cp:coreProperties>
</file>