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</p:sldMasterIdLst>
  <p:sldIdLst>
    <p:sldId id="256" r:id="rId3"/>
    <p:sldId id="257" r:id="rId4"/>
    <p:sldId id="258" r:id="rId5"/>
    <p:sldId id="259" r:id="rId6"/>
    <p:sldId id="268" r:id="rId7"/>
    <p:sldId id="269" r:id="rId8"/>
    <p:sldId id="260" r:id="rId9"/>
    <p:sldId id="270" r:id="rId10"/>
    <p:sldId id="271" r:id="rId11"/>
    <p:sldId id="272" r:id="rId12"/>
    <p:sldId id="261" r:id="rId13"/>
    <p:sldId id="262" r:id="rId14"/>
    <p:sldId id="273" r:id="rId15"/>
    <p:sldId id="279" r:id="rId16"/>
    <p:sldId id="263" r:id="rId17"/>
    <p:sldId id="274" r:id="rId18"/>
    <p:sldId id="275" r:id="rId19"/>
    <p:sldId id="276" r:id="rId20"/>
    <p:sldId id="277" r:id="rId21"/>
    <p:sldId id="264" r:id="rId22"/>
    <p:sldId id="278" r:id="rId23"/>
    <p:sldId id="265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8">
          <p15:clr>
            <a:srgbClr val="A4A3A4"/>
          </p15:clr>
        </p15:guide>
        <p15:guide id="2" orient="horz" pos="1706">
          <p15:clr>
            <a:srgbClr val="A4A3A4"/>
          </p15:clr>
        </p15:guide>
        <p15:guide id="3" orient="horz" pos="2840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208">
          <p15:clr>
            <a:srgbClr val="A4A3A4"/>
          </p15:clr>
        </p15:guide>
        <p15:guide id="6" pos="2018">
          <p15:clr>
            <a:srgbClr val="A4A3A4"/>
          </p15:clr>
        </p15:guide>
        <p15:guide id="7" pos="5556">
          <p15:clr>
            <a:srgbClr val="A4A3A4"/>
          </p15:clr>
        </p15:guide>
        <p15:guide id="8" pos="37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EFF2"/>
    <a:srgbClr val="E9D1DD"/>
    <a:srgbClr val="E5F5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89" autoAdjust="0"/>
    <p:restoredTop sz="94660"/>
  </p:normalViewPr>
  <p:slideViewPr>
    <p:cSldViewPr>
      <p:cViewPr varScale="1">
        <p:scale>
          <a:sx n="89" d="100"/>
          <a:sy n="89" d="100"/>
        </p:scale>
        <p:origin x="1210" y="77"/>
      </p:cViewPr>
      <p:guideLst>
        <p:guide orient="horz" pos="578"/>
        <p:guide orient="horz" pos="1706"/>
        <p:guide orient="horz" pos="2840"/>
        <p:guide orient="horz" pos="3884"/>
        <p:guide pos="208"/>
        <p:guide pos="2018"/>
        <p:guide pos="5556"/>
        <p:guide pos="374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MidBlue102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484313"/>
            <a:ext cx="8496300" cy="13684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638"/>
            <a:ext cx="8496300" cy="309721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23850" y="6245225"/>
            <a:ext cx="84963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877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58428-999A-4404-BEBF-C4674E5966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94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7663" y="908050"/>
            <a:ext cx="2122487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908050"/>
            <a:ext cx="6215063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85C2B-FA85-41A3-9F53-7D323685F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49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MidBlue102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73F26-6148-46CA-9D0B-9FDC164DD625}" type="datetimeFigureOut">
              <a:rPr lang="en-GB"/>
              <a:pPr>
                <a:defRPr/>
              </a:pPr>
              <a:t>18/03/2015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A4562-8B7A-45F0-B6A9-1C288DADB0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3227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0C608-BEE8-407C-8D17-31EF015926F8}" type="datetimeFigureOut">
              <a:rPr lang="en-GB"/>
              <a:pPr>
                <a:defRPr/>
              </a:pPr>
              <a:t>18/03/2015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A1A75-BF11-4DD2-8B14-3EF0200D82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6747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C0B8-7A62-4915-8039-C02C62592943}" type="datetimeFigureOut">
              <a:rPr lang="en-GB"/>
              <a:pPr>
                <a:defRPr/>
              </a:pPr>
              <a:t>18/03/2015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7A597-9C4A-428B-A29D-C161C9027B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354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C6E5D-C50C-4040-8B91-0E114E0EBD9D}" type="datetimeFigureOut">
              <a:rPr lang="en-GB"/>
              <a:pPr>
                <a:defRPr/>
              </a:pPr>
              <a:t>18/03/2015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79C78-9BD7-4297-8442-87B1AD1E60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200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E4941-6A3B-4E89-95EE-09454AD8D11B}" type="datetimeFigureOut">
              <a:rPr lang="en-GB"/>
              <a:pPr>
                <a:defRPr/>
              </a:pPr>
              <a:t>18/03/2015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640F2-2581-4FF2-AD8A-6729D1C73C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7537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D350E-D036-4A11-953A-0D41C2074ECE}" type="datetimeFigureOut">
              <a:rPr lang="en-GB"/>
              <a:pPr>
                <a:defRPr/>
              </a:pPr>
              <a:t>18/03/2015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31FCC-F6AD-40B2-84CF-39D1317E9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5319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F9680-94E1-487E-9B1E-6F84E39BF19B}" type="datetimeFigureOut">
              <a:rPr lang="en-GB"/>
              <a:pPr>
                <a:defRPr/>
              </a:pPr>
              <a:t>18/03/2015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3330D-5F62-4C51-9771-5AF9C05138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078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B4E71-A6C3-454D-80CB-ABE061FBB23A}" type="datetimeFigureOut">
              <a:rPr lang="en-GB"/>
              <a:pPr>
                <a:defRPr/>
              </a:pPr>
              <a:t>18/03/2015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47D6A-444D-4141-8B6F-79E3E09FE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505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D461B-7FDF-4AFD-82F8-42152DBC1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663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67037-95E9-44DD-BF5E-0F9647B09D55}" type="datetimeFigureOut">
              <a:rPr lang="en-GB"/>
              <a:pPr>
                <a:defRPr/>
              </a:pPr>
              <a:t>18/03/2015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F99CA-79BC-4C3E-A721-000433BA2F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2475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60566-5464-4B8B-8CEE-2A4D669BB73E}" type="datetimeFigureOut">
              <a:rPr lang="en-GB"/>
              <a:pPr>
                <a:defRPr/>
              </a:pPr>
              <a:t>18/03/2015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48DB9-B345-427D-A664-60D070587E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5190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AA137-ACBE-4F84-86A1-299C552E51E0}" type="datetimeFigureOut">
              <a:rPr lang="en-GB"/>
              <a:pPr>
                <a:defRPr/>
              </a:pPr>
              <a:t>18/03/2015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DD196-EE39-499F-8BA2-B9E3028859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4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3E5CA-20D2-42F5-AEE7-23A73007E5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00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708275"/>
            <a:ext cx="4168775" cy="345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2708275"/>
            <a:ext cx="4168775" cy="345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A58F8-6761-41C4-86FA-0D8FD9F3F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22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BB6A3-2FB6-404E-A3C3-4B5FED1A3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97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CBF18-15B2-4A1D-8375-D2A7C66934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6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4B5E5-E75A-4970-BD2D-5E0B090E04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187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A791A-4B69-453F-B619-BE084C18BB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744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EE4C1-6379-431A-9F27-CDCE87B435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93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0200" y="908050"/>
            <a:ext cx="8489950" cy="129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0200" y="2708275"/>
            <a:ext cx="848995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2088" y="6337300"/>
            <a:ext cx="100806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913CFA3-0970-4E9D-AFF7-5032C5F78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9" name="Picture 17" descr="MidBlue9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780B405-7594-48B7-8773-FBF92D9E51E0}" type="datetimeFigureOut">
              <a:rPr lang="en-GB"/>
              <a:pPr>
                <a:defRPr/>
              </a:pPr>
              <a:t>18/03/2015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71F7F65-8384-40EB-82A4-F0023FC08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5" name="Picture 17" descr="MidBlue9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uca.melis.14@ucl.ac.uk" TargetMode="External"/><Relationship Id="rId2" Type="http://schemas.openxmlformats.org/officeDocument/2006/relationships/hyperlink" Target="mailto:g.danezis@ucl.ac.uk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s.dodier-lazaro.12@ucl.ac.u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en-GB" altLang="en-US" sz="4000" dirty="0" smtClean="0"/>
              <a:t>Storage &amp; Retrieval Privacy</a:t>
            </a:r>
            <a:endParaRPr lang="en-GB" altLang="en-US" sz="4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02038"/>
            <a:ext cx="6858000" cy="2275234"/>
          </a:xfrm>
        </p:spPr>
        <p:txBody>
          <a:bodyPr rtlCol="0">
            <a:normAutofit lnSpcReduction="1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endParaRPr lang="en-GB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en-GB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GB" dirty="0" smtClean="0"/>
              <a:t>George Danezis (</a:t>
            </a:r>
            <a:r>
              <a:rPr lang="en-GB" dirty="0" smtClean="0">
                <a:hlinkClick r:id="rId2"/>
              </a:rPr>
              <a:t>g.danezis@ucl.ac.uk</a:t>
            </a:r>
            <a:r>
              <a:rPr lang="en-GB" dirty="0" smtClean="0"/>
              <a:t>)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en-GB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GB" dirty="0" smtClean="0"/>
              <a:t>With help from: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GB" dirty="0" smtClean="0"/>
              <a:t>	Luca </a:t>
            </a:r>
            <a:r>
              <a:rPr lang="en-GB" dirty="0"/>
              <a:t>Melis (</a:t>
            </a:r>
            <a:r>
              <a:rPr lang="en-GB" dirty="0" smtClean="0">
                <a:hlinkClick r:id="rId3"/>
              </a:rPr>
              <a:t>luca.melis.14@ucl.ac.uk</a:t>
            </a:r>
            <a:r>
              <a:rPr lang="en-GB" dirty="0" smtClean="0"/>
              <a:t>)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GB" dirty="0" smtClean="0"/>
              <a:t>	Steve </a:t>
            </a:r>
            <a:r>
              <a:rPr lang="en-GB" dirty="0"/>
              <a:t>Dodier-Lazaro (</a:t>
            </a:r>
            <a:r>
              <a:rPr lang="en-GB" dirty="0">
                <a:hlinkClick r:id="rId4"/>
              </a:rPr>
              <a:t>s.dodier-lazaro.12@ucl.ac.uk</a:t>
            </a:r>
            <a:r>
              <a:rPr lang="en-GB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Forward secrecy in append only storage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Key idea:</a:t>
            </a:r>
          </a:p>
          <a:p>
            <a:pPr lvl="1"/>
            <a:r>
              <a:rPr lang="en-GB" dirty="0" smtClean="0"/>
              <a:t>Input key K</a:t>
            </a:r>
            <a:r>
              <a:rPr lang="en-GB" baseline="-25000" dirty="0" smtClean="0"/>
              <a:t>0</a:t>
            </a:r>
            <a:r>
              <a:rPr lang="en-GB" dirty="0" smtClean="0"/>
              <a:t> into the system, and store it off-line somewhere safe.</a:t>
            </a:r>
          </a:p>
          <a:p>
            <a:pPr lvl="1"/>
            <a:r>
              <a:rPr lang="en-GB" dirty="0" smtClean="0"/>
              <a:t>Encrypt each entry m</a:t>
            </a:r>
            <a:r>
              <a:rPr lang="en-GB" baseline="-25000" dirty="0" smtClean="0"/>
              <a:t>i</a:t>
            </a:r>
            <a:r>
              <a:rPr lang="en-GB" dirty="0"/>
              <a:t> with </a:t>
            </a:r>
            <a:r>
              <a:rPr lang="en-GB" dirty="0" smtClean="0"/>
              <a:t>key K</a:t>
            </a:r>
            <a:r>
              <a:rPr lang="en-GB" baseline="-25000" dirty="0" smtClean="0"/>
              <a:t>i</a:t>
            </a:r>
            <a:r>
              <a:rPr lang="en-GB" dirty="0" smtClean="0"/>
              <a:t> and the update the key.</a:t>
            </a:r>
          </a:p>
          <a:p>
            <a:pPr lvl="1"/>
            <a:r>
              <a:rPr lang="en-GB" dirty="0"/>
              <a:t>Update </a:t>
            </a:r>
            <a:r>
              <a:rPr lang="en-GB" dirty="0" smtClean="0"/>
              <a:t>using a hash function: K</a:t>
            </a:r>
            <a:r>
              <a:rPr lang="en-GB" baseline="-25000" dirty="0" smtClean="0"/>
              <a:t>i+1</a:t>
            </a:r>
            <a:r>
              <a:rPr lang="en-GB" dirty="0" smtClean="0"/>
              <a:t> = H(K</a:t>
            </a:r>
            <a:r>
              <a:rPr lang="en-GB" baseline="-25000" dirty="0" smtClean="0"/>
              <a:t>i</a:t>
            </a:r>
            <a:r>
              <a:rPr lang="en-GB" dirty="0" smtClean="0"/>
              <a:t>). Delete K</a:t>
            </a:r>
            <a:r>
              <a:rPr lang="en-GB" baseline="-25000" dirty="0" smtClean="0"/>
              <a:t>i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15616" y="3561983"/>
            <a:ext cx="4320480" cy="43204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</a:t>
            </a:r>
            <a:r>
              <a:rPr lang="en-GB" baseline="-25000" dirty="0" smtClean="0"/>
              <a:t>0</a:t>
            </a:r>
            <a:endParaRPr lang="en-GB" baseline="-25000" dirty="0"/>
          </a:p>
        </p:txBody>
      </p:sp>
      <p:sp>
        <p:nvSpPr>
          <p:cNvPr id="5" name="Rectangle 4"/>
          <p:cNvSpPr/>
          <p:nvPr/>
        </p:nvSpPr>
        <p:spPr>
          <a:xfrm>
            <a:off x="6723695" y="3561983"/>
            <a:ext cx="504056" cy="43204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K</a:t>
            </a:r>
            <a:r>
              <a:rPr lang="en-GB" baseline="-25000" dirty="0" smtClean="0"/>
              <a:t>0</a:t>
            </a:r>
            <a:endParaRPr lang="en-GB" baseline="-25000" dirty="0"/>
          </a:p>
        </p:txBody>
      </p:sp>
      <p:cxnSp>
        <p:nvCxnSpPr>
          <p:cNvPr id="7" name="Straight Arrow Connector 6"/>
          <p:cNvCxnSpPr>
            <a:stCxn id="5" idx="1"/>
            <a:endCxn id="4" idx="3"/>
          </p:cNvCxnSpPr>
          <p:nvPr/>
        </p:nvCxnSpPr>
        <p:spPr>
          <a:xfrm flipH="1" flipV="1">
            <a:off x="5436096" y="3778007"/>
            <a:ext cx="128759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759201" y="3501008"/>
            <a:ext cx="660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+mn-lt"/>
              </a:rPr>
              <a:t>encrypt</a:t>
            </a:r>
            <a:endParaRPr lang="en-GB" sz="1200" dirty="0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15616" y="4403305"/>
            <a:ext cx="4320480" cy="43204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</a:t>
            </a:r>
            <a:r>
              <a:rPr lang="en-GB" baseline="-25000" dirty="0" smtClean="0"/>
              <a:t>1</a:t>
            </a:r>
            <a:endParaRPr lang="en-GB" baseline="-25000" dirty="0"/>
          </a:p>
        </p:txBody>
      </p:sp>
      <p:sp>
        <p:nvSpPr>
          <p:cNvPr id="11" name="Rectangle 10"/>
          <p:cNvSpPr/>
          <p:nvPr/>
        </p:nvSpPr>
        <p:spPr>
          <a:xfrm>
            <a:off x="6723695" y="4403305"/>
            <a:ext cx="504056" cy="43204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K</a:t>
            </a:r>
            <a:r>
              <a:rPr lang="en-GB" baseline="-25000" dirty="0" smtClean="0"/>
              <a:t>1</a:t>
            </a:r>
            <a:endParaRPr lang="en-GB" baseline="-25000" dirty="0"/>
          </a:p>
        </p:txBody>
      </p:sp>
      <p:cxnSp>
        <p:nvCxnSpPr>
          <p:cNvPr id="12" name="Straight Arrow Connector 11"/>
          <p:cNvCxnSpPr>
            <a:stCxn id="11" idx="1"/>
            <a:endCxn id="10" idx="3"/>
          </p:cNvCxnSpPr>
          <p:nvPr/>
        </p:nvCxnSpPr>
        <p:spPr>
          <a:xfrm flipH="1" flipV="1">
            <a:off x="5436096" y="4619329"/>
            <a:ext cx="128759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759201" y="4342330"/>
            <a:ext cx="660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+mn-lt"/>
              </a:rPr>
              <a:t>encrypt</a:t>
            </a:r>
            <a:endParaRPr lang="en-GB" sz="1200" dirty="0"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15616" y="5231915"/>
            <a:ext cx="4320480" cy="43204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</a:t>
            </a:r>
            <a:r>
              <a:rPr lang="en-GB" baseline="-25000" dirty="0" smtClean="0"/>
              <a:t>2</a:t>
            </a:r>
            <a:endParaRPr lang="en-GB" baseline="-25000" dirty="0"/>
          </a:p>
        </p:txBody>
      </p:sp>
      <p:sp>
        <p:nvSpPr>
          <p:cNvPr id="15" name="Rectangle 14"/>
          <p:cNvSpPr/>
          <p:nvPr/>
        </p:nvSpPr>
        <p:spPr>
          <a:xfrm>
            <a:off x="6723695" y="5231915"/>
            <a:ext cx="504056" cy="43204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K</a:t>
            </a:r>
            <a:r>
              <a:rPr lang="en-GB" baseline="-25000" dirty="0" smtClean="0"/>
              <a:t>2</a:t>
            </a:r>
            <a:endParaRPr lang="en-GB" baseline="-25000" dirty="0"/>
          </a:p>
        </p:txBody>
      </p:sp>
      <p:cxnSp>
        <p:nvCxnSpPr>
          <p:cNvPr id="16" name="Straight Arrow Connector 15"/>
          <p:cNvCxnSpPr>
            <a:stCxn id="15" idx="1"/>
            <a:endCxn id="14" idx="3"/>
          </p:cNvCxnSpPr>
          <p:nvPr/>
        </p:nvCxnSpPr>
        <p:spPr>
          <a:xfrm flipH="1" flipV="1">
            <a:off x="5436096" y="5447939"/>
            <a:ext cx="128759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59201" y="5170940"/>
            <a:ext cx="660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+mn-lt"/>
              </a:rPr>
              <a:t>encrypt</a:t>
            </a:r>
            <a:endParaRPr lang="en-GB" sz="1200" dirty="0">
              <a:latin typeface="+mn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723695" y="6068950"/>
            <a:ext cx="504056" cy="43204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K</a:t>
            </a:r>
            <a:r>
              <a:rPr lang="en-GB" baseline="-25000" dirty="0" smtClean="0"/>
              <a:t>3</a:t>
            </a:r>
            <a:endParaRPr lang="en-GB" baseline="-25000" dirty="0"/>
          </a:p>
        </p:txBody>
      </p:sp>
      <p:cxnSp>
        <p:nvCxnSpPr>
          <p:cNvPr id="20" name="Straight Arrow Connector 19"/>
          <p:cNvCxnSpPr>
            <a:stCxn id="5" idx="2"/>
            <a:endCxn id="11" idx="0"/>
          </p:cNvCxnSpPr>
          <p:nvPr/>
        </p:nvCxnSpPr>
        <p:spPr>
          <a:xfrm>
            <a:off x="6975723" y="3994032"/>
            <a:ext cx="0" cy="4092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1" idx="2"/>
            <a:endCxn id="15" idx="0"/>
          </p:cNvCxnSpPr>
          <p:nvPr/>
        </p:nvCxnSpPr>
        <p:spPr>
          <a:xfrm>
            <a:off x="6975723" y="4835354"/>
            <a:ext cx="0" cy="3965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5" idx="2"/>
            <a:endCxn id="18" idx="0"/>
          </p:cNvCxnSpPr>
          <p:nvPr/>
        </p:nvCxnSpPr>
        <p:spPr>
          <a:xfrm>
            <a:off x="6975723" y="5663964"/>
            <a:ext cx="0" cy="4049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975723" y="4021903"/>
            <a:ext cx="6240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+mn-lt"/>
              </a:rPr>
              <a:t>update</a:t>
            </a:r>
            <a:endParaRPr lang="en-GB" sz="1200" dirty="0"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975723" y="4890923"/>
            <a:ext cx="6240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+mn-lt"/>
              </a:rPr>
              <a:t>update</a:t>
            </a:r>
            <a:endParaRPr lang="en-GB" sz="1200" dirty="0"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975723" y="5724482"/>
            <a:ext cx="6240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+mn-lt"/>
              </a:rPr>
              <a:t>update</a:t>
            </a:r>
            <a:endParaRPr lang="en-GB" sz="1200" dirty="0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522" y="6107794"/>
            <a:ext cx="4362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n-lt"/>
              </a:rPr>
              <a:t>Example use: </a:t>
            </a:r>
          </a:p>
          <a:p>
            <a:r>
              <a:rPr lang="en-GB" dirty="0" smtClean="0">
                <a:latin typeface="+mn-lt"/>
              </a:rPr>
              <a:t>Protect Sequential Images taken by Camera. </a:t>
            </a:r>
            <a:endParaRPr lang="en-GB" dirty="0">
              <a:latin typeface="+mn-lt"/>
            </a:endParaRPr>
          </a:p>
        </p:txBody>
      </p:sp>
      <p:cxnSp>
        <p:nvCxnSpPr>
          <p:cNvPr id="30" name="Straight Arrow Connector 29"/>
          <p:cNvCxnSpPr>
            <a:stCxn id="5" idx="3"/>
          </p:cNvCxnSpPr>
          <p:nvPr/>
        </p:nvCxnSpPr>
        <p:spPr>
          <a:xfrm flipV="1">
            <a:off x="7227751" y="3778007"/>
            <a:ext cx="800633" cy="1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350472" y="3501008"/>
            <a:ext cx="503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+mn-lt"/>
              </a:rPr>
              <a:t>store</a:t>
            </a:r>
            <a:endParaRPr lang="en-GB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340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Private Remote Storage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Remote storage:</a:t>
            </a:r>
          </a:p>
          <a:p>
            <a:pPr lvl="1"/>
            <a:r>
              <a:rPr lang="en-GB" dirty="0" smtClean="0"/>
              <a:t>Wish to store and retrieve blocks on remote server.</a:t>
            </a:r>
          </a:p>
          <a:p>
            <a:pPr lvl="1"/>
            <a:r>
              <a:rPr lang="en-GB" dirty="0" smtClean="0"/>
              <a:t>Protect against eavesdroppers and corrupt service.</a:t>
            </a:r>
          </a:p>
          <a:p>
            <a:pPr lvl="1"/>
            <a:r>
              <a:rPr lang="en-GB" dirty="0" smtClean="0"/>
              <a:t>Key: </a:t>
            </a:r>
            <a:r>
              <a:rPr lang="en-GB" b="1" dirty="0" smtClean="0"/>
              <a:t>secure cloud storage</a:t>
            </a:r>
            <a:r>
              <a:rPr lang="en-GB" dirty="0" smtClean="0"/>
              <a:t>.</a:t>
            </a:r>
          </a:p>
          <a:p>
            <a:pPr lvl="1"/>
            <a:endParaRPr lang="en-GB" dirty="0"/>
          </a:p>
          <a:p>
            <a:r>
              <a:rPr lang="en-GB" dirty="0" smtClean="0"/>
              <a:t>Case Study: Tahoe-LAFS </a:t>
            </a:r>
            <a:br>
              <a:rPr lang="en-GB" dirty="0" smtClean="0"/>
            </a:br>
            <a:r>
              <a:rPr lang="en-GB" dirty="0" smtClean="0"/>
              <a:t>(Least Authority File System)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Confidentiality relies on client</a:t>
            </a:r>
            <a:br>
              <a:rPr lang="en-GB" dirty="0" smtClean="0"/>
            </a:br>
            <a:r>
              <a:rPr lang="en-GB" dirty="0" smtClean="0"/>
              <a:t>side components.</a:t>
            </a:r>
          </a:p>
          <a:p>
            <a:pPr lvl="1"/>
            <a:r>
              <a:rPr lang="en-GB" dirty="0" smtClean="0"/>
              <a:t>Crypto used to protect data.</a:t>
            </a:r>
          </a:p>
          <a:p>
            <a:pPr lvl="1"/>
            <a:r>
              <a:rPr lang="en-GB" dirty="0" smtClean="0"/>
              <a:t>Servers are not “trusted”.</a:t>
            </a:r>
          </a:p>
          <a:p>
            <a:pPr lvl="1"/>
            <a:r>
              <a:rPr lang="en-GB" dirty="0" smtClean="0"/>
              <a:t>Multiple servers used for high</a:t>
            </a:r>
            <a:br>
              <a:rPr lang="en-GB" dirty="0" smtClean="0"/>
            </a:br>
            <a:r>
              <a:rPr lang="en-GB" dirty="0" smtClean="0"/>
              <a:t>availability.</a:t>
            </a:r>
          </a:p>
          <a:p>
            <a:r>
              <a:rPr lang="en-GB" dirty="0" smtClean="0"/>
              <a:t>Compare with: Dropbox, …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3104" y="3140968"/>
            <a:ext cx="5080471" cy="352839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6581001"/>
            <a:ext cx="3442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+mn-lt"/>
              </a:rPr>
              <a:t>Image </a:t>
            </a:r>
            <a:r>
              <a:rPr lang="en-GB" sz="1200" dirty="0">
                <a:latin typeface="+mn-lt"/>
              </a:rPr>
              <a:t>and more info at https://www.tahoe-lafs.org/</a:t>
            </a:r>
          </a:p>
        </p:txBody>
      </p:sp>
    </p:spTree>
    <p:extLst>
      <p:ext uri="{BB962C8B-B14F-4D97-AF65-F5344CB8AC3E}">
        <p14:creationId xmlns:p14="http://schemas.microsoft.com/office/powerpoint/2010/main" val="341011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Hiding access patterns to private storage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Secure client-side cloud storage:</a:t>
            </a:r>
          </a:p>
          <a:p>
            <a:pPr lvl="1"/>
            <a:r>
              <a:rPr lang="en-GB" dirty="0" smtClean="0"/>
              <a:t>Good: confidentiality, Integrity and availability of content.</a:t>
            </a:r>
          </a:p>
          <a:p>
            <a:pPr lvl="1"/>
            <a:r>
              <a:rPr lang="en-GB" dirty="0" smtClean="0"/>
              <a:t>Lacking: traffic analysis of block reads / writes.</a:t>
            </a:r>
          </a:p>
          <a:p>
            <a:pPr lvl="1"/>
            <a:r>
              <a:rPr lang="en-GB" dirty="0" smtClean="0"/>
              <a:t>Patterns of access may leak information about activities / content.</a:t>
            </a:r>
          </a:p>
          <a:p>
            <a:pPr lvl="1"/>
            <a:endParaRPr lang="en-GB" dirty="0"/>
          </a:p>
          <a:p>
            <a:r>
              <a:rPr lang="en-GB" dirty="0" smtClean="0"/>
              <a:t>Technique: Oblivious Random Access Memory (ORAM)</a:t>
            </a:r>
          </a:p>
          <a:p>
            <a:pPr lvl="1"/>
            <a:r>
              <a:rPr lang="en-GB" dirty="0" smtClean="0"/>
              <a:t>Objective: use limited local storage to hide patterns of access to larger remote storage.</a:t>
            </a:r>
          </a:p>
          <a:p>
            <a:pPr lvl="1"/>
            <a:r>
              <a:rPr lang="en-GB" dirty="0" smtClean="0"/>
              <a:t>Here: present access protocol.</a:t>
            </a:r>
          </a:p>
          <a:p>
            <a:pPr lvl="1"/>
            <a:r>
              <a:rPr lang="en-GB" dirty="0" smtClean="0"/>
              <a:t>Note I: may also modify protocol to write blocks.</a:t>
            </a:r>
          </a:p>
          <a:p>
            <a:pPr lvl="1"/>
            <a:r>
              <a:rPr lang="en-GB" dirty="0" smtClean="0"/>
              <a:t>Note II: more efficient protocols may be used in practice.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60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ORAM Insights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Client </a:t>
            </a:r>
            <a:r>
              <a:rPr lang="en-GB" dirty="0"/>
              <a:t>may store a small number of items locally (Shelter).</a:t>
            </a:r>
          </a:p>
          <a:p>
            <a:r>
              <a:rPr lang="en-GB" dirty="0" smtClean="0"/>
              <a:t>Initialization:</a:t>
            </a:r>
          </a:p>
          <a:p>
            <a:pPr lvl="1"/>
            <a:r>
              <a:rPr lang="en-GB" dirty="0" smtClean="0"/>
              <a:t>Store </a:t>
            </a:r>
            <a:r>
              <a:rPr lang="en-GB" dirty="0"/>
              <a:t>a randomly permuted </a:t>
            </a:r>
            <a:r>
              <a:rPr lang="en-GB" dirty="0" smtClean="0"/>
              <a:t>sequence of </a:t>
            </a:r>
            <a:r>
              <a:rPr lang="en-GB" dirty="0"/>
              <a:t>the </a:t>
            </a:r>
            <a:r>
              <a:rPr lang="en-GB" dirty="0" smtClean="0"/>
              <a:t>blocks </a:t>
            </a:r>
            <a:r>
              <a:rPr lang="en-GB" dirty="0" smtClean="0">
                <a:sym typeface="Symbol" panose="05050102010706020507" pitchFamily="18" charset="2"/>
              </a:rPr>
              <a:t>(i) on server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/>
              <a:t>To </a:t>
            </a:r>
            <a:r>
              <a:rPr lang="en-GB" dirty="0" smtClean="0"/>
              <a:t>access (read or write) </a:t>
            </a:r>
            <a:r>
              <a:rPr lang="en-GB" dirty="0"/>
              <a:t>block </a:t>
            </a:r>
            <a:r>
              <a:rPr lang="en-GB" i="1" dirty="0"/>
              <a:t>i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Check whether the </a:t>
            </a:r>
            <a:r>
              <a:rPr lang="en-GB" dirty="0" smtClean="0"/>
              <a:t>block </a:t>
            </a:r>
            <a:r>
              <a:rPr lang="en-GB" i="1" dirty="0" smtClean="0"/>
              <a:t>i</a:t>
            </a:r>
            <a:r>
              <a:rPr lang="en-GB" dirty="0" smtClean="0"/>
              <a:t> </a:t>
            </a:r>
            <a:r>
              <a:rPr lang="en-GB" dirty="0"/>
              <a:t>is in the local shelter.</a:t>
            </a:r>
          </a:p>
          <a:p>
            <a:pPr lvl="2"/>
            <a:r>
              <a:rPr lang="en-GB" dirty="0" smtClean="0"/>
              <a:t>Yes: read + write </a:t>
            </a:r>
            <a:r>
              <a:rPr lang="en-GB" dirty="0"/>
              <a:t>a random new position on the remote </a:t>
            </a:r>
            <a:r>
              <a:rPr lang="en-GB" dirty="0" smtClean="0"/>
              <a:t>server and place </a:t>
            </a:r>
            <a:r>
              <a:rPr lang="en-GB" dirty="0"/>
              <a:t>it </a:t>
            </a:r>
            <a:r>
              <a:rPr lang="en-GB" dirty="0" smtClean="0"/>
              <a:t>in shelter</a:t>
            </a:r>
            <a:r>
              <a:rPr lang="en-GB" dirty="0"/>
              <a:t>.</a:t>
            </a:r>
          </a:p>
          <a:p>
            <a:pPr lvl="2"/>
            <a:r>
              <a:rPr lang="en-GB" dirty="0" smtClean="0"/>
              <a:t>No: read + write position </a:t>
            </a:r>
            <a:r>
              <a:rPr lang="en-GB" dirty="0">
                <a:sym typeface="Symbol" panose="05050102010706020507" pitchFamily="18" charset="2"/>
              </a:rPr>
              <a:t>(i</a:t>
            </a:r>
            <a:r>
              <a:rPr lang="en-GB" dirty="0" smtClean="0">
                <a:sym typeface="Symbol" panose="05050102010706020507" pitchFamily="18" charset="2"/>
              </a:rPr>
              <a:t>) and store item </a:t>
            </a:r>
            <a:r>
              <a:rPr lang="en-GB" i="1" dirty="0" smtClean="0">
                <a:sym typeface="Symbol" panose="05050102010706020507" pitchFamily="18" charset="2"/>
              </a:rPr>
              <a:t>i</a:t>
            </a:r>
            <a:r>
              <a:rPr lang="en-GB" dirty="0" smtClean="0">
                <a:sym typeface="Symbol" panose="05050102010706020507" pitchFamily="18" charset="2"/>
              </a:rPr>
              <a:t> in the shelter.</a:t>
            </a:r>
          </a:p>
          <a:p>
            <a:pPr lvl="1"/>
            <a:r>
              <a:rPr lang="en-GB" dirty="0" smtClean="0">
                <a:sym typeface="Symbol" panose="05050102010706020507" pitchFamily="18" charset="2"/>
              </a:rPr>
              <a:t>When shelter is full, obliviously permute afresh the remote database 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dirty="0" smtClean="0">
                <a:sym typeface="Symbol" panose="05050102010706020507" pitchFamily="18" charset="2"/>
              </a:rPr>
              <a:t>hard!) .</a:t>
            </a:r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6084168" y="4641670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6372200" y="4641670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660232" y="4641670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948264" y="4641670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6084168" y="4929702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72200" y="4929702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660232" y="4929702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948264" y="4929702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6084168" y="5219601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6372200" y="5219601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6660232" y="5219601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6948264" y="5219601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6084168" y="5507633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6372200" y="5507633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6660232" y="5507633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6948264" y="5507633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3491880" y="4929702"/>
            <a:ext cx="288032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3779912" y="4929702"/>
            <a:ext cx="288032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3491880" y="5217734"/>
            <a:ext cx="288032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3779912" y="5217734"/>
            <a:ext cx="288032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835696" y="5145726"/>
            <a:ext cx="15121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149891" y="4803389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Access </a:t>
            </a:r>
            <a:r>
              <a:rPr lang="en-GB" i="1" dirty="0" smtClean="0"/>
              <a:t>i</a:t>
            </a:r>
            <a:endParaRPr lang="en-GB" i="1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139952" y="5145726"/>
            <a:ext cx="1800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512361" y="4793207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Access </a:t>
            </a:r>
            <a:r>
              <a:rPr lang="en-GB" i="1" dirty="0" smtClean="0"/>
              <a:t>j</a:t>
            </a:r>
            <a:endParaRPr lang="en-GB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628650" y="6280329"/>
            <a:ext cx="7419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+mn-lt"/>
              </a:rPr>
              <a:t>Security argument</a:t>
            </a:r>
            <a:r>
              <a:rPr lang="en-GB" dirty="0" smtClean="0">
                <a:latin typeface="+mn-lt"/>
              </a:rPr>
              <a:t>: every access </a:t>
            </a:r>
            <a:r>
              <a:rPr lang="en-GB" i="1" dirty="0" smtClean="0">
                <a:latin typeface="+mn-lt"/>
              </a:rPr>
              <a:t>i</a:t>
            </a:r>
            <a:r>
              <a:rPr lang="en-GB" dirty="0" smtClean="0">
                <a:latin typeface="+mn-lt"/>
              </a:rPr>
              <a:t> leads to a statistically independent access </a:t>
            </a:r>
            <a:r>
              <a:rPr lang="en-GB" i="1" dirty="0" smtClean="0">
                <a:latin typeface="+mn-lt"/>
              </a:rPr>
              <a:t>j.</a:t>
            </a:r>
            <a:endParaRPr lang="en-GB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37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ORAM &amp; Oblivious shuffles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can you implement an oblivious shuffle, with limited local storage?</a:t>
            </a:r>
          </a:p>
          <a:p>
            <a:endParaRPr lang="en-GB" dirty="0"/>
          </a:p>
          <a:p>
            <a:r>
              <a:rPr lang="en-GB" dirty="0" smtClean="0"/>
              <a:t>Answer: An oblivious sorting network</a:t>
            </a:r>
            <a:endParaRPr lang="en-GB" dirty="0"/>
          </a:p>
        </p:txBody>
      </p:sp>
      <p:pic>
        <p:nvPicPr>
          <p:cNvPr id="5122" name="Picture 2" descr="http://www-cs.ccny.cuny.edu/%7Ecssjl/fun-algo/lesson2/index_files/pic3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388335"/>
            <a:ext cx="5905500" cy="2771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>
            <a:off x="5436096" y="3364900"/>
            <a:ext cx="648072" cy="612959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860739" y="2718569"/>
            <a:ext cx="26597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Secret permutation:</a:t>
            </a:r>
          </a:p>
          <a:p>
            <a:r>
              <a:rPr lang="en-GB" dirty="0" smtClean="0">
                <a:solidFill>
                  <a:schemeClr val="accent2"/>
                </a:solidFill>
              </a:rPr>
              <a:t>Retrieve, permute, store</a:t>
            </a:r>
            <a:endParaRPr lang="en-GB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21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Hiding Public accesses – PIR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Public, shared, databases but confidential accesses:</a:t>
            </a:r>
          </a:p>
          <a:p>
            <a:pPr lvl="1"/>
            <a:r>
              <a:rPr lang="en-GB" dirty="0" smtClean="0"/>
              <a:t>Privacy concern: the </a:t>
            </a:r>
            <a:r>
              <a:rPr lang="en-GB" b="1" dirty="0" smtClean="0"/>
              <a:t>pattern of access to public data may reveal private attributes.</a:t>
            </a:r>
          </a:p>
          <a:p>
            <a:pPr lvl="1"/>
            <a:r>
              <a:rPr lang="en-GB" dirty="0" smtClean="0"/>
              <a:t>Example 1: You lookup whether a URL may be malicious on an online database -&gt; probably you are about to download / render that page.</a:t>
            </a:r>
          </a:p>
          <a:p>
            <a:pPr lvl="1"/>
            <a:r>
              <a:rPr lang="en-GB" dirty="0" smtClean="0"/>
              <a:t>Example 2: You are looking at a database entry on a medical condition -&gt; you or someone close to you may be affected by this condition.</a:t>
            </a:r>
          </a:p>
          <a:p>
            <a:pPr lvl="1"/>
            <a:r>
              <a:rPr lang="en-GB" dirty="0" smtClean="0"/>
              <a:t>Example 3: You query the presence record of another user -&gt; you are friends with that user.</a:t>
            </a:r>
          </a:p>
          <a:p>
            <a:pPr lvl="1"/>
            <a:endParaRPr lang="en-GB" dirty="0"/>
          </a:p>
          <a:p>
            <a:r>
              <a:rPr lang="en-GB" dirty="0" smtClean="0"/>
              <a:t>Private Information Retrieval</a:t>
            </a:r>
          </a:p>
          <a:p>
            <a:pPr lvl="1"/>
            <a:r>
              <a:rPr lang="en-GB" dirty="0" smtClean="0"/>
              <a:t>Objective: </a:t>
            </a:r>
            <a:r>
              <a:rPr lang="en-GB" b="1" dirty="0" smtClean="0"/>
              <a:t>Access a public database record, without allowing the server to know which record you are accessing.</a:t>
            </a:r>
          </a:p>
          <a:p>
            <a:pPr lvl="1"/>
            <a:r>
              <a:rPr lang="en-GB" dirty="0" smtClean="0"/>
              <a:t>Is it possible? Yes, trivial PIR = download the full database.</a:t>
            </a:r>
          </a:p>
          <a:p>
            <a:pPr lvl="1"/>
            <a:r>
              <a:rPr lang="en-GB" dirty="0" smtClean="0"/>
              <a:t>Therefore PIR protocols must be more efficient than download the full DB.</a:t>
            </a:r>
          </a:p>
          <a:p>
            <a:pPr lvl="1"/>
            <a:r>
              <a:rPr lang="en-GB" dirty="0" smtClean="0"/>
              <a:t>However, the server needs to do O(N) work for N records. (Why?)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7748" y="6576149"/>
            <a:ext cx="9108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/>
              <a:t>Chor</a:t>
            </a:r>
            <a:r>
              <a:rPr lang="en-GB" sz="1200" dirty="0"/>
              <a:t>, Benny, et al. </a:t>
            </a:r>
            <a:r>
              <a:rPr lang="en-GB" sz="1200" dirty="0"/>
              <a:t>"Private information retrieval." Journal of the ACM (JACM) 45.6 (1998): 965-981</a:t>
            </a:r>
            <a:r>
              <a:rPr lang="en-GB" sz="1200" dirty="0" smtClean="0"/>
              <a:t>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68658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simple PIR system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Setup:</a:t>
            </a:r>
          </a:p>
          <a:p>
            <a:r>
              <a:rPr lang="en-GB" dirty="0" smtClean="0"/>
              <a:t>Consider a database of N records.</a:t>
            </a:r>
          </a:p>
          <a:p>
            <a:pPr lvl="1"/>
            <a:r>
              <a:rPr lang="en-GB" dirty="0" smtClean="0"/>
              <a:t>Trivial download O(N).</a:t>
            </a:r>
          </a:p>
          <a:p>
            <a:r>
              <a:rPr lang="en-GB" dirty="0" smtClean="0"/>
              <a:t>Shape the database into a square matrix </a:t>
            </a:r>
            <a:r>
              <a:rPr lang="en-GB" i="1" dirty="0" smtClean="0"/>
              <a:t>M</a:t>
            </a:r>
            <a:r>
              <a:rPr lang="en-GB" dirty="0" smtClean="0"/>
              <a:t> of size </a:t>
            </a:r>
            <a:r>
              <a:rPr lang="en-GB" dirty="0" smtClean="0">
                <a:sym typeface="Symbol" panose="05050102010706020507" pitchFamily="18" charset="2"/>
              </a:rPr>
              <a:t>N x </a:t>
            </a:r>
            <a:r>
              <a:rPr lang="en-GB" dirty="0">
                <a:sym typeface="Symbol" panose="05050102010706020507" pitchFamily="18" charset="2"/>
              </a:rPr>
              <a:t></a:t>
            </a:r>
            <a:r>
              <a:rPr lang="en-GB" dirty="0" smtClean="0">
                <a:sym typeface="Symbol" panose="05050102010706020507" pitchFamily="18" charset="2"/>
              </a:rPr>
              <a:t>N = N</a:t>
            </a:r>
          </a:p>
          <a:p>
            <a:endParaRPr lang="en-GB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GB" dirty="0" smtClean="0">
                <a:sym typeface="Symbol" panose="05050102010706020507" pitchFamily="18" charset="2"/>
              </a:rPr>
              <a:t>Query record </a:t>
            </a:r>
            <a:r>
              <a:rPr lang="en-GB" i="1" dirty="0" smtClean="0">
                <a:sym typeface="Symbol" panose="05050102010706020507" pitchFamily="18" charset="2"/>
              </a:rPr>
              <a:t>i</a:t>
            </a:r>
            <a:r>
              <a:rPr lang="en-GB" dirty="0" smtClean="0">
                <a:sym typeface="Symbol" panose="05050102010706020507" pitchFamily="18" charset="2"/>
              </a:rPr>
              <a:t>:</a:t>
            </a:r>
          </a:p>
          <a:p>
            <a:r>
              <a:rPr lang="en-GB" dirty="0" smtClean="0"/>
              <a:t>Identify the row </a:t>
            </a:r>
            <a:r>
              <a:rPr lang="en-GB" i="1" dirty="0" smtClean="0"/>
              <a:t>j</a:t>
            </a:r>
            <a:r>
              <a:rPr lang="en-GB" dirty="0" smtClean="0"/>
              <a:t> holding record </a:t>
            </a:r>
            <a:r>
              <a:rPr lang="en-GB" i="1" dirty="0"/>
              <a:t>i</a:t>
            </a:r>
            <a:r>
              <a:rPr lang="en-GB" i="1" dirty="0" smtClean="0"/>
              <a:t>.</a:t>
            </a:r>
          </a:p>
          <a:p>
            <a:r>
              <a:rPr lang="en-GB" dirty="0" smtClean="0"/>
              <a:t>Generate a key for an additively homomorphic encryption scheme (</a:t>
            </a:r>
            <a:r>
              <a:rPr lang="en-GB" dirty="0" err="1" smtClean="0"/>
              <a:t>eg</a:t>
            </a:r>
            <a:r>
              <a:rPr lang="en-GB" dirty="0" smtClean="0"/>
              <a:t>. </a:t>
            </a:r>
            <a:r>
              <a:rPr lang="en-GB" dirty="0" err="1" smtClean="0"/>
              <a:t>Paillier</a:t>
            </a:r>
            <a:r>
              <a:rPr lang="en-GB" dirty="0" smtClean="0"/>
              <a:t>)</a:t>
            </a:r>
          </a:p>
          <a:p>
            <a:r>
              <a:rPr lang="en-GB" dirty="0" smtClean="0"/>
              <a:t>Make a vector </a:t>
            </a:r>
            <a:r>
              <a:rPr lang="en-GB" i="1" dirty="0" smtClean="0"/>
              <a:t>v</a:t>
            </a:r>
            <a:r>
              <a:rPr lang="en-GB" dirty="0" smtClean="0"/>
              <a:t> of </a:t>
            </a:r>
            <a:r>
              <a:rPr lang="en-GB" dirty="0" err="1" smtClean="0"/>
              <a:t>ciphertexts</a:t>
            </a:r>
            <a:r>
              <a:rPr lang="en-GB" dirty="0" smtClean="0"/>
              <a:t>, one for each row: E(0) for all rows, except the target row </a:t>
            </a:r>
            <a:r>
              <a:rPr lang="en-GB" i="1" dirty="0" smtClean="0"/>
              <a:t>j</a:t>
            </a:r>
            <a:r>
              <a:rPr lang="en-GB" dirty="0" smtClean="0"/>
              <a:t>.</a:t>
            </a:r>
          </a:p>
          <a:p>
            <a:r>
              <a:rPr lang="en-GB" dirty="0" smtClean="0"/>
              <a:t>Send the row to the server that computes and return </a:t>
            </a:r>
            <a:r>
              <a:rPr lang="en-GB" dirty="0" err="1" smtClean="0"/>
              <a:t>v</a:t>
            </a:r>
            <a:r>
              <a:rPr lang="en-GB" dirty="0" err="1" smtClean="0">
                <a:sym typeface="Symbol" panose="05050102010706020507" pitchFamily="18" charset="2"/>
              </a:rPr>
              <a:t></a:t>
            </a:r>
            <a:r>
              <a:rPr lang="en-GB" dirty="0" err="1" smtClean="0"/>
              <a:t>M</a:t>
            </a:r>
            <a:endParaRPr lang="en-GB" dirty="0" smtClean="0"/>
          </a:p>
          <a:p>
            <a:r>
              <a:rPr lang="en-GB" dirty="0" smtClean="0"/>
              <a:t>Decrypt the returned row and retrieve the sought item.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00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PIR in pictures</a:t>
            </a:r>
            <a:endParaRPr lang="en-GB" dirty="0"/>
          </a:p>
        </p:txBody>
      </p:sp>
      <p:sp>
        <p:nvSpPr>
          <p:cNvPr id="55" name="Content Placeholder 54"/>
          <p:cNvSpPr>
            <a:spLocks noGrp="1"/>
          </p:cNvSpPr>
          <p:nvPr>
            <p:ph idx="1"/>
          </p:nvPr>
        </p:nvSpPr>
        <p:spPr>
          <a:xfrm>
            <a:off x="566150" y="5129949"/>
            <a:ext cx="7886700" cy="1463014"/>
          </a:xfrm>
        </p:spPr>
        <p:txBody>
          <a:bodyPr/>
          <a:lstStyle/>
          <a:p>
            <a:r>
              <a:rPr lang="en-GB" dirty="0" smtClean="0"/>
              <a:t>Why does that work?</a:t>
            </a:r>
          </a:p>
          <a:p>
            <a:pPr lvl="1"/>
            <a:r>
              <a:rPr lang="en-GB" dirty="0" smtClean="0"/>
              <a:t>m · E(0) = E(m</a:t>
            </a:r>
            <a:r>
              <a:rPr lang="en-GB" dirty="0"/>
              <a:t> ·</a:t>
            </a:r>
            <a:r>
              <a:rPr lang="en-GB" dirty="0" smtClean="0"/>
              <a:t> 0) = E(0)</a:t>
            </a:r>
          </a:p>
          <a:p>
            <a:pPr lvl="1"/>
            <a:r>
              <a:rPr lang="en-GB" dirty="0"/>
              <a:t>m · </a:t>
            </a:r>
            <a:r>
              <a:rPr lang="en-GB" dirty="0" smtClean="0"/>
              <a:t>E(1) </a:t>
            </a:r>
            <a:r>
              <a:rPr lang="en-GB" dirty="0"/>
              <a:t>= E(m · </a:t>
            </a:r>
            <a:r>
              <a:rPr lang="en-GB" dirty="0" smtClean="0"/>
              <a:t>1) </a:t>
            </a:r>
            <a:r>
              <a:rPr lang="en-GB" dirty="0"/>
              <a:t>= </a:t>
            </a:r>
            <a:r>
              <a:rPr lang="en-GB" dirty="0" smtClean="0"/>
              <a:t>E(m)</a:t>
            </a:r>
          </a:p>
          <a:p>
            <a:pPr lvl="1"/>
            <a:r>
              <a:rPr lang="en-GB" dirty="0" smtClean="0"/>
              <a:t>E(0) + E(0) + E(m) + E(0) = E(m)</a:t>
            </a:r>
            <a:endParaRPr lang="en-GB" dirty="0"/>
          </a:p>
          <a:p>
            <a:pPr lvl="1"/>
            <a:endParaRPr lang="en-GB" dirty="0" smtClean="0"/>
          </a:p>
        </p:txBody>
      </p:sp>
      <p:sp>
        <p:nvSpPr>
          <p:cNvPr id="4" name="Rectangle 3"/>
          <p:cNvSpPr/>
          <p:nvPr/>
        </p:nvSpPr>
        <p:spPr>
          <a:xfrm>
            <a:off x="6186312" y="2420888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6474344" y="2420888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762376" y="2420888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050408" y="2420888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6186312" y="2708920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474344" y="2708920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762376" y="2708920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7050408" y="2708920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6186312" y="2998819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6474344" y="2998819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6762376" y="2998819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7050408" y="2998819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6186312" y="3286851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6474344" y="3286851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6762376" y="3286851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7050408" y="3286851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6740461" y="2990181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m</a:t>
            </a:r>
            <a:r>
              <a:rPr lang="en-GB" sz="1400" baseline="-25000" dirty="0" smtClean="0"/>
              <a:t>i</a:t>
            </a:r>
            <a:endParaRPr lang="en-GB" sz="14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7355126" y="2998819"/>
            <a:ext cx="4283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j</a:t>
            </a:r>
            <a:r>
              <a:rPr lang="en-GB" sz="1400" dirty="0" smtClean="0"/>
              <a:t>=2</a:t>
            </a:r>
            <a:endParaRPr lang="en-GB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1248604" y="2861596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v</a:t>
            </a:r>
            <a:r>
              <a:rPr lang="en-GB" dirty="0" smtClean="0"/>
              <a:t> = 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>
          <a:xfrm>
            <a:off x="1725201" y="2911700"/>
            <a:ext cx="288032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2013233" y="2911700"/>
            <a:ext cx="288032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2301265" y="2911700"/>
            <a:ext cx="288032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2589297" y="2911700"/>
            <a:ext cx="288032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1695794" y="2892373"/>
            <a:ext cx="381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E</a:t>
            </a:r>
            <a:r>
              <a:rPr lang="en-GB" sz="1400" baseline="-25000" dirty="0" smtClean="0"/>
              <a:t>0</a:t>
            </a:r>
            <a:endParaRPr lang="en-GB" sz="1400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1977551" y="2901827"/>
            <a:ext cx="381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E</a:t>
            </a:r>
            <a:r>
              <a:rPr lang="en-GB" sz="1400" baseline="-25000" dirty="0" smtClean="0"/>
              <a:t>0</a:t>
            </a:r>
            <a:endParaRPr lang="en-GB" sz="1400" baseline="-25000" dirty="0"/>
          </a:p>
        </p:txBody>
      </p:sp>
      <p:sp>
        <p:nvSpPr>
          <p:cNvPr id="30" name="TextBox 29"/>
          <p:cNvSpPr txBox="1"/>
          <p:nvPr/>
        </p:nvSpPr>
        <p:spPr>
          <a:xfrm>
            <a:off x="2236584" y="2901826"/>
            <a:ext cx="381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E</a:t>
            </a:r>
            <a:r>
              <a:rPr lang="en-GB" sz="1400" baseline="-25000" dirty="0" smtClean="0"/>
              <a:t>1</a:t>
            </a:r>
            <a:endParaRPr lang="en-GB" sz="1400" baseline="-25000" dirty="0"/>
          </a:p>
        </p:txBody>
      </p:sp>
      <p:sp>
        <p:nvSpPr>
          <p:cNvPr id="31" name="TextBox 30"/>
          <p:cNvSpPr txBox="1"/>
          <p:nvPr/>
        </p:nvSpPr>
        <p:spPr>
          <a:xfrm>
            <a:off x="2502701" y="2913204"/>
            <a:ext cx="381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E</a:t>
            </a:r>
            <a:r>
              <a:rPr lang="en-GB" sz="1400" baseline="-25000" dirty="0" smtClean="0"/>
              <a:t>0</a:t>
            </a:r>
            <a:endParaRPr lang="en-GB" sz="1400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5666288" y="2862390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 = 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539552" y="2204864"/>
            <a:ext cx="788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n-lt"/>
              </a:rPr>
              <a:t>Client:</a:t>
            </a:r>
            <a:endParaRPr lang="en-GB" dirty="0"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937640" y="2204864"/>
            <a:ext cx="848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n-lt"/>
              </a:rPr>
              <a:t>Server:</a:t>
            </a:r>
            <a:endParaRPr lang="en-GB" dirty="0"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536419" y="4417294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v·M</a:t>
            </a:r>
            <a:r>
              <a:rPr lang="en-GB" dirty="0" smtClean="0"/>
              <a:t> = </a:t>
            </a:r>
            <a:endParaRPr lang="en-GB" dirty="0"/>
          </a:p>
        </p:txBody>
      </p:sp>
      <p:sp>
        <p:nvSpPr>
          <p:cNvPr id="37" name="Rectangle 36"/>
          <p:cNvSpPr/>
          <p:nvPr/>
        </p:nvSpPr>
        <p:spPr>
          <a:xfrm>
            <a:off x="6266455" y="4480165"/>
            <a:ext cx="288032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6554487" y="4480165"/>
            <a:ext cx="288032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6842519" y="4480165"/>
            <a:ext cx="288032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7130551" y="4480165"/>
            <a:ext cx="288032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237048" y="4460838"/>
            <a:ext cx="381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E</a:t>
            </a:r>
            <a:endParaRPr lang="en-GB" sz="1400" baseline="-25000" dirty="0"/>
          </a:p>
        </p:txBody>
      </p:sp>
      <p:sp>
        <p:nvSpPr>
          <p:cNvPr id="42" name="TextBox 41"/>
          <p:cNvSpPr txBox="1"/>
          <p:nvPr/>
        </p:nvSpPr>
        <p:spPr>
          <a:xfrm>
            <a:off x="6522119" y="4461457"/>
            <a:ext cx="381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E</a:t>
            </a:r>
            <a:endParaRPr lang="en-GB" sz="1400" baseline="-25000" dirty="0"/>
          </a:p>
        </p:txBody>
      </p:sp>
      <p:sp>
        <p:nvSpPr>
          <p:cNvPr id="43" name="TextBox 42"/>
          <p:cNvSpPr txBox="1"/>
          <p:nvPr/>
        </p:nvSpPr>
        <p:spPr>
          <a:xfrm>
            <a:off x="6749628" y="4461388"/>
            <a:ext cx="5411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Em</a:t>
            </a:r>
            <a:r>
              <a:rPr lang="en-GB" sz="1400" baseline="-25000" dirty="0" smtClean="0"/>
              <a:t>1</a:t>
            </a:r>
            <a:endParaRPr lang="en-GB" sz="140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7098657" y="4462354"/>
            <a:ext cx="220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E</a:t>
            </a:r>
            <a:endParaRPr lang="en-GB" sz="140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1567421" y="3239689"/>
            <a:ext cx="14783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+mn-lt"/>
              </a:rPr>
              <a:t>Encryptions of 0 or 1</a:t>
            </a:r>
            <a:endParaRPr lang="en-GB" sz="1200" dirty="0">
              <a:latin typeface="+mn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080971" y="3601024"/>
            <a:ext cx="13628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+mn-lt"/>
              </a:rPr>
              <a:t>Public data in clear</a:t>
            </a:r>
            <a:endParaRPr lang="en-GB" sz="1200" dirty="0">
              <a:latin typeface="+mn-lt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3045774" y="3068960"/>
            <a:ext cx="231831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3992051" y="266827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</a:t>
            </a:r>
            <a:endParaRPr lang="en-GB" dirty="0"/>
          </a:p>
        </p:txBody>
      </p:sp>
      <p:cxnSp>
        <p:nvCxnSpPr>
          <p:cNvPr id="51" name="Straight Arrow Connector 50"/>
          <p:cNvCxnSpPr/>
          <p:nvPr/>
        </p:nvCxnSpPr>
        <p:spPr>
          <a:xfrm flipH="1">
            <a:off x="2987824" y="4581128"/>
            <a:ext cx="23762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875993" y="4189565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v·M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892864" y="4296277"/>
            <a:ext cx="18004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n-lt"/>
              </a:rPr>
              <a:t>Decrypt: </a:t>
            </a:r>
            <a:br>
              <a:rPr lang="en-GB" dirty="0" smtClean="0">
                <a:latin typeface="+mn-lt"/>
              </a:rPr>
            </a:br>
            <a:r>
              <a:rPr lang="en-GB" dirty="0" smtClean="0">
                <a:latin typeface="+mn-lt"/>
              </a:rPr>
              <a:t>m</a:t>
            </a:r>
            <a:r>
              <a:rPr lang="en-GB" baseline="-25000" dirty="0" smtClean="0">
                <a:latin typeface="+mn-lt"/>
              </a:rPr>
              <a:t>i-2</a:t>
            </a:r>
            <a:r>
              <a:rPr lang="en-GB" dirty="0" smtClean="0">
                <a:latin typeface="+mn-lt"/>
              </a:rPr>
              <a:t>, m</a:t>
            </a:r>
            <a:r>
              <a:rPr lang="en-GB" baseline="-25000" dirty="0" smtClean="0">
                <a:latin typeface="+mn-lt"/>
              </a:rPr>
              <a:t>i-1</a:t>
            </a:r>
            <a:r>
              <a:rPr lang="en-GB" dirty="0" smtClean="0">
                <a:latin typeface="+mn-lt"/>
              </a:rPr>
              <a:t>, m</a:t>
            </a:r>
            <a:r>
              <a:rPr lang="en-GB" baseline="-25000" dirty="0" smtClean="0">
                <a:latin typeface="+mn-lt"/>
              </a:rPr>
              <a:t>i</a:t>
            </a:r>
            <a:r>
              <a:rPr lang="en-GB" dirty="0" smtClean="0">
                <a:latin typeface="+mn-lt"/>
              </a:rPr>
              <a:t>, m</a:t>
            </a:r>
            <a:r>
              <a:rPr lang="en-GB" baseline="-25000" dirty="0" smtClean="0">
                <a:latin typeface="+mn-lt"/>
              </a:rPr>
              <a:t>i+1</a:t>
            </a:r>
            <a:endParaRPr lang="en-GB" baseline="-25000" dirty="0">
              <a:latin typeface="+mn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080971" y="5125235"/>
            <a:ext cx="17427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n-lt"/>
              </a:rPr>
              <a:t>Cost?</a:t>
            </a:r>
          </a:p>
          <a:p>
            <a:r>
              <a:rPr lang="en-GB" dirty="0" smtClean="0">
                <a:latin typeface="+mn-lt"/>
              </a:rPr>
              <a:t>- </a:t>
            </a:r>
            <a:r>
              <a:rPr lang="en-GB" dirty="0" err="1" smtClean="0">
                <a:latin typeface="+mn-lt"/>
              </a:rPr>
              <a:t>Comms</a:t>
            </a:r>
            <a:r>
              <a:rPr lang="en-GB" dirty="0" smtClean="0">
                <a:latin typeface="+mn-lt"/>
              </a:rPr>
              <a:t>: 2 x </a:t>
            </a:r>
            <a:r>
              <a:rPr lang="en-GB" dirty="0">
                <a:sym typeface="Symbol" panose="05050102010706020507" pitchFamily="18" charset="2"/>
              </a:rPr>
              <a:t></a:t>
            </a:r>
            <a:r>
              <a:rPr lang="en-GB" dirty="0" smtClean="0">
                <a:sym typeface="Symbol" panose="05050102010706020507" pitchFamily="18" charset="2"/>
              </a:rPr>
              <a:t>N</a:t>
            </a:r>
          </a:p>
          <a:p>
            <a:r>
              <a:rPr lang="en-GB" dirty="0" smtClean="0">
                <a:latin typeface="+mn-lt"/>
                <a:sym typeface="Symbol" panose="05050102010706020507" pitchFamily="18" charset="2"/>
              </a:rPr>
              <a:t>- Compute: N</a:t>
            </a:r>
            <a:r>
              <a:rPr lang="en-GB" dirty="0" smtClean="0">
                <a:latin typeface="+mn-lt"/>
              </a:rPr>
              <a:t> 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906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Multi-Server PIR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Costs of Single Server PIR:</a:t>
            </a:r>
          </a:p>
          <a:p>
            <a:pPr lvl="1"/>
            <a:r>
              <a:rPr lang="en-GB" dirty="0" smtClean="0"/>
              <a:t>1 homomorphic operation per item O(N)</a:t>
            </a:r>
          </a:p>
          <a:p>
            <a:pPr lvl="1"/>
            <a:r>
              <a:rPr lang="en-GB" dirty="0" err="1" smtClean="0"/>
              <a:t>Ciphertext</a:t>
            </a:r>
            <a:r>
              <a:rPr lang="en-GB" dirty="0" smtClean="0"/>
              <a:t> expansion. </a:t>
            </a:r>
            <a:r>
              <a:rPr lang="en-GB" dirty="0" err="1" smtClean="0"/>
              <a:t>Eg</a:t>
            </a:r>
            <a:r>
              <a:rPr lang="en-GB" dirty="0" smtClean="0"/>
              <a:t>. </a:t>
            </a:r>
            <a:r>
              <a:rPr lang="en-GB" dirty="0" err="1" smtClean="0"/>
              <a:t>Paillier</a:t>
            </a:r>
            <a:r>
              <a:rPr lang="en-GB" dirty="0" smtClean="0"/>
              <a:t> </a:t>
            </a:r>
            <a:r>
              <a:rPr lang="en-GB" dirty="0" err="1" smtClean="0"/>
              <a:t>ciphertext</a:t>
            </a:r>
            <a:r>
              <a:rPr lang="en-GB" dirty="0" smtClean="0"/>
              <a:t> is 2 x 2048 bits.</a:t>
            </a:r>
          </a:p>
          <a:p>
            <a:pPr lvl="1"/>
            <a:r>
              <a:rPr lang="en-GB" dirty="0" smtClean="0"/>
              <a:t>Too much …</a:t>
            </a:r>
          </a:p>
          <a:p>
            <a:pPr lvl="1"/>
            <a:endParaRPr lang="en-GB" dirty="0"/>
          </a:p>
          <a:p>
            <a:r>
              <a:rPr lang="en-GB" dirty="0" err="1" smtClean="0"/>
              <a:t>Multiserver</a:t>
            </a:r>
            <a:r>
              <a:rPr lang="en-GB" dirty="0"/>
              <a:t> </a:t>
            </a:r>
            <a:r>
              <a:rPr lang="en-GB" dirty="0" smtClean="0"/>
              <a:t>PIR:</a:t>
            </a:r>
          </a:p>
          <a:p>
            <a:pPr lvl="1"/>
            <a:r>
              <a:rPr lang="en-GB" dirty="0" smtClean="0"/>
              <a:t>Assume k servers, include at least 1 honest.</a:t>
            </a:r>
          </a:p>
          <a:p>
            <a:pPr lvl="1"/>
            <a:r>
              <a:rPr lang="en-GB" dirty="0" smtClean="0"/>
              <a:t>Use secret sharing for the encryption of 0 or 1 (as &lt;0&gt; or &lt;1&gt;)</a:t>
            </a:r>
          </a:p>
          <a:p>
            <a:pPr lvl="1"/>
            <a:r>
              <a:rPr lang="en-GB" dirty="0" smtClean="0"/>
              <a:t>Otherwise same: m </a:t>
            </a:r>
            <a:r>
              <a:rPr lang="en-GB" dirty="0"/>
              <a:t>·</a:t>
            </a:r>
            <a:r>
              <a:rPr lang="en-GB" dirty="0" smtClean="0"/>
              <a:t> &lt;0&gt; = &lt;0&gt; and m </a:t>
            </a:r>
            <a:r>
              <a:rPr lang="en-GB" dirty="0"/>
              <a:t>· </a:t>
            </a:r>
            <a:r>
              <a:rPr lang="en-GB" dirty="0" smtClean="0"/>
              <a:t>&lt;1&gt; </a:t>
            </a:r>
            <a:r>
              <a:rPr lang="en-GB" dirty="0"/>
              <a:t>= </a:t>
            </a:r>
            <a:r>
              <a:rPr lang="en-GB" dirty="0" smtClean="0"/>
              <a:t>&lt;m&gt;</a:t>
            </a:r>
          </a:p>
          <a:p>
            <a:pPr lvl="1"/>
            <a:r>
              <a:rPr lang="en-GB" dirty="0" smtClean="0"/>
              <a:t>Each server combines shared query with DB and returns result shares.</a:t>
            </a:r>
          </a:p>
          <a:p>
            <a:pPr lvl="1"/>
            <a:endParaRPr lang="en-GB" dirty="0"/>
          </a:p>
          <a:p>
            <a:r>
              <a:rPr lang="en-GB" dirty="0" smtClean="0"/>
              <a:t>Cost:</a:t>
            </a:r>
          </a:p>
          <a:p>
            <a:pPr lvl="1"/>
            <a:r>
              <a:rPr lang="en-GB" dirty="0" smtClean="0"/>
              <a:t>Communications 2 </a:t>
            </a:r>
            <a:r>
              <a:rPr lang="en-GB" dirty="0"/>
              <a:t>· </a:t>
            </a:r>
            <a:r>
              <a:rPr lang="en-GB" dirty="0" smtClean="0"/>
              <a:t>k · </a:t>
            </a:r>
            <a:r>
              <a:rPr lang="en-GB" dirty="0">
                <a:sym typeface="Symbol" panose="05050102010706020507" pitchFamily="18" charset="2"/>
              </a:rPr>
              <a:t></a:t>
            </a:r>
            <a:r>
              <a:rPr lang="en-GB" dirty="0" smtClean="0">
                <a:sym typeface="Symbol" panose="05050102010706020507" pitchFamily="18" charset="2"/>
              </a:rPr>
              <a:t>N</a:t>
            </a:r>
          </a:p>
          <a:p>
            <a:pPr lvl="1"/>
            <a:r>
              <a:rPr lang="en-GB" dirty="0" smtClean="0">
                <a:sym typeface="Symbol" panose="05050102010706020507" pitchFamily="18" charset="2"/>
              </a:rPr>
              <a:t>Computations: O(N)</a:t>
            </a:r>
          </a:p>
          <a:p>
            <a:pPr lvl="1"/>
            <a:r>
              <a:rPr lang="en-GB" dirty="0" smtClean="0">
                <a:sym typeface="Symbol" panose="05050102010706020507" pitchFamily="18" charset="2"/>
              </a:rPr>
              <a:t>In practice: bottleneck is the memory fetch time – </a:t>
            </a:r>
            <a:r>
              <a:rPr lang="en-GB" dirty="0" err="1" smtClean="0">
                <a:sym typeface="Symbol" panose="05050102010706020507" pitchFamily="18" charset="2"/>
              </a:rPr>
              <a:t>paralelize</a:t>
            </a:r>
            <a:r>
              <a:rPr lang="en-GB" dirty="0" smtClean="0">
                <a:sym typeface="Symbol" panose="05050102010706020507" pitchFamily="18" charset="2"/>
              </a:rPr>
              <a:t>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621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Multi-Server PIR – in pictures</a:t>
            </a:r>
            <a:endParaRPr lang="en-GB" dirty="0"/>
          </a:p>
        </p:txBody>
      </p:sp>
      <p:sp>
        <p:nvSpPr>
          <p:cNvPr id="4" name="Content Placeholder 54"/>
          <p:cNvSpPr txBox="1">
            <a:spLocks/>
          </p:cNvSpPr>
          <p:nvPr/>
        </p:nvSpPr>
        <p:spPr bwMode="auto">
          <a:xfrm>
            <a:off x="566150" y="5129949"/>
            <a:ext cx="7886700" cy="1463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Why does that work?</a:t>
            </a:r>
          </a:p>
          <a:p>
            <a:pPr lvl="1"/>
            <a:r>
              <a:rPr lang="en-GB" dirty="0" smtClean="0"/>
              <a:t>m · &lt;0&gt; = &lt;m · 0&gt; = &lt;0</a:t>
            </a:r>
            <a:r>
              <a:rPr lang="en-GB" dirty="0"/>
              <a:t>&gt;</a:t>
            </a:r>
            <a:endParaRPr lang="en-GB" dirty="0" smtClean="0"/>
          </a:p>
          <a:p>
            <a:pPr lvl="1"/>
            <a:r>
              <a:rPr lang="en-GB" dirty="0" smtClean="0"/>
              <a:t>m · &lt;1</a:t>
            </a:r>
            <a:r>
              <a:rPr lang="en-GB" dirty="0"/>
              <a:t>&gt;</a:t>
            </a:r>
            <a:r>
              <a:rPr lang="en-GB" dirty="0" smtClean="0"/>
              <a:t> = &lt;m · 1&gt; = &lt;m</a:t>
            </a:r>
            <a:r>
              <a:rPr lang="en-GB" dirty="0"/>
              <a:t>&gt;</a:t>
            </a:r>
            <a:endParaRPr lang="en-GB" dirty="0" smtClean="0"/>
          </a:p>
          <a:p>
            <a:pPr lvl="1"/>
            <a:r>
              <a:rPr lang="en-GB" dirty="0"/>
              <a:t>&lt;</a:t>
            </a:r>
            <a:r>
              <a:rPr lang="en-GB" dirty="0" smtClean="0"/>
              <a:t>0</a:t>
            </a:r>
            <a:r>
              <a:rPr lang="en-GB" dirty="0"/>
              <a:t>&gt;</a:t>
            </a:r>
            <a:r>
              <a:rPr lang="en-GB" dirty="0" smtClean="0"/>
              <a:t> + &lt;0</a:t>
            </a:r>
            <a:r>
              <a:rPr lang="en-GB" dirty="0"/>
              <a:t>&gt;</a:t>
            </a:r>
            <a:r>
              <a:rPr lang="en-GB" dirty="0" smtClean="0"/>
              <a:t> + &lt;m</a:t>
            </a:r>
            <a:r>
              <a:rPr lang="en-GB" dirty="0"/>
              <a:t>&gt;</a:t>
            </a:r>
            <a:r>
              <a:rPr lang="en-GB" dirty="0" smtClean="0"/>
              <a:t> + &lt;0</a:t>
            </a:r>
            <a:r>
              <a:rPr lang="en-GB" dirty="0"/>
              <a:t>&gt;</a:t>
            </a:r>
            <a:r>
              <a:rPr lang="en-GB" dirty="0" smtClean="0"/>
              <a:t> = </a:t>
            </a:r>
            <a:r>
              <a:rPr lang="en-GB" dirty="0"/>
              <a:t>&lt;</a:t>
            </a:r>
            <a:r>
              <a:rPr lang="en-GB" dirty="0" smtClean="0"/>
              <a:t>m</a:t>
            </a:r>
            <a:r>
              <a:rPr lang="en-GB" dirty="0"/>
              <a:t>&gt;</a:t>
            </a:r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5" name="Rectangle 4"/>
          <p:cNvSpPr/>
          <p:nvPr/>
        </p:nvSpPr>
        <p:spPr>
          <a:xfrm>
            <a:off x="6186312" y="2420888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474344" y="2420888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762376" y="2420888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050408" y="2420888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186312" y="2708920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474344" y="2708920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762376" y="2708920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7050408" y="2708920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6186312" y="2998819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6474344" y="2998819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6762376" y="2998819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7050408" y="2998819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6186312" y="3286851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6474344" y="3286851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6762376" y="3286851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7050408" y="3286851"/>
            <a:ext cx="2880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740461" y="2990181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m</a:t>
            </a:r>
            <a:r>
              <a:rPr lang="en-GB" sz="1400" baseline="-25000" dirty="0" smtClean="0"/>
              <a:t>i</a:t>
            </a:r>
            <a:endParaRPr lang="en-GB" sz="1400" baseline="-25000" dirty="0"/>
          </a:p>
        </p:txBody>
      </p:sp>
      <p:sp>
        <p:nvSpPr>
          <p:cNvPr id="22" name="TextBox 21"/>
          <p:cNvSpPr txBox="1"/>
          <p:nvPr/>
        </p:nvSpPr>
        <p:spPr>
          <a:xfrm>
            <a:off x="7355126" y="2998819"/>
            <a:ext cx="4283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j</a:t>
            </a:r>
            <a:r>
              <a:rPr lang="en-GB" sz="1400" dirty="0" smtClean="0"/>
              <a:t>=2</a:t>
            </a:r>
            <a:endParaRPr lang="en-GB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1248604" y="2861596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v</a:t>
            </a:r>
            <a:r>
              <a:rPr lang="en-GB" dirty="0" smtClean="0"/>
              <a:t> = </a:t>
            </a:r>
            <a:endParaRPr lang="en-GB" dirty="0"/>
          </a:p>
        </p:txBody>
      </p:sp>
      <p:sp>
        <p:nvSpPr>
          <p:cNvPr id="24" name="Rectangle 23"/>
          <p:cNvSpPr/>
          <p:nvPr/>
        </p:nvSpPr>
        <p:spPr>
          <a:xfrm>
            <a:off x="1725201" y="2911700"/>
            <a:ext cx="288032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2013233" y="2911700"/>
            <a:ext cx="288032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2301265" y="2911700"/>
            <a:ext cx="288032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589297" y="2911700"/>
            <a:ext cx="288032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1696727" y="2947155"/>
            <a:ext cx="3813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&lt;0&gt;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666288" y="2862390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 = 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539552" y="2204864"/>
            <a:ext cx="788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n-lt"/>
              </a:rPr>
              <a:t>Client:</a:t>
            </a:r>
            <a:endParaRPr lang="en-GB" dirty="0"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937640" y="2204864"/>
            <a:ext cx="1005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n-lt"/>
              </a:rPr>
              <a:t>Server </a:t>
            </a:r>
            <a:r>
              <a:rPr lang="en-GB" i="1" dirty="0" smtClean="0">
                <a:latin typeface="+mn-lt"/>
              </a:rPr>
              <a:t>k</a:t>
            </a:r>
            <a:r>
              <a:rPr lang="en-GB" dirty="0" smtClean="0">
                <a:latin typeface="+mn-lt"/>
              </a:rPr>
              <a:t>:</a:t>
            </a:r>
            <a:endParaRPr lang="en-GB" dirty="0"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536419" y="4417294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v·M</a:t>
            </a:r>
            <a:r>
              <a:rPr lang="en-GB" dirty="0" smtClean="0"/>
              <a:t> = </a:t>
            </a:r>
            <a:endParaRPr lang="en-GB" dirty="0"/>
          </a:p>
        </p:txBody>
      </p:sp>
      <p:sp>
        <p:nvSpPr>
          <p:cNvPr id="36" name="Rectangle 35"/>
          <p:cNvSpPr/>
          <p:nvPr/>
        </p:nvSpPr>
        <p:spPr>
          <a:xfrm>
            <a:off x="6266455" y="4480165"/>
            <a:ext cx="288032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6554487" y="4480165"/>
            <a:ext cx="288032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6842519" y="4480165"/>
            <a:ext cx="288032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7130551" y="4480165"/>
            <a:ext cx="288032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1567421" y="3239689"/>
            <a:ext cx="11588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latin typeface="+mn-lt"/>
              </a:rPr>
              <a:t>Shares</a:t>
            </a:r>
            <a:r>
              <a:rPr lang="en-GB" sz="1200" dirty="0" smtClean="0">
                <a:latin typeface="+mn-lt"/>
              </a:rPr>
              <a:t> of 0 or 1</a:t>
            </a:r>
            <a:endParaRPr lang="en-GB" sz="1200" dirty="0">
              <a:latin typeface="+mn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080971" y="3601024"/>
            <a:ext cx="13628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+mn-lt"/>
              </a:rPr>
              <a:t>Public data in clear</a:t>
            </a:r>
            <a:endParaRPr lang="en-GB" sz="1200" dirty="0">
              <a:latin typeface="+mn-lt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3045774" y="3068960"/>
            <a:ext cx="231831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992051" y="266827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</a:t>
            </a:r>
            <a:endParaRPr lang="en-GB" dirty="0"/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2987824" y="4581128"/>
            <a:ext cx="23762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3875993" y="4189565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v·M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892864" y="4296277"/>
            <a:ext cx="20739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+mn-lt"/>
              </a:rPr>
              <a:t>Reassemble</a:t>
            </a:r>
            <a:r>
              <a:rPr lang="en-GB" dirty="0" smtClean="0">
                <a:latin typeface="+mn-lt"/>
              </a:rPr>
              <a:t> shares: </a:t>
            </a:r>
            <a:br>
              <a:rPr lang="en-GB" dirty="0" smtClean="0">
                <a:latin typeface="+mn-lt"/>
              </a:rPr>
            </a:br>
            <a:r>
              <a:rPr lang="en-GB" dirty="0" smtClean="0">
                <a:latin typeface="+mn-lt"/>
              </a:rPr>
              <a:t>m</a:t>
            </a:r>
            <a:r>
              <a:rPr lang="en-GB" baseline="-25000" dirty="0" smtClean="0">
                <a:latin typeface="+mn-lt"/>
              </a:rPr>
              <a:t>i-2</a:t>
            </a:r>
            <a:r>
              <a:rPr lang="en-GB" dirty="0" smtClean="0">
                <a:latin typeface="+mn-lt"/>
              </a:rPr>
              <a:t>, m</a:t>
            </a:r>
            <a:r>
              <a:rPr lang="en-GB" baseline="-25000" dirty="0" smtClean="0">
                <a:latin typeface="+mn-lt"/>
              </a:rPr>
              <a:t>i-1</a:t>
            </a:r>
            <a:r>
              <a:rPr lang="en-GB" dirty="0" smtClean="0">
                <a:latin typeface="+mn-lt"/>
              </a:rPr>
              <a:t>, m</a:t>
            </a:r>
            <a:r>
              <a:rPr lang="en-GB" baseline="-25000" dirty="0" smtClean="0">
                <a:latin typeface="+mn-lt"/>
              </a:rPr>
              <a:t>i</a:t>
            </a:r>
            <a:r>
              <a:rPr lang="en-GB" dirty="0" smtClean="0">
                <a:latin typeface="+mn-lt"/>
              </a:rPr>
              <a:t>, m</a:t>
            </a:r>
            <a:r>
              <a:rPr lang="en-GB" baseline="-25000" dirty="0" smtClean="0">
                <a:latin typeface="+mn-lt"/>
              </a:rPr>
              <a:t>i+1</a:t>
            </a:r>
            <a:endParaRPr lang="en-GB" baseline="-25000" dirty="0"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080971" y="5125235"/>
            <a:ext cx="24967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n-lt"/>
              </a:rPr>
              <a:t>Cost?</a:t>
            </a:r>
          </a:p>
          <a:p>
            <a:r>
              <a:rPr lang="en-GB" dirty="0" smtClean="0">
                <a:latin typeface="+mn-lt"/>
              </a:rPr>
              <a:t>- </a:t>
            </a:r>
            <a:r>
              <a:rPr lang="en-GB" dirty="0" err="1" smtClean="0">
                <a:latin typeface="+mn-lt"/>
              </a:rPr>
              <a:t>Comms</a:t>
            </a:r>
            <a:r>
              <a:rPr lang="en-GB" dirty="0" smtClean="0">
                <a:latin typeface="+mn-lt"/>
              </a:rPr>
              <a:t>: 2 </a:t>
            </a:r>
            <a:r>
              <a:rPr lang="en-GB" dirty="0"/>
              <a:t>x</a:t>
            </a:r>
            <a:r>
              <a:rPr lang="en-GB" dirty="0" smtClean="0"/>
              <a:t> </a:t>
            </a:r>
            <a:r>
              <a:rPr lang="en-GB" b="1" dirty="0"/>
              <a:t>k</a:t>
            </a:r>
            <a:r>
              <a:rPr lang="en-GB" dirty="0" smtClean="0"/>
              <a:t> </a:t>
            </a:r>
            <a:r>
              <a:rPr lang="en-GB" dirty="0" smtClean="0">
                <a:latin typeface="+mn-lt"/>
              </a:rPr>
              <a:t>x </a:t>
            </a:r>
            <a:r>
              <a:rPr lang="en-GB" dirty="0">
                <a:sym typeface="Symbol" panose="05050102010706020507" pitchFamily="18" charset="2"/>
              </a:rPr>
              <a:t></a:t>
            </a:r>
            <a:r>
              <a:rPr lang="en-GB" dirty="0" smtClean="0">
                <a:sym typeface="Symbol" panose="05050102010706020507" pitchFamily="18" charset="2"/>
              </a:rPr>
              <a:t>N</a:t>
            </a:r>
          </a:p>
          <a:p>
            <a:r>
              <a:rPr lang="en-GB" dirty="0" smtClean="0">
                <a:latin typeface="+mn-lt"/>
                <a:sym typeface="Symbol" panose="05050102010706020507" pitchFamily="18" charset="2"/>
              </a:rPr>
              <a:t>- Compute: N per server</a:t>
            </a:r>
            <a:r>
              <a:rPr lang="en-GB" dirty="0" smtClean="0">
                <a:latin typeface="+mn-lt"/>
              </a:rPr>
              <a:t> </a:t>
            </a:r>
          </a:p>
          <a:p>
            <a:r>
              <a:rPr lang="en-GB" dirty="0" smtClean="0">
                <a:latin typeface="+mn-lt"/>
              </a:rPr>
              <a:t>- Small fields (mod 2</a:t>
            </a:r>
            <a:r>
              <a:rPr lang="en-GB" baseline="30000" dirty="0" smtClean="0">
                <a:latin typeface="+mn-lt"/>
              </a:rPr>
              <a:t>31</a:t>
            </a:r>
            <a:r>
              <a:rPr lang="en-GB" dirty="0" smtClean="0">
                <a:latin typeface="+mn-lt"/>
              </a:rPr>
              <a:t>-1)</a:t>
            </a:r>
            <a:endParaRPr lang="en-GB" dirty="0"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946092" y="2947155"/>
            <a:ext cx="3813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&lt;0&gt;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254625" y="2940300"/>
            <a:ext cx="3813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&lt;1&gt;</a:t>
            </a:r>
            <a:endParaRPr lang="en-GB" sz="900" dirty="0"/>
          </a:p>
        </p:txBody>
      </p:sp>
      <p:sp>
        <p:nvSpPr>
          <p:cNvPr id="54" name="TextBox 53"/>
          <p:cNvSpPr txBox="1"/>
          <p:nvPr/>
        </p:nvSpPr>
        <p:spPr>
          <a:xfrm>
            <a:off x="2531404" y="2933445"/>
            <a:ext cx="3813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&lt;0&gt;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266538" y="4505878"/>
            <a:ext cx="3813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&lt;.&gt;</a:t>
            </a:r>
            <a:endParaRPr lang="en-GB" sz="900" dirty="0"/>
          </a:p>
        </p:txBody>
      </p:sp>
      <p:sp>
        <p:nvSpPr>
          <p:cNvPr id="56" name="TextBox 55"/>
          <p:cNvSpPr txBox="1"/>
          <p:nvPr/>
        </p:nvSpPr>
        <p:spPr>
          <a:xfrm>
            <a:off x="6515903" y="4505878"/>
            <a:ext cx="3813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&lt;.&gt;</a:t>
            </a:r>
            <a:endParaRPr lang="en-GB" sz="900" dirty="0"/>
          </a:p>
        </p:txBody>
      </p:sp>
      <p:sp>
        <p:nvSpPr>
          <p:cNvPr id="57" name="TextBox 56"/>
          <p:cNvSpPr txBox="1"/>
          <p:nvPr/>
        </p:nvSpPr>
        <p:spPr>
          <a:xfrm>
            <a:off x="6782415" y="4508398"/>
            <a:ext cx="4600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&lt;m&gt;</a:t>
            </a:r>
            <a:endParaRPr lang="en-GB" sz="900" dirty="0"/>
          </a:p>
        </p:txBody>
      </p:sp>
      <p:sp>
        <p:nvSpPr>
          <p:cNvPr id="58" name="TextBox 57"/>
          <p:cNvSpPr txBox="1"/>
          <p:nvPr/>
        </p:nvSpPr>
        <p:spPr>
          <a:xfrm>
            <a:off x="7101215" y="4492168"/>
            <a:ext cx="3813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&lt;.&gt;</a:t>
            </a:r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354990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GA17: Where are we at?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Communications content – E2E encryption</a:t>
            </a:r>
          </a:p>
          <a:p>
            <a:r>
              <a:rPr lang="en-GB" dirty="0" smtClean="0"/>
              <a:t>Communications meta-data – Anonymous communications</a:t>
            </a:r>
          </a:p>
          <a:p>
            <a:r>
              <a:rPr lang="en-GB" dirty="0" smtClean="0"/>
              <a:t>Computations – Homomorphic encryption / SMPC</a:t>
            </a:r>
          </a:p>
          <a:p>
            <a:r>
              <a:rPr lang="en-GB" dirty="0" smtClean="0"/>
              <a:t>Integrity – Zero-Knowledge proofs</a:t>
            </a:r>
          </a:p>
          <a:p>
            <a:r>
              <a:rPr lang="en-GB" dirty="0" smtClean="0"/>
              <a:t>Authentication / Authorization – Selective disclosure credentials</a:t>
            </a:r>
          </a:p>
          <a:p>
            <a:endParaRPr lang="en-GB" dirty="0" smtClean="0"/>
          </a:p>
          <a:p>
            <a:r>
              <a:rPr lang="en-GB" dirty="0" smtClean="0"/>
              <a:t>Regulations – Data protection</a:t>
            </a:r>
          </a:p>
          <a:p>
            <a:r>
              <a:rPr lang="en-GB" dirty="0" smtClean="0"/>
              <a:t>Data &amp; Query </a:t>
            </a:r>
            <a:r>
              <a:rPr lang="en-GB" dirty="0" err="1" smtClean="0"/>
              <a:t>anonymization</a:t>
            </a:r>
            <a:r>
              <a:rPr lang="en-GB" dirty="0" smtClean="0"/>
              <a:t> – Differential privacy</a:t>
            </a:r>
          </a:p>
          <a:p>
            <a:r>
              <a:rPr lang="en-GB" dirty="0" smtClean="0"/>
              <a:t>Human Aspects &amp; requirements</a:t>
            </a:r>
          </a:p>
          <a:p>
            <a:r>
              <a:rPr lang="en-GB" b="1" dirty="0" smtClean="0"/>
              <a:t>Storage &amp; retrieval – PIR, ORAM, …</a:t>
            </a:r>
          </a:p>
          <a:p>
            <a:r>
              <a:rPr lang="en-GB" b="1" dirty="0" smtClean="0"/>
              <a:t>Case studies – putting it all together in one architecture.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+ Labs &amp; code review!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622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Searching Private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Goal: Alice stores her email remotely, and she wants to retrieve all emails containing a specific keyword.</a:t>
            </a:r>
          </a:p>
          <a:p>
            <a:endParaRPr lang="en-GB" dirty="0"/>
          </a:p>
          <a:p>
            <a:r>
              <a:rPr lang="en-GB" dirty="0" smtClean="0"/>
              <a:t>Trivial Solution:</a:t>
            </a:r>
          </a:p>
          <a:p>
            <a:pPr lvl="1"/>
            <a:r>
              <a:rPr lang="en-GB" dirty="0" smtClean="0"/>
              <a:t>Pre-build an index of keywords -&gt; emails.</a:t>
            </a:r>
          </a:p>
          <a:p>
            <a:pPr lvl="1"/>
            <a:r>
              <a:rPr lang="en-GB" dirty="0" smtClean="0"/>
              <a:t>Download the full index (not just for one word!)</a:t>
            </a:r>
          </a:p>
          <a:p>
            <a:pPr lvl="1"/>
            <a:r>
              <a:rPr lang="en-GB" dirty="0" smtClean="0"/>
              <a:t>Do the query locally and retrieve the emails concerned only.</a:t>
            </a:r>
          </a:p>
          <a:p>
            <a:pPr lvl="1"/>
            <a:r>
              <a:rPr lang="en-GB" b="1" dirty="0" smtClean="0"/>
              <a:t>Question</a:t>
            </a:r>
            <a:r>
              <a:rPr lang="en-GB" dirty="0" smtClean="0"/>
              <a:t>: what does this mechanism leak?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16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Deterministic, order preserving encryption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Trivial mechanism leaks:</a:t>
            </a:r>
          </a:p>
          <a:p>
            <a:pPr lvl="1"/>
            <a:r>
              <a:rPr lang="en-GB" dirty="0" smtClean="0"/>
              <a:t>The volume of messages retrieved.</a:t>
            </a:r>
          </a:p>
          <a:p>
            <a:pPr lvl="1"/>
            <a:r>
              <a:rPr lang="en-GB" dirty="0" smtClean="0"/>
              <a:t>The record ID of the messages retrieved.</a:t>
            </a:r>
          </a:p>
          <a:p>
            <a:pPr lvl="1"/>
            <a:r>
              <a:rPr lang="en-GB" dirty="0" smtClean="0"/>
              <a:t>Adversary:  may detect future queries to same term through those.</a:t>
            </a:r>
          </a:p>
          <a:p>
            <a:pPr lvl="1"/>
            <a:r>
              <a:rPr lang="en-GB" dirty="0" smtClean="0"/>
              <a:t>Adversary: may construct a map of:</a:t>
            </a:r>
            <a:br>
              <a:rPr lang="en-GB" dirty="0" smtClean="0"/>
            </a:br>
            <a:r>
              <a:rPr lang="en-GB" dirty="0" smtClean="0"/>
              <a:t>Anonymous Queries -&gt; message sets</a:t>
            </a:r>
            <a:br>
              <a:rPr lang="en-GB" dirty="0" smtClean="0"/>
            </a:br>
            <a:r>
              <a:rPr lang="en-GB" dirty="0" smtClean="0"/>
              <a:t>(Remember how hard it is to anonymize graphs)</a:t>
            </a:r>
          </a:p>
          <a:p>
            <a:pPr lvl="1"/>
            <a:endParaRPr lang="en-GB" dirty="0"/>
          </a:p>
          <a:p>
            <a:r>
              <a:rPr lang="en-GB" dirty="0" smtClean="0"/>
              <a:t>Mechanisms that leak no more than the above, at a lower cost:</a:t>
            </a:r>
          </a:p>
          <a:p>
            <a:pPr lvl="1"/>
            <a:r>
              <a:rPr lang="en-GB" dirty="0" smtClean="0"/>
              <a:t>Deterministic encryption: “E(m) -&gt; c” always the same “c”.</a:t>
            </a:r>
          </a:p>
          <a:p>
            <a:pPr lvl="1"/>
            <a:r>
              <a:rPr lang="en-GB" dirty="0" smtClean="0"/>
              <a:t>Order preserving encryption: </a:t>
            </a:r>
            <a:br>
              <a:rPr lang="en-GB" dirty="0" smtClean="0"/>
            </a:br>
            <a:r>
              <a:rPr lang="en-GB" dirty="0" smtClean="0"/>
              <a:t>		E(m</a:t>
            </a:r>
            <a:r>
              <a:rPr lang="en-GB" baseline="-25000" dirty="0" smtClean="0"/>
              <a:t>0</a:t>
            </a:r>
            <a:r>
              <a:rPr lang="en-GB" dirty="0" smtClean="0"/>
              <a:t>) </a:t>
            </a:r>
            <a:r>
              <a:rPr lang="en-GB" dirty="0"/>
              <a:t>-&gt; </a:t>
            </a:r>
            <a:r>
              <a:rPr lang="en-GB" dirty="0" smtClean="0"/>
              <a:t>c</a:t>
            </a:r>
            <a:r>
              <a:rPr lang="en-GB" baseline="-25000" dirty="0" smtClean="0"/>
              <a:t>0</a:t>
            </a:r>
            <a:r>
              <a:rPr lang="en-GB" dirty="0" smtClean="0"/>
              <a:t> and E(m</a:t>
            </a:r>
            <a:r>
              <a:rPr lang="en-GB" baseline="-25000" dirty="0" smtClean="0"/>
              <a:t>1</a:t>
            </a:r>
            <a:r>
              <a:rPr lang="en-GB" dirty="0" smtClean="0"/>
              <a:t>) </a:t>
            </a:r>
            <a:r>
              <a:rPr lang="en-GB" dirty="0"/>
              <a:t>-&gt; </a:t>
            </a:r>
            <a:r>
              <a:rPr lang="en-GB" dirty="0" smtClean="0"/>
              <a:t>c</a:t>
            </a:r>
            <a:r>
              <a:rPr lang="en-GB" baseline="-25000" dirty="0" smtClean="0"/>
              <a:t>1</a:t>
            </a:r>
            <a:r>
              <a:rPr lang="en-GB" dirty="0" smtClean="0"/>
              <a:t>: if m</a:t>
            </a:r>
            <a:r>
              <a:rPr lang="en-GB" baseline="-25000" dirty="0" smtClean="0"/>
              <a:t>0</a:t>
            </a:r>
            <a:r>
              <a:rPr lang="en-GB" dirty="0" smtClean="0"/>
              <a:t> &lt; m</a:t>
            </a:r>
            <a:r>
              <a:rPr lang="en-GB" baseline="-25000" dirty="0" smtClean="0"/>
              <a:t>1</a:t>
            </a:r>
            <a:r>
              <a:rPr lang="en-GB" dirty="0" smtClean="0"/>
              <a:t> then c</a:t>
            </a:r>
            <a:r>
              <a:rPr lang="en-GB" baseline="-25000" dirty="0" smtClean="0"/>
              <a:t>0</a:t>
            </a:r>
            <a:r>
              <a:rPr lang="en-GB" dirty="0" smtClean="0"/>
              <a:t> &lt; c</a:t>
            </a:r>
            <a:r>
              <a:rPr lang="en-GB" baseline="-25000" dirty="0" smtClean="0"/>
              <a:t>1</a:t>
            </a:r>
          </a:p>
          <a:p>
            <a:pPr lvl="1"/>
            <a:r>
              <a:rPr lang="en-GB" dirty="0"/>
              <a:t>Warning: </a:t>
            </a:r>
            <a:r>
              <a:rPr lang="en-GB" dirty="0" smtClean="0"/>
              <a:t>Weaker than proper, randomized, encryption.</a:t>
            </a:r>
          </a:p>
          <a:p>
            <a:pPr lvl="1"/>
            <a:r>
              <a:rPr lang="en-GB" dirty="0" smtClean="0"/>
              <a:t>Mechanism: use DE to encrypt index terms -&gt; emails IDs. Query the store by DE(keyword), retrieve encrypted index chunk, retrieve messages.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27113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/>
              <a:t>Seny</a:t>
            </a:r>
            <a:r>
              <a:rPr lang="en-GB" sz="1100" dirty="0"/>
              <a:t> Kamara, </a:t>
            </a:r>
            <a:r>
              <a:rPr lang="en-GB" sz="1100" dirty="0" err="1"/>
              <a:t>Charalampos</a:t>
            </a:r>
            <a:r>
              <a:rPr lang="en-GB" sz="1100" dirty="0"/>
              <a:t> </a:t>
            </a:r>
            <a:r>
              <a:rPr lang="en-GB" sz="1100" dirty="0" err="1"/>
              <a:t>Papamanthou</a:t>
            </a:r>
            <a:r>
              <a:rPr lang="en-GB" sz="1100" dirty="0"/>
              <a:t>, Tom Roeder: Dynamic searchable symmetric encryption. ACM Conference on Computer and Communications Security 2012: 965-976</a:t>
            </a:r>
          </a:p>
        </p:txBody>
      </p:sp>
    </p:spTree>
    <p:extLst>
      <p:ext uri="{BB962C8B-B14F-4D97-AF65-F5344CB8AC3E}">
        <p14:creationId xmlns:p14="http://schemas.microsoft.com/office/powerpoint/2010/main" val="298486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Private Search on Streaming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Goal: A large organization has a high-volume feed of data. Alice wishes to </a:t>
            </a:r>
            <a:r>
              <a:rPr lang="en-GB" b="1" dirty="0" smtClean="0"/>
              <a:t>retrieve a subset </a:t>
            </a:r>
            <a:r>
              <a:rPr lang="en-GB" dirty="0" smtClean="0"/>
              <a:t>that </a:t>
            </a:r>
            <a:r>
              <a:rPr lang="en-GB" b="1" dirty="0" smtClean="0"/>
              <a:t>matches certain keywords</a:t>
            </a:r>
            <a:r>
              <a:rPr lang="en-GB" dirty="0" smtClean="0"/>
              <a:t>, without revealing those keywords.</a:t>
            </a:r>
          </a:p>
          <a:p>
            <a:r>
              <a:rPr lang="en-GB" dirty="0" smtClean="0"/>
              <a:t>Mechanism: uses additively homomorphic encryption.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96390"/>
            <a:ext cx="89289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/>
              <a:t>Rafail</a:t>
            </a:r>
            <a:r>
              <a:rPr lang="en-GB" sz="1100" dirty="0"/>
              <a:t> </a:t>
            </a:r>
            <a:r>
              <a:rPr lang="en-GB" sz="1100" dirty="0" err="1"/>
              <a:t>Ostrovsky</a:t>
            </a:r>
            <a:r>
              <a:rPr lang="en-GB" sz="1100" dirty="0"/>
              <a:t>, William E. </a:t>
            </a:r>
            <a:r>
              <a:rPr lang="en-GB" sz="1100" dirty="0" err="1"/>
              <a:t>Skeith</a:t>
            </a:r>
            <a:r>
              <a:rPr lang="en-GB" sz="1100" dirty="0"/>
              <a:t> III: Private Searching on Streaming Data. J. Cryptology 20(4): 397-430 (2007)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75656" y="3501008"/>
            <a:ext cx="69127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+mn-lt"/>
              </a:rPr>
              <a:t>1) Alice constructs </a:t>
            </a:r>
            <a:r>
              <a:rPr lang="en-GB" sz="1600" b="1" dirty="0" smtClean="0">
                <a:latin typeface="+mn-lt"/>
              </a:rPr>
              <a:t>map</a:t>
            </a:r>
            <a:r>
              <a:rPr lang="en-GB" sz="1600" dirty="0" smtClean="0">
                <a:latin typeface="+mn-lt"/>
              </a:rPr>
              <a:t>: keyword </a:t>
            </a:r>
            <a:r>
              <a:rPr lang="en-GB" sz="1600" i="1" dirty="0" smtClean="0">
                <a:latin typeface="+mn-lt"/>
              </a:rPr>
              <a:t>i</a:t>
            </a:r>
            <a:r>
              <a:rPr lang="en-GB" sz="1600" dirty="0" smtClean="0">
                <a:latin typeface="+mn-lt"/>
              </a:rPr>
              <a:t> -&gt; E(I</a:t>
            </a:r>
            <a:r>
              <a:rPr lang="en-GB" sz="1600" baseline="-25000" dirty="0" smtClean="0">
                <a:latin typeface="+mn-lt"/>
              </a:rPr>
              <a:t>i</a:t>
            </a:r>
            <a:r>
              <a:rPr lang="en-GB" sz="1600" dirty="0" smtClean="0">
                <a:latin typeface="+mn-lt"/>
              </a:rPr>
              <a:t>) where I</a:t>
            </a:r>
            <a:r>
              <a:rPr lang="en-GB" sz="1600" baseline="-25000" dirty="0" smtClean="0">
                <a:latin typeface="+mn-lt"/>
              </a:rPr>
              <a:t>i</a:t>
            </a:r>
            <a:r>
              <a:rPr lang="en-GB" sz="1600" dirty="0" smtClean="0">
                <a:latin typeface="+mn-lt"/>
              </a:rPr>
              <a:t> = 0 or 1</a:t>
            </a:r>
            <a:br>
              <a:rPr lang="en-GB" sz="1600" dirty="0" smtClean="0">
                <a:latin typeface="+mn-lt"/>
              </a:rPr>
            </a:br>
            <a:r>
              <a:rPr lang="en-GB" sz="1600" dirty="0" smtClean="0">
                <a:latin typeface="+mn-lt"/>
              </a:rPr>
              <a:t>2) Send map to filter.</a:t>
            </a:r>
          </a:p>
          <a:p>
            <a:r>
              <a:rPr lang="en-GB" sz="1600" dirty="0" smtClean="0">
                <a:latin typeface="+mn-lt"/>
              </a:rPr>
              <a:t>3) Filter constructs a </a:t>
            </a:r>
            <a:r>
              <a:rPr lang="en-GB" sz="1600" b="1" dirty="0" smtClean="0">
                <a:latin typeface="+mn-lt"/>
              </a:rPr>
              <a:t>buffer</a:t>
            </a:r>
            <a:r>
              <a:rPr lang="en-GB" sz="1600" dirty="0" smtClean="0">
                <a:latin typeface="+mn-lt"/>
              </a:rPr>
              <a:t> of (E(0), E(0)) of size k log(N)</a:t>
            </a:r>
          </a:p>
          <a:p>
            <a:r>
              <a:rPr lang="en-GB" sz="1600" dirty="0">
                <a:latin typeface="+mn-lt"/>
              </a:rPr>
              <a:t>4</a:t>
            </a:r>
            <a:r>
              <a:rPr lang="en-GB" sz="1600" dirty="0" smtClean="0">
                <a:latin typeface="+mn-lt"/>
              </a:rPr>
              <a:t>) For each document filter:</a:t>
            </a:r>
          </a:p>
          <a:p>
            <a:r>
              <a:rPr lang="en-GB" sz="1600" dirty="0">
                <a:latin typeface="+mn-lt"/>
              </a:rPr>
              <a:t>	</a:t>
            </a:r>
            <a:r>
              <a:rPr lang="en-GB" sz="1600" dirty="0" smtClean="0">
                <a:latin typeface="+mn-lt"/>
              </a:rPr>
              <a:t>for all keywords </a:t>
            </a:r>
            <a:r>
              <a:rPr lang="en-GB" sz="1600" i="1" dirty="0" smtClean="0">
                <a:latin typeface="+mn-lt"/>
              </a:rPr>
              <a:t>i</a:t>
            </a:r>
            <a:r>
              <a:rPr lang="en-GB" sz="1600" dirty="0" smtClean="0">
                <a:latin typeface="+mn-lt"/>
              </a:rPr>
              <a:t> in m</a:t>
            </a:r>
            <a:r>
              <a:rPr lang="en-GB" sz="1600" baseline="-25000" dirty="0" smtClean="0">
                <a:latin typeface="+mn-lt"/>
              </a:rPr>
              <a:t>i</a:t>
            </a:r>
            <a:r>
              <a:rPr lang="en-GB" sz="1600" dirty="0" smtClean="0">
                <a:latin typeface="+mn-lt"/>
              </a:rPr>
              <a:t> : </a:t>
            </a:r>
            <a:r>
              <a:rPr lang="en-GB" sz="1600" dirty="0">
                <a:latin typeface="+mn-lt"/>
              </a:rPr>
              <a:t>Sum</a:t>
            </a:r>
            <a:r>
              <a:rPr lang="en-GB" sz="1600" baseline="-25000" dirty="0">
                <a:latin typeface="+mn-lt"/>
              </a:rPr>
              <a:t>i</a:t>
            </a:r>
            <a:r>
              <a:rPr lang="en-GB" sz="1600" dirty="0">
                <a:latin typeface="+mn-lt"/>
              </a:rPr>
              <a:t> </a:t>
            </a:r>
            <a:r>
              <a:rPr lang="en-GB" sz="1600" dirty="0" smtClean="0">
                <a:latin typeface="+mn-lt"/>
              </a:rPr>
              <a:t>E(I</a:t>
            </a:r>
            <a:r>
              <a:rPr lang="en-GB" sz="1600" baseline="-25000" dirty="0" smtClean="0">
                <a:latin typeface="+mn-lt"/>
              </a:rPr>
              <a:t>i</a:t>
            </a:r>
            <a:r>
              <a:rPr lang="en-GB" sz="1600" dirty="0" smtClean="0">
                <a:latin typeface="+mn-lt"/>
              </a:rPr>
              <a:t>)</a:t>
            </a:r>
            <a:r>
              <a:rPr lang="en-GB" sz="1600" dirty="0">
                <a:latin typeface="+mn-lt"/>
              </a:rPr>
              <a:t>,</a:t>
            </a:r>
            <a:r>
              <a:rPr lang="en-GB" sz="1600" baseline="30000" dirty="0" smtClean="0">
                <a:latin typeface="+mn-lt"/>
              </a:rPr>
              <a:t> </a:t>
            </a:r>
            <a:r>
              <a:rPr lang="en-GB" sz="1600" dirty="0" smtClean="0">
                <a:latin typeface="+mn-lt"/>
              </a:rPr>
              <a:t>Sum</a:t>
            </a:r>
            <a:r>
              <a:rPr lang="en-GB" sz="1600" baseline="-25000" dirty="0" smtClean="0">
                <a:latin typeface="+mn-lt"/>
              </a:rPr>
              <a:t>i</a:t>
            </a:r>
            <a:r>
              <a:rPr lang="en-GB" sz="1600" dirty="0" smtClean="0">
                <a:latin typeface="+mn-lt"/>
              </a:rPr>
              <a:t> E(I</a:t>
            </a:r>
            <a:r>
              <a:rPr lang="en-GB" sz="1600" baseline="-25000" dirty="0" smtClean="0">
                <a:latin typeface="+mn-lt"/>
              </a:rPr>
              <a:t>i</a:t>
            </a:r>
            <a:r>
              <a:rPr lang="en-GB" sz="1600" dirty="0" smtClean="0">
                <a:latin typeface="+mn-lt"/>
              </a:rPr>
              <a:t>)</a:t>
            </a:r>
            <a:r>
              <a:rPr lang="en-GB" sz="1600" baseline="30000" dirty="0" smtClean="0">
                <a:latin typeface="+mn-lt"/>
              </a:rPr>
              <a:t>m</a:t>
            </a:r>
            <a:r>
              <a:rPr lang="en-GB" sz="1200" baseline="30000" dirty="0" smtClean="0">
                <a:latin typeface="+mn-lt"/>
              </a:rPr>
              <a:t>i</a:t>
            </a:r>
            <a:br>
              <a:rPr lang="en-GB" sz="1200" baseline="30000" dirty="0" smtClean="0">
                <a:latin typeface="+mn-lt"/>
              </a:rPr>
            </a:br>
            <a:r>
              <a:rPr lang="en-GB" sz="1600" dirty="0" smtClean="0">
                <a:latin typeface="+mn-lt"/>
              </a:rPr>
              <a:t>5) Select 3 </a:t>
            </a:r>
            <a:r>
              <a:rPr lang="en-GB" sz="1600" dirty="0" err="1" smtClean="0">
                <a:latin typeface="+mn-lt"/>
              </a:rPr>
              <a:t>psedorandom</a:t>
            </a:r>
            <a:r>
              <a:rPr lang="en-GB" sz="1600" dirty="0" smtClean="0">
                <a:latin typeface="+mn-lt"/>
              </a:rPr>
              <a:t> location h(i) -&gt; locations</a:t>
            </a:r>
            <a:br>
              <a:rPr lang="en-GB" sz="1600" dirty="0" smtClean="0">
                <a:latin typeface="+mn-lt"/>
              </a:rPr>
            </a:br>
            <a:r>
              <a:rPr lang="en-GB" sz="1600" dirty="0" smtClean="0">
                <a:latin typeface="+mn-lt"/>
              </a:rPr>
              <a:t>	Add the 2 </a:t>
            </a:r>
            <a:r>
              <a:rPr lang="en-GB" sz="1600" dirty="0" err="1" smtClean="0">
                <a:latin typeface="+mn-lt"/>
              </a:rPr>
              <a:t>ciphertexts</a:t>
            </a:r>
            <a:r>
              <a:rPr lang="en-GB" sz="1600" dirty="0" smtClean="0">
                <a:latin typeface="+mn-lt"/>
              </a:rPr>
              <a:t> to those locations.</a:t>
            </a:r>
          </a:p>
          <a:p>
            <a:r>
              <a:rPr lang="en-GB" sz="1600" dirty="0">
                <a:latin typeface="+mn-lt"/>
              </a:rPr>
              <a:t>6</a:t>
            </a:r>
            <a:r>
              <a:rPr lang="en-GB" sz="1600" dirty="0" smtClean="0">
                <a:latin typeface="+mn-lt"/>
              </a:rPr>
              <a:t>) Send the buffer to Alice, that decrypts it, </a:t>
            </a:r>
            <a:r>
              <a:rPr lang="en-GB" sz="1600" b="1" dirty="0" smtClean="0">
                <a:latin typeface="+mn-lt"/>
              </a:rPr>
              <a:t>resolves collisions</a:t>
            </a:r>
            <a:r>
              <a:rPr lang="en-GB" sz="1600" dirty="0" smtClean="0">
                <a:latin typeface="+mn-lt"/>
              </a:rPr>
              <a:t> and </a:t>
            </a:r>
            <a:r>
              <a:rPr lang="en-GB" sz="1600" b="1" dirty="0" smtClean="0">
                <a:latin typeface="+mn-lt"/>
              </a:rPr>
              <a:t>recovers (short) documents</a:t>
            </a:r>
            <a:r>
              <a:rPr lang="en-GB" sz="1600" dirty="0" smtClean="0">
                <a:latin typeface="+mn-lt"/>
              </a:rPr>
              <a:t>.</a:t>
            </a:r>
            <a:endParaRPr lang="en-GB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386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Scope of Private Storage and Retrieval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Protecting </a:t>
            </a:r>
            <a:r>
              <a:rPr lang="en-GB" b="1" dirty="0" smtClean="0"/>
              <a:t>Local</a:t>
            </a:r>
            <a:r>
              <a:rPr lang="en-GB" dirty="0" smtClean="0"/>
              <a:t> storage:</a:t>
            </a:r>
          </a:p>
          <a:p>
            <a:pPr lvl="1"/>
            <a:r>
              <a:rPr lang="en-GB" dirty="0" smtClean="0"/>
              <a:t>Threat: stolen HD / USB stick; Malware.</a:t>
            </a:r>
          </a:p>
          <a:p>
            <a:pPr lvl="1"/>
            <a:r>
              <a:rPr lang="en-GB" dirty="0" smtClean="0"/>
              <a:t>Threat: compulsion to reveal encryption keys.</a:t>
            </a:r>
          </a:p>
          <a:p>
            <a:pPr lvl="1"/>
            <a:endParaRPr lang="en-GB" dirty="0"/>
          </a:p>
          <a:p>
            <a:r>
              <a:rPr lang="en-GB" dirty="0" smtClean="0"/>
              <a:t>Protecting </a:t>
            </a:r>
            <a:r>
              <a:rPr lang="en-GB" b="1" dirty="0" smtClean="0"/>
              <a:t>Remote</a:t>
            </a:r>
            <a:r>
              <a:rPr lang="en-GB" dirty="0" smtClean="0"/>
              <a:t> storage:</a:t>
            </a:r>
          </a:p>
          <a:p>
            <a:pPr lvl="1"/>
            <a:r>
              <a:rPr lang="en-GB" dirty="0" smtClean="0"/>
              <a:t>Threat: 3</a:t>
            </a:r>
            <a:r>
              <a:rPr lang="en-GB" baseline="30000" dirty="0" smtClean="0"/>
              <a:t>rd</a:t>
            </a:r>
            <a:r>
              <a:rPr lang="en-GB" dirty="0" smtClean="0"/>
              <a:t> party reading information, giving access.</a:t>
            </a:r>
          </a:p>
          <a:p>
            <a:pPr lvl="1"/>
            <a:r>
              <a:rPr lang="en-GB" dirty="0" smtClean="0"/>
              <a:t>Threat: patterns of access betraying private information</a:t>
            </a:r>
            <a:br>
              <a:rPr lang="en-GB" dirty="0" smtClean="0"/>
            </a:br>
            <a:r>
              <a:rPr lang="en-GB" dirty="0" smtClean="0"/>
              <a:t>(Both access to private or public data)</a:t>
            </a:r>
          </a:p>
          <a:p>
            <a:pPr lvl="1"/>
            <a:r>
              <a:rPr lang="en-GB" dirty="0" smtClean="0"/>
              <a:t>Threat: suppression, denial of service, </a:t>
            </a:r>
            <a:r>
              <a:rPr lang="en-GB" dirty="0"/>
              <a:t>r</a:t>
            </a:r>
            <a:r>
              <a:rPr lang="en-GB" dirty="0" smtClean="0"/>
              <a:t>ecovery!</a:t>
            </a:r>
          </a:p>
          <a:p>
            <a:pPr lvl="1"/>
            <a:endParaRPr lang="en-GB" dirty="0" smtClean="0"/>
          </a:p>
          <a:p>
            <a:r>
              <a:rPr lang="en-GB" b="1" dirty="0" smtClean="0"/>
              <a:t>Efficiency</a:t>
            </a:r>
            <a:r>
              <a:rPr lang="en-GB" dirty="0" smtClean="0"/>
              <a:t> considerations:</a:t>
            </a:r>
            <a:endParaRPr lang="en-GB" dirty="0"/>
          </a:p>
          <a:p>
            <a:pPr lvl="1"/>
            <a:r>
              <a:rPr lang="en-GB" dirty="0" smtClean="0"/>
              <a:t>Feature: fast random access &amp; update model.</a:t>
            </a:r>
          </a:p>
          <a:p>
            <a:pPr lvl="1"/>
            <a:r>
              <a:rPr lang="en-GB" dirty="0" smtClean="0"/>
              <a:t>Feature: search / select records by content.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92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Bulk Storage &amp; Encryption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Challenges:</a:t>
            </a:r>
          </a:p>
          <a:p>
            <a:pPr lvl="1"/>
            <a:r>
              <a:rPr lang="en-GB" dirty="0" smtClean="0"/>
              <a:t>Disk block level (may not be a multiple of Block cipher size).</a:t>
            </a:r>
          </a:p>
          <a:p>
            <a:pPr lvl="1"/>
            <a:r>
              <a:rPr lang="en-GB" dirty="0" smtClean="0"/>
              <a:t>Random access reading.</a:t>
            </a:r>
          </a:p>
          <a:p>
            <a:pPr lvl="1"/>
            <a:r>
              <a:rPr lang="en-GB" dirty="0" smtClean="0"/>
              <a:t>Random access writing.</a:t>
            </a:r>
          </a:p>
          <a:p>
            <a:pPr lvl="1"/>
            <a:r>
              <a:rPr lang="en-GB" dirty="0" smtClean="0"/>
              <a:t>No extra space for an IV (Randomization) of a MAC (Integrity).</a:t>
            </a:r>
          </a:p>
          <a:p>
            <a:pPr lvl="1"/>
            <a:endParaRPr lang="en-GB" dirty="0"/>
          </a:p>
          <a:p>
            <a:r>
              <a:rPr lang="en-GB" dirty="0" smtClean="0"/>
              <a:t>Solutions:</a:t>
            </a:r>
          </a:p>
          <a:p>
            <a:pPr lvl="1"/>
            <a:r>
              <a:rPr lang="en-GB" dirty="0" smtClean="0"/>
              <a:t>Use block ID as seed for IV (randomize)</a:t>
            </a:r>
          </a:p>
          <a:p>
            <a:pPr lvl="1"/>
            <a:r>
              <a:rPr lang="en-GB" dirty="0" smtClean="0"/>
              <a:t>Integrity? Large block cipher, file system level protections.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352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275856" y="3063970"/>
            <a:ext cx="288032" cy="2880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5471057" y="3045175"/>
            <a:ext cx="288032" cy="2880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7522242" y="3073549"/>
            <a:ext cx="288032" cy="2880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259632" y="3045175"/>
            <a:ext cx="288032" cy="2880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4427984" y="4464496"/>
            <a:ext cx="504056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516216" y="4464496"/>
            <a:ext cx="504056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95736" y="4464496"/>
            <a:ext cx="504056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323528" y="3384376"/>
            <a:ext cx="432048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Special Modes of operation – XTS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Encryption of a single disk block </a:t>
            </a:r>
            <a:r>
              <a:rPr lang="en-GB" i="1" dirty="0" smtClean="0"/>
              <a:t>i</a:t>
            </a:r>
            <a:r>
              <a:rPr lang="en-GB" dirty="0" smtClean="0"/>
              <a:t> (many cipher blocks)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1026" name="Picture 2" descr="XTS encryption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89" y="3024336"/>
            <a:ext cx="8010525" cy="307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28940" y="6608293"/>
            <a:ext cx="40927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Image from http://en.wikipedia.org/wiki/Disk_encryption_theory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0738" y="3769463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4"/>
                </a:solidFill>
              </a:rPr>
              <a:t>Keys</a:t>
            </a:r>
            <a:endParaRPr lang="en-GB" b="1" dirty="0">
              <a:solidFill>
                <a:schemeClr val="accent4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48434" y="2655004"/>
            <a:ext cx="1001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6"/>
                </a:solidFill>
              </a:rPr>
              <a:t>Tweaks</a:t>
            </a:r>
            <a:endParaRPr lang="en-GB" b="1" dirty="0">
              <a:solidFill>
                <a:schemeClr val="accent6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3491880" y="2952328"/>
            <a:ext cx="720080" cy="576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872741" y="2546992"/>
            <a:ext cx="4312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1"/>
                </a:solidFill>
              </a:rPr>
              <a:t>GF(2</a:t>
            </a:r>
            <a:r>
              <a:rPr lang="en-GB" baseline="30000" dirty="0" smtClean="0">
                <a:solidFill>
                  <a:schemeClr val="accent1"/>
                </a:solidFill>
              </a:rPr>
              <a:t>128</a:t>
            </a:r>
            <a:r>
              <a:rPr lang="en-GB" dirty="0" smtClean="0">
                <a:solidFill>
                  <a:schemeClr val="accent1"/>
                </a:solidFill>
              </a:rPr>
              <a:t>) Multiplication (remember GCM)</a:t>
            </a:r>
            <a:endParaRPr lang="en-GB" dirty="0">
              <a:solidFill>
                <a:schemeClr val="accent1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676866" y="5328592"/>
            <a:ext cx="1594230" cy="7244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284800" y="6079995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1"/>
                </a:solidFill>
              </a:rPr>
              <a:t>XOR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10268" y="6236865"/>
            <a:ext cx="37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(Cipher text stealing not illustrated)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6491204"/>
            <a:ext cx="4891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XTS, found </a:t>
            </a:r>
            <a:r>
              <a:rPr lang="en-GB" dirty="0"/>
              <a:t>in </a:t>
            </a:r>
            <a:r>
              <a:rPr lang="en-GB" dirty="0" err="1"/>
              <a:t>TrueCrypt</a:t>
            </a:r>
            <a:r>
              <a:rPr lang="en-GB" dirty="0" smtClean="0"/>
              <a:t>, </a:t>
            </a:r>
            <a:r>
              <a:rPr lang="en-GB" dirty="0" err="1" smtClean="0"/>
              <a:t>dm</a:t>
            </a:r>
            <a:r>
              <a:rPr lang="en-GB" dirty="0" smtClean="0"/>
              <a:t>-crypt and OS X.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712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Study: Microsoft </a:t>
            </a:r>
            <a:r>
              <a:rPr lang="en-GB" dirty="0" err="1" smtClean="0"/>
              <a:t>Bitlocker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Ships with Windows Vista and later…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Threat: lost laptop.</a:t>
            </a:r>
          </a:p>
          <a:p>
            <a:endParaRPr lang="en-GB" dirty="0"/>
          </a:p>
          <a:p>
            <a:r>
              <a:rPr lang="en-GB" dirty="0" smtClean="0"/>
              <a:t>Basic idea:</a:t>
            </a:r>
          </a:p>
          <a:p>
            <a:pPr lvl="1"/>
            <a:r>
              <a:rPr lang="en-GB" dirty="0" smtClean="0"/>
              <a:t>Use AES-CBC to encrypt each block. Decrypt whole blocks in one go.</a:t>
            </a:r>
          </a:p>
          <a:p>
            <a:pPr lvl="1"/>
            <a:r>
              <a:rPr lang="en-GB" dirty="0" smtClean="0"/>
              <a:t>IV: derive from disk block number using the key.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Integrity?</a:t>
            </a:r>
          </a:p>
          <a:p>
            <a:pPr lvl="1"/>
            <a:r>
              <a:rPr lang="en-GB" dirty="0" smtClean="0"/>
              <a:t>No room for a MAC tag per block.</a:t>
            </a:r>
          </a:p>
          <a:p>
            <a:pPr lvl="1"/>
            <a:r>
              <a:rPr lang="en-GB" dirty="0" smtClean="0"/>
              <a:t>Alternative: all-or-nothing transform. In case of cipher text is modified the whole block becomes “garbage”. </a:t>
            </a:r>
          </a:p>
          <a:p>
            <a:pPr lvl="1"/>
            <a:r>
              <a:rPr lang="en-GB" dirty="0" smtClean="0"/>
              <a:t>“Elephant” diffuser.</a:t>
            </a:r>
          </a:p>
          <a:p>
            <a:pPr lvl="1"/>
            <a:r>
              <a:rPr lang="en-GB" dirty="0" smtClean="0"/>
              <a:t>Why? Avoid subtle errors by destroying all semantics.</a:t>
            </a:r>
          </a:p>
          <a:p>
            <a:pPr lvl="1"/>
            <a:endParaRPr lang="en-GB" dirty="0"/>
          </a:p>
          <a:p>
            <a:r>
              <a:rPr lang="en-GB" dirty="0" smtClean="0"/>
              <a:t>Key management:</a:t>
            </a:r>
          </a:p>
          <a:p>
            <a:pPr lvl="1"/>
            <a:r>
              <a:rPr lang="en-GB" dirty="0" smtClean="0"/>
              <a:t>Tie key to computer’s Trusted Platform Module.</a:t>
            </a:r>
          </a:p>
          <a:p>
            <a:pPr lvl="1"/>
            <a:r>
              <a:rPr lang="en-GB" dirty="0" smtClean="0"/>
              <a:t>Allow for key escrow within an organization for </a:t>
            </a:r>
            <a:r>
              <a:rPr lang="en-GB" b="1" dirty="0" smtClean="0"/>
              <a:t>recovery</a:t>
            </a:r>
            <a:r>
              <a:rPr lang="en-GB" dirty="0" smtClean="0"/>
              <a:t>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61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Deniability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Key problem: </a:t>
            </a:r>
            <a:r>
              <a:rPr lang="en-GB" b="1" dirty="0" smtClean="0"/>
              <a:t>Compulsion / Coercion</a:t>
            </a:r>
            <a:r>
              <a:rPr lang="en-GB" dirty="0" smtClean="0"/>
              <a:t> to reveal keys.</a:t>
            </a:r>
          </a:p>
          <a:p>
            <a:endParaRPr lang="en-GB" dirty="0"/>
          </a:p>
          <a:p>
            <a:r>
              <a:rPr lang="en-GB" dirty="0" smtClean="0"/>
              <a:t>Communications: </a:t>
            </a:r>
            <a:r>
              <a:rPr lang="en-GB" b="1" dirty="0" smtClean="0"/>
              <a:t>Perfect Forward Secrecy</a:t>
            </a:r>
          </a:p>
          <a:p>
            <a:pPr lvl="1"/>
            <a:r>
              <a:rPr lang="en-GB" dirty="0" smtClean="0"/>
              <a:t>Establish fresh keys for each session, delete them once done.</a:t>
            </a:r>
          </a:p>
          <a:p>
            <a:pPr lvl="1"/>
            <a:r>
              <a:rPr lang="en-GB" dirty="0" smtClean="0"/>
              <a:t>Result: cannot recover all sessions.</a:t>
            </a:r>
          </a:p>
          <a:p>
            <a:pPr lvl="1"/>
            <a:endParaRPr lang="en-GB" dirty="0"/>
          </a:p>
          <a:p>
            <a:r>
              <a:rPr lang="en-GB" dirty="0" smtClean="0"/>
              <a:t>Such Deniability / Forward Secrecy is </a:t>
            </a:r>
            <a:r>
              <a:rPr lang="en-GB" b="1" dirty="0" smtClean="0"/>
              <a:t>hard to achieve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Intrinsic limit: User needs to recover encrypted data.</a:t>
            </a:r>
          </a:p>
          <a:p>
            <a:pPr lvl="1"/>
            <a:r>
              <a:rPr lang="en-GB" dirty="0" smtClean="0"/>
              <a:t>Therefore they may be forced to do so under coercion.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 smtClean="0"/>
              <a:t>3 mechanisms to deal with coercion:</a:t>
            </a:r>
          </a:p>
          <a:p>
            <a:pPr lvl="1"/>
            <a:r>
              <a:rPr lang="en-GB" dirty="0" smtClean="0"/>
              <a:t>Multiple levels of </a:t>
            </a:r>
            <a:r>
              <a:rPr lang="en-GB" dirty="0" err="1" smtClean="0"/>
              <a:t>ciphertext</a:t>
            </a:r>
            <a:r>
              <a:rPr lang="en-GB" dirty="0"/>
              <a:t> </a:t>
            </a:r>
            <a:r>
              <a:rPr lang="en-GB" dirty="0" smtClean="0"/>
              <a:t>– FS steganography</a:t>
            </a:r>
          </a:p>
          <a:p>
            <a:pPr lvl="1"/>
            <a:r>
              <a:rPr lang="en-GB" dirty="0" smtClean="0"/>
              <a:t>Hidden message in cover – multimedia steganography.</a:t>
            </a:r>
          </a:p>
          <a:p>
            <a:pPr lvl="1"/>
            <a:r>
              <a:rPr lang="en-GB" dirty="0" smtClean="0"/>
              <a:t>Append only file system.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6660232" y="4941168"/>
            <a:ext cx="2304256" cy="123579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Theme:</a:t>
            </a:r>
            <a:br>
              <a:rPr lang="en-GB" dirty="0" smtClean="0"/>
            </a:br>
            <a:r>
              <a:rPr lang="en-GB" dirty="0" smtClean="0"/>
              <a:t>Forget Key, or plausibly pretend it does not exist.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023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Steganographic</a:t>
            </a:r>
            <a:r>
              <a:rPr lang="en-GB" dirty="0" smtClean="0"/>
              <a:t> File System (</a:t>
            </a:r>
            <a:r>
              <a:rPr lang="en-GB" dirty="0" err="1" smtClean="0"/>
              <a:t>StegFS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Key idea: </a:t>
            </a:r>
          </a:p>
          <a:p>
            <a:pPr lvl="1"/>
            <a:r>
              <a:rPr lang="en-GB" dirty="0" smtClean="0"/>
              <a:t>Establish a hierarchy of levels and keys K</a:t>
            </a:r>
            <a:r>
              <a:rPr lang="en-GB" baseline="-25000" dirty="0" smtClean="0"/>
              <a:t>0</a:t>
            </a:r>
            <a:r>
              <a:rPr lang="en-GB" dirty="0" smtClean="0"/>
              <a:t>, K</a:t>
            </a:r>
            <a:r>
              <a:rPr lang="en-GB" baseline="-25000" dirty="0" smtClean="0"/>
              <a:t>1</a:t>
            </a:r>
            <a:r>
              <a:rPr lang="en-GB" dirty="0" smtClean="0"/>
              <a:t>, K</a:t>
            </a:r>
            <a:r>
              <a:rPr lang="en-GB" baseline="-25000" dirty="0" smtClean="0"/>
              <a:t>2</a:t>
            </a:r>
            <a:r>
              <a:rPr lang="en-GB" dirty="0" smtClean="0"/>
              <a:t>, …</a:t>
            </a:r>
          </a:p>
          <a:p>
            <a:pPr lvl="1"/>
            <a:r>
              <a:rPr lang="en-GB" dirty="0" smtClean="0"/>
              <a:t>When operating at level K</a:t>
            </a:r>
            <a:r>
              <a:rPr lang="en-GB" baseline="-25000" dirty="0" smtClean="0"/>
              <a:t>i</a:t>
            </a:r>
            <a:r>
              <a:rPr lang="en-GB" dirty="0" smtClean="0"/>
              <a:t> one knows all keys </a:t>
            </a:r>
            <a:r>
              <a:rPr lang="en-GB" dirty="0" err="1" smtClean="0"/>
              <a:t>K</a:t>
            </a:r>
            <a:r>
              <a:rPr lang="en-GB" baseline="-25000" dirty="0" err="1" smtClean="0"/>
              <a:t>j</a:t>
            </a:r>
            <a:r>
              <a:rPr lang="en-GB" dirty="0" smtClean="0"/>
              <a:t>,  j &lt; I</a:t>
            </a:r>
          </a:p>
          <a:p>
            <a:pPr lvl="1"/>
            <a:r>
              <a:rPr lang="en-GB" dirty="0" smtClean="0"/>
              <a:t>Store different file systems, one at each level.</a:t>
            </a:r>
          </a:p>
          <a:p>
            <a:pPr lvl="1"/>
            <a:r>
              <a:rPr lang="en-GB" dirty="0" smtClean="0"/>
              <a:t>Allow for </a:t>
            </a:r>
            <a:r>
              <a:rPr lang="en-GB" b="1" dirty="0" smtClean="0"/>
              <a:t>collisions deletions</a:t>
            </a:r>
            <a:r>
              <a:rPr lang="en-GB" dirty="0" smtClean="0"/>
              <a:t>, through </a:t>
            </a:r>
            <a:r>
              <a:rPr lang="en-GB" b="1" dirty="0" smtClean="0"/>
              <a:t>error correction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Impossible to prove or disprove there is one more level …</a:t>
            </a:r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681948" y="6008639"/>
            <a:ext cx="504056" cy="2880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186004" y="6008639"/>
            <a:ext cx="504056" cy="2880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690060" y="6008689"/>
            <a:ext cx="504056" cy="2880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194116" y="6008689"/>
            <a:ext cx="504056" cy="2880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2675014" y="6008589"/>
            <a:ext cx="504056" cy="2880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179070" y="6008589"/>
            <a:ext cx="504056" cy="2880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3683126" y="6008639"/>
            <a:ext cx="504056" cy="2880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4187182" y="6008639"/>
            <a:ext cx="504056" cy="2880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4691238" y="6008589"/>
            <a:ext cx="504056" cy="2880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5195294" y="6008589"/>
            <a:ext cx="504056" cy="2880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5699350" y="6008639"/>
            <a:ext cx="504056" cy="2880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6203406" y="6008639"/>
            <a:ext cx="504056" cy="2880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6684304" y="6008539"/>
            <a:ext cx="504056" cy="2880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5395708" y="6300028"/>
            <a:ext cx="190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6"/>
                </a:solidFill>
              </a:rPr>
              <a:t>Random blocks</a:t>
            </a:r>
            <a:endParaRPr lang="en-GB" b="1" dirty="0">
              <a:solidFill>
                <a:schemeClr val="accent6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81948" y="5265590"/>
            <a:ext cx="504056" cy="2880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2194116" y="5265640"/>
            <a:ext cx="504056" cy="2880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2675014" y="5265540"/>
            <a:ext cx="504056" cy="2880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3683126" y="5265590"/>
            <a:ext cx="504056" cy="2880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5195294" y="5265540"/>
            <a:ext cx="504056" cy="2880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5699350" y="5265590"/>
            <a:ext cx="504056" cy="2880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6684304" y="5265490"/>
            <a:ext cx="504056" cy="2880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1186004" y="4522491"/>
            <a:ext cx="504056" cy="2880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2675014" y="4522441"/>
            <a:ext cx="504056" cy="2880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4187182" y="4522491"/>
            <a:ext cx="504056" cy="2880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5699350" y="4522491"/>
            <a:ext cx="504056" cy="2880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6203406" y="4522491"/>
            <a:ext cx="504056" cy="2880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7" name="Straight Arrow Connector 56"/>
          <p:cNvCxnSpPr>
            <a:stCxn id="25" idx="2"/>
            <a:endCxn id="6" idx="0"/>
          </p:cNvCxnSpPr>
          <p:nvPr/>
        </p:nvCxnSpPr>
        <p:spPr>
          <a:xfrm>
            <a:off x="933976" y="5553622"/>
            <a:ext cx="0" cy="4550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28" idx="2"/>
            <a:endCxn id="11" idx="0"/>
          </p:cNvCxnSpPr>
          <p:nvPr/>
        </p:nvCxnSpPr>
        <p:spPr>
          <a:xfrm>
            <a:off x="2446144" y="5553672"/>
            <a:ext cx="0" cy="4550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2947436" y="5553522"/>
            <a:ext cx="0" cy="4550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3955548" y="5553522"/>
            <a:ext cx="0" cy="4550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5395708" y="5553522"/>
            <a:ext cx="0" cy="4550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5899764" y="5553522"/>
            <a:ext cx="0" cy="4550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6979884" y="5553522"/>
            <a:ext cx="0" cy="4550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39336" y="522484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4"/>
                </a:solidFill>
              </a:rPr>
              <a:t>K</a:t>
            </a:r>
            <a:r>
              <a:rPr lang="en-GB" b="1" baseline="-25000" dirty="0" smtClean="0">
                <a:solidFill>
                  <a:schemeClr val="accent4"/>
                </a:solidFill>
              </a:rPr>
              <a:t>0</a:t>
            </a:r>
            <a:endParaRPr lang="en-GB" b="1" baseline="-25000" dirty="0">
              <a:solidFill>
                <a:schemeClr val="accent4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35323" y="4481791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2"/>
                </a:solidFill>
              </a:rPr>
              <a:t>K</a:t>
            </a:r>
            <a:r>
              <a:rPr lang="en-GB" b="1" baseline="-25000" dirty="0" smtClean="0">
                <a:solidFill>
                  <a:schemeClr val="accent2"/>
                </a:solidFill>
              </a:rPr>
              <a:t>1</a:t>
            </a:r>
            <a:endParaRPr lang="en-GB" b="1" baseline="-25000" dirty="0">
              <a:solidFill>
                <a:schemeClr val="accent2"/>
              </a:solidFill>
            </a:endParaRPr>
          </a:p>
        </p:txBody>
      </p:sp>
      <p:cxnSp>
        <p:nvCxnSpPr>
          <p:cNvPr id="69" name="Straight Arrow Connector 68"/>
          <p:cNvCxnSpPr>
            <a:stCxn id="42" idx="2"/>
          </p:cNvCxnSpPr>
          <p:nvPr/>
        </p:nvCxnSpPr>
        <p:spPr>
          <a:xfrm>
            <a:off x="1438032" y="4810523"/>
            <a:ext cx="0" cy="11980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4439210" y="4810523"/>
            <a:ext cx="0" cy="11980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6455434" y="4810473"/>
            <a:ext cx="0" cy="11980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2947436" y="4810473"/>
            <a:ext cx="0" cy="455017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5940152" y="4810473"/>
            <a:ext cx="0" cy="455017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320704" y="5926562"/>
            <a:ext cx="1451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+mn-lt"/>
              </a:rPr>
              <a:t>0) Initialize with random blocks</a:t>
            </a:r>
            <a:endParaRPr lang="en-GB" sz="1200" dirty="0">
              <a:latin typeface="+mn-lt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7334504" y="5086314"/>
            <a:ext cx="1667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+mn-lt"/>
              </a:rPr>
              <a:t>1) Select positions and encrypt blocks using K</a:t>
            </a:r>
            <a:r>
              <a:rPr lang="en-GB" sz="1200" baseline="-25000" dirty="0" smtClean="0">
                <a:latin typeface="+mn-lt"/>
              </a:rPr>
              <a:t>0</a:t>
            </a:r>
            <a:r>
              <a:rPr lang="en-GB" sz="1200" dirty="0">
                <a:latin typeface="+mn-lt"/>
              </a:rPr>
              <a:t>.</a:t>
            </a:r>
            <a:endParaRPr lang="en-GB" sz="1200" baseline="-25000" dirty="0">
              <a:latin typeface="+mn-lt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343514" y="3886002"/>
            <a:ext cx="1548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+mn-lt"/>
              </a:rPr>
              <a:t>2) Select </a:t>
            </a:r>
            <a:r>
              <a:rPr lang="en-GB" sz="1200" dirty="0">
                <a:latin typeface="+mn-lt"/>
              </a:rPr>
              <a:t>p</a:t>
            </a:r>
            <a:r>
              <a:rPr lang="en-GB" sz="1200" dirty="0" smtClean="0">
                <a:latin typeface="+mn-lt"/>
              </a:rPr>
              <a:t>ositions </a:t>
            </a:r>
            <a:r>
              <a:rPr lang="en-GB" sz="1200" dirty="0">
                <a:latin typeface="+mn-lt"/>
              </a:rPr>
              <a:t>and encrypt blocks using K</a:t>
            </a:r>
            <a:r>
              <a:rPr lang="en-GB" sz="1200" baseline="-25000" dirty="0">
                <a:latin typeface="+mn-lt"/>
              </a:rPr>
              <a:t>1</a:t>
            </a:r>
            <a:r>
              <a:rPr lang="en-GB" sz="1200" dirty="0">
                <a:latin typeface="+mn-lt"/>
              </a:rPr>
              <a:t> unless already </a:t>
            </a:r>
            <a:r>
              <a:rPr lang="en-GB" sz="1200" dirty="0" smtClean="0">
                <a:latin typeface="+mn-lt"/>
              </a:rPr>
              <a:t>occupied.</a:t>
            </a:r>
            <a:endParaRPr lang="en-GB" sz="1200" dirty="0">
              <a:latin typeface="+mn-lt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1690060" y="3779317"/>
            <a:ext cx="504056" cy="2880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Rectangle 84"/>
          <p:cNvSpPr/>
          <p:nvPr/>
        </p:nvSpPr>
        <p:spPr>
          <a:xfrm>
            <a:off x="4187182" y="3779267"/>
            <a:ext cx="504056" cy="2880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/>
          <p:cNvSpPr/>
          <p:nvPr/>
        </p:nvSpPr>
        <p:spPr>
          <a:xfrm>
            <a:off x="4691238" y="3779217"/>
            <a:ext cx="504056" cy="2880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4791933" y="373856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3"/>
                </a:solidFill>
              </a:rPr>
              <a:t>?</a:t>
            </a:r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4282757" y="373455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3"/>
                </a:solidFill>
              </a:rPr>
              <a:t>?</a:t>
            </a:r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785635" y="374462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3"/>
                </a:solidFill>
              </a:rPr>
              <a:t>?</a:t>
            </a:r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-45919" y="6646471"/>
            <a:ext cx="71208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+mn-lt"/>
              </a:rPr>
              <a:t>Andrew D. McDonald, Markus G. Kuhn: </a:t>
            </a:r>
            <a:r>
              <a:rPr lang="en-GB" sz="1100" dirty="0" err="1">
                <a:latin typeface="+mn-lt"/>
              </a:rPr>
              <a:t>StegFS</a:t>
            </a:r>
            <a:r>
              <a:rPr lang="en-GB" sz="1100" dirty="0">
                <a:latin typeface="+mn-lt"/>
              </a:rPr>
              <a:t>: A </a:t>
            </a:r>
            <a:r>
              <a:rPr lang="en-GB" sz="1100" dirty="0" err="1">
                <a:latin typeface="+mn-lt"/>
              </a:rPr>
              <a:t>Steganographic</a:t>
            </a:r>
            <a:r>
              <a:rPr lang="en-GB" sz="1100" dirty="0">
                <a:latin typeface="+mn-lt"/>
              </a:rPr>
              <a:t> File System for Linux. Information Hiding 1999: 462-477</a:t>
            </a:r>
          </a:p>
        </p:txBody>
      </p:sp>
    </p:spTree>
    <p:extLst>
      <p:ext uri="{BB962C8B-B14F-4D97-AF65-F5344CB8AC3E}">
        <p14:creationId xmlns:p14="http://schemas.microsoft.com/office/powerpoint/2010/main" val="110898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Steganographic</a:t>
            </a:r>
            <a:r>
              <a:rPr lang="en-GB" dirty="0" smtClean="0"/>
              <a:t> Media Embedding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Key Idea:</a:t>
            </a:r>
          </a:p>
          <a:p>
            <a:pPr lvl="1"/>
            <a:r>
              <a:rPr lang="en-GB" dirty="0" smtClean="0"/>
              <a:t>Embed a “</a:t>
            </a:r>
            <a:r>
              <a:rPr lang="en-GB" b="1" dirty="0" err="1" smtClean="0"/>
              <a:t>stego</a:t>
            </a:r>
            <a:r>
              <a:rPr lang="en-GB" dirty="0" smtClean="0"/>
              <a:t>” text into a “</a:t>
            </a:r>
            <a:r>
              <a:rPr lang="en-GB" b="1" dirty="0" smtClean="0"/>
              <a:t>cover</a:t>
            </a:r>
            <a:r>
              <a:rPr lang="en-GB" dirty="0" smtClean="0"/>
              <a:t>” image / sound / video.</a:t>
            </a:r>
          </a:p>
          <a:p>
            <a:pPr lvl="1"/>
            <a:r>
              <a:rPr lang="en-GB" dirty="0" smtClean="0"/>
              <a:t>Use regions of “randomness” to make new image </a:t>
            </a:r>
            <a:r>
              <a:rPr lang="en-GB" b="1" dirty="0" smtClean="0"/>
              <a:t>inconspicuous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Ensure all statistics of the image are </a:t>
            </a:r>
            <a:r>
              <a:rPr lang="en-GB" b="1" dirty="0" smtClean="0"/>
              <a:t>indistinguishable from normal images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Use secret key to chose locations to embed and encrypt text.</a:t>
            </a:r>
          </a:p>
          <a:p>
            <a:pPr lvl="1"/>
            <a:r>
              <a:rPr lang="en-GB" dirty="0" smtClean="0"/>
              <a:t>Result: can </a:t>
            </a:r>
            <a:r>
              <a:rPr lang="en-GB" b="1" dirty="0" smtClean="0"/>
              <a:t>plausibly deny </a:t>
            </a:r>
            <a:r>
              <a:rPr lang="en-GB" dirty="0" smtClean="0"/>
              <a:t>that some content is present.</a:t>
            </a:r>
            <a:endParaRPr lang="en-GB" dirty="0"/>
          </a:p>
        </p:txBody>
      </p:sp>
      <p:pic>
        <p:nvPicPr>
          <p:cNvPr id="3074" name="Picture 2" descr="http://wallpapers111.com/wp-content/uploads/2014/12/mona-lisa-2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1" y="4472907"/>
            <a:ext cx="1279054" cy="17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encrypted-tbn3.gstatic.com/images?q=tbn:ANd9GcQz3bbJbW2BfMYy6pyZBLlBCZdvtqJ74Y8J4hfBmKvGrD6SUmWi5BiW-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293096"/>
            <a:ext cx="542255" cy="54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339752" y="5254129"/>
            <a:ext cx="12241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Encoding</a:t>
            </a:r>
            <a:endParaRPr lang="en-GB" dirty="0"/>
          </a:p>
        </p:txBody>
      </p:sp>
      <p:cxnSp>
        <p:nvCxnSpPr>
          <p:cNvPr id="7" name="Straight Arrow Connector 6"/>
          <p:cNvCxnSpPr>
            <a:stCxn id="3078" idx="2"/>
          </p:cNvCxnSpPr>
          <p:nvPr/>
        </p:nvCxnSpPr>
        <p:spPr>
          <a:xfrm>
            <a:off x="2754896" y="4835351"/>
            <a:ext cx="16904" cy="3938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endCxn id="5" idx="1"/>
          </p:cNvCxnSpPr>
          <p:nvPr/>
        </p:nvCxnSpPr>
        <p:spPr>
          <a:xfrm flipV="1">
            <a:off x="1907705" y="5506157"/>
            <a:ext cx="432047" cy="11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3"/>
          </p:cNvCxnSpPr>
          <p:nvPr/>
        </p:nvCxnSpPr>
        <p:spPr>
          <a:xfrm>
            <a:off x="3563888" y="5506157"/>
            <a:ext cx="1800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350647" y="5265204"/>
            <a:ext cx="12241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Decoding</a:t>
            </a:r>
            <a:endParaRPr lang="en-GB" dirty="0"/>
          </a:p>
        </p:txBody>
      </p:sp>
      <p:pic>
        <p:nvPicPr>
          <p:cNvPr id="15" name="Picture 2" descr="http://wallpapers111.com/wp-content/uploads/2014/12/mona-lisa-2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5030" y="4601494"/>
            <a:ext cx="584449" cy="778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776131" y="6022465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5"/>
                </a:solidFill>
              </a:rPr>
              <a:t>K</a:t>
            </a:r>
            <a:endParaRPr lang="en-GB" b="1" dirty="0">
              <a:solidFill>
                <a:schemeClr val="accent5"/>
              </a:solidFill>
            </a:endParaRPr>
          </a:p>
        </p:txBody>
      </p:sp>
      <p:cxnSp>
        <p:nvCxnSpPr>
          <p:cNvPr id="16" name="Straight Arrow Connector 15"/>
          <p:cNvCxnSpPr>
            <a:stCxn id="12" idx="0"/>
            <a:endCxn id="5" idx="2"/>
          </p:cNvCxnSpPr>
          <p:nvPr/>
        </p:nvCxnSpPr>
        <p:spPr>
          <a:xfrm flipV="1">
            <a:off x="2951820" y="5758185"/>
            <a:ext cx="0" cy="2642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764463" y="603354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5"/>
                </a:solidFill>
              </a:rPr>
              <a:t>K</a:t>
            </a:r>
            <a:endParaRPr lang="en-GB" b="1" dirty="0">
              <a:solidFill>
                <a:schemeClr val="accent5"/>
              </a:solidFill>
            </a:endParaRPr>
          </a:p>
        </p:txBody>
      </p:sp>
      <p:cxnSp>
        <p:nvCxnSpPr>
          <p:cNvPr id="21" name="Straight Arrow Connector 20"/>
          <p:cNvCxnSpPr>
            <a:stCxn id="20" idx="0"/>
          </p:cNvCxnSpPr>
          <p:nvPr/>
        </p:nvCxnSpPr>
        <p:spPr>
          <a:xfrm flipV="1">
            <a:off x="5940152" y="5769260"/>
            <a:ext cx="0" cy="2642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6554280" y="5482145"/>
            <a:ext cx="432047" cy="11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6" descr="https://encrypted-tbn3.gstatic.com/images?q=tbn:ANd9GcQz3bbJbW2BfMYy6pyZBLlBCZdvtqJ74Y8J4hfBmKvGrD6SUmWi5BiW-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6804" y="5222092"/>
            <a:ext cx="542255" cy="54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0" y="6577275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+mn-lt"/>
              </a:rPr>
              <a:t>Katzenbeisser, Stefan, and Fabien Petitcolas. Information hiding techniques for steganography and digital watermarking. </a:t>
            </a:r>
            <a:r>
              <a:rPr lang="en-GB" sz="1200" dirty="0" err="1">
                <a:latin typeface="+mn-lt"/>
              </a:rPr>
              <a:t>Artech</a:t>
            </a:r>
            <a:r>
              <a:rPr lang="en-GB" sz="1200" dirty="0">
                <a:latin typeface="+mn-lt"/>
              </a:rPr>
              <a:t> house, 2000.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739577" y="5482145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5"/>
                </a:solidFill>
              </a:rPr>
              <a:t>Store Image</a:t>
            </a:r>
            <a:endParaRPr lang="en-GB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3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5">
      <a:dk1>
        <a:srgbClr val="000000"/>
      </a:dk1>
      <a:lt1>
        <a:srgbClr val="FFFFFF"/>
      </a:lt1>
      <a:dk2>
        <a:srgbClr val="004359"/>
      </a:dk2>
      <a:lt2>
        <a:srgbClr val="808080"/>
      </a:lt2>
      <a:accent1>
        <a:srgbClr val="7FA1AC"/>
      </a:accent1>
      <a:accent2>
        <a:srgbClr val="004359"/>
      </a:accent2>
      <a:accent3>
        <a:srgbClr val="FFFFFF"/>
      </a:accent3>
      <a:accent4>
        <a:srgbClr val="000000"/>
      </a:accent4>
      <a:accent5>
        <a:srgbClr val="C0CDD2"/>
      </a:accent5>
      <a:accent6>
        <a:srgbClr val="003C50"/>
      </a:accent6>
      <a:hlink>
        <a:srgbClr val="4B4620"/>
      </a:hlink>
      <a:folHlink>
        <a:srgbClr val="C88BA9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B25D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FFFFFF"/>
        </a:lt1>
        <a:dk2>
          <a:srgbClr val="004359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B25D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000000"/>
        </a:dk1>
        <a:lt1>
          <a:srgbClr val="FFFFFF"/>
        </a:lt1>
        <a:dk2>
          <a:srgbClr val="004359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C88B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3962</TotalTime>
  <Words>1906</Words>
  <Application>Microsoft Office PowerPoint</Application>
  <PresentationFormat>On-screen Show (4:3)</PresentationFormat>
  <Paragraphs>310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Symbol</vt:lpstr>
      <vt:lpstr>Custom Design</vt:lpstr>
      <vt:lpstr>Office Theme</vt:lpstr>
      <vt:lpstr>Storage &amp; Retrieval Privacy</vt:lpstr>
      <vt:lpstr>GA17: Where are we at?</vt:lpstr>
      <vt:lpstr>Scope of Private Storage and Retrieval</vt:lpstr>
      <vt:lpstr>Bulk Storage &amp; Encryption</vt:lpstr>
      <vt:lpstr>Special Modes of operation – XTS</vt:lpstr>
      <vt:lpstr>Case Study: Microsoft Bitlocker</vt:lpstr>
      <vt:lpstr>Deniability</vt:lpstr>
      <vt:lpstr>Steganographic File System (StegFS)</vt:lpstr>
      <vt:lpstr>Steganographic Media Embedding</vt:lpstr>
      <vt:lpstr>Forward secrecy in append only storage</vt:lpstr>
      <vt:lpstr>Private Remote Storage</vt:lpstr>
      <vt:lpstr>Hiding access patterns to private storage</vt:lpstr>
      <vt:lpstr>ORAM Insights</vt:lpstr>
      <vt:lpstr>ORAM &amp; Oblivious shuffles</vt:lpstr>
      <vt:lpstr>Hiding Public accesses – PIR</vt:lpstr>
      <vt:lpstr>A simple PIR system</vt:lpstr>
      <vt:lpstr>PIR in pictures</vt:lpstr>
      <vt:lpstr>Multi-Server PIR</vt:lpstr>
      <vt:lpstr>Multi-Server PIR – in pictures</vt:lpstr>
      <vt:lpstr>Searching Private data</vt:lpstr>
      <vt:lpstr>Deterministic, order preserving encryption</vt:lpstr>
      <vt:lpstr>Private Search on Streaming Data</vt:lpstr>
    </vt:vector>
  </TitlesOfParts>
  <Company>UCL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Simon Brown</dc:creator>
  <cp:lastModifiedBy>georged@gmail.com</cp:lastModifiedBy>
  <cp:revision>160</cp:revision>
  <dcterms:created xsi:type="dcterms:W3CDTF">2005-07-13T12:26:50Z</dcterms:created>
  <dcterms:modified xsi:type="dcterms:W3CDTF">2015-03-20T00:46:35Z</dcterms:modified>
</cp:coreProperties>
</file>