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1" r:id="rId2"/>
  </p:sldMasterIdLst>
  <p:sldIdLst>
    <p:sldId id="256" r:id="rId3"/>
    <p:sldId id="354" r:id="rId4"/>
    <p:sldId id="355" r:id="rId5"/>
    <p:sldId id="356" r:id="rId6"/>
    <p:sldId id="357" r:id="rId7"/>
    <p:sldId id="358" r:id="rId8"/>
    <p:sldId id="359" r:id="rId9"/>
    <p:sldId id="360" r:id="rId10"/>
    <p:sldId id="375" r:id="rId11"/>
    <p:sldId id="376" r:id="rId12"/>
    <p:sldId id="361" r:id="rId13"/>
    <p:sldId id="372" r:id="rId14"/>
    <p:sldId id="370" r:id="rId15"/>
    <p:sldId id="362" r:id="rId16"/>
    <p:sldId id="363" r:id="rId17"/>
    <p:sldId id="369" r:id="rId18"/>
    <p:sldId id="371" r:id="rId19"/>
    <p:sldId id="364" r:id="rId20"/>
    <p:sldId id="367" r:id="rId21"/>
    <p:sldId id="368" r:id="rId22"/>
    <p:sldId id="373" r:id="rId23"/>
    <p:sldId id="365" r:id="rId24"/>
    <p:sldId id="374" r:id="rId25"/>
    <p:sldId id="366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8">
          <p15:clr>
            <a:srgbClr val="A4A3A4"/>
          </p15:clr>
        </p15:guide>
        <p15:guide id="2" orient="horz" pos="1706">
          <p15:clr>
            <a:srgbClr val="A4A3A4"/>
          </p15:clr>
        </p15:guide>
        <p15:guide id="3" orient="horz" pos="2840">
          <p15:clr>
            <a:srgbClr val="A4A3A4"/>
          </p15:clr>
        </p15:guide>
        <p15:guide id="4" orient="horz" pos="3884">
          <p15:clr>
            <a:srgbClr val="A4A3A4"/>
          </p15:clr>
        </p15:guide>
        <p15:guide id="5" pos="208">
          <p15:clr>
            <a:srgbClr val="A4A3A4"/>
          </p15:clr>
        </p15:guide>
        <p15:guide id="6" pos="2018">
          <p15:clr>
            <a:srgbClr val="A4A3A4"/>
          </p15:clr>
        </p15:guide>
        <p15:guide id="7" pos="5556">
          <p15:clr>
            <a:srgbClr val="A4A3A4"/>
          </p15:clr>
        </p15:guide>
        <p15:guide id="8" pos="374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EFF2"/>
    <a:srgbClr val="E9D1DD"/>
    <a:srgbClr val="E5F5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89" autoAdjust="0"/>
    <p:restoredTop sz="94660"/>
  </p:normalViewPr>
  <p:slideViewPr>
    <p:cSldViewPr>
      <p:cViewPr varScale="1">
        <p:scale>
          <a:sx n="89" d="100"/>
          <a:sy n="89" d="100"/>
        </p:scale>
        <p:origin x="1210" y="77"/>
      </p:cViewPr>
      <p:guideLst>
        <p:guide orient="horz" pos="578"/>
        <p:guide orient="horz" pos="1706"/>
        <p:guide orient="horz" pos="2840"/>
        <p:guide orient="horz" pos="3884"/>
        <p:guide pos="208"/>
        <p:guide pos="2018"/>
        <p:guide pos="5556"/>
        <p:guide pos="374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 descr="MidBlue102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484313"/>
            <a:ext cx="8496300" cy="13684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638"/>
            <a:ext cx="8496300" cy="3097212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323850" y="6245225"/>
            <a:ext cx="84963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877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58428-999A-4404-BEBF-C4674E5966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594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7663" y="908050"/>
            <a:ext cx="2122487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200" y="908050"/>
            <a:ext cx="6215063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85C2B-FA85-41A3-9F53-7D323685F3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6497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 descr="MidBlue102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73F26-6148-46CA-9D0B-9FDC164DD625}" type="datetimeFigureOut">
              <a:rPr lang="en-GB"/>
              <a:pPr>
                <a:defRPr/>
              </a:pPr>
              <a:t>11/03/2015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A4562-8B7A-45F0-B6A9-1C288DADB0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83227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0C608-BEE8-407C-8D17-31EF015926F8}" type="datetimeFigureOut">
              <a:rPr lang="en-GB"/>
              <a:pPr>
                <a:defRPr/>
              </a:pPr>
              <a:t>11/03/2015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A1A75-BF11-4DD2-8B14-3EF0200D82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6747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6C0B8-7A62-4915-8039-C02C62592943}" type="datetimeFigureOut">
              <a:rPr lang="en-GB"/>
              <a:pPr>
                <a:defRPr/>
              </a:pPr>
              <a:t>11/03/2015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7A597-9C4A-428B-A29D-C161C9027B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3542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C6E5D-C50C-4040-8B91-0E114E0EBD9D}" type="datetimeFigureOut">
              <a:rPr lang="en-GB"/>
              <a:pPr>
                <a:defRPr/>
              </a:pPr>
              <a:t>11/03/2015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79C78-9BD7-4297-8442-87B1AD1E60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2001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E4941-6A3B-4E89-95EE-09454AD8D11B}" type="datetimeFigureOut">
              <a:rPr lang="en-GB"/>
              <a:pPr>
                <a:defRPr/>
              </a:pPr>
              <a:t>11/03/2015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640F2-2581-4FF2-AD8A-6729D1C73C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7537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D350E-D036-4A11-953A-0D41C2074ECE}" type="datetimeFigureOut">
              <a:rPr lang="en-GB"/>
              <a:pPr>
                <a:defRPr/>
              </a:pPr>
              <a:t>11/03/2015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31FCC-F6AD-40B2-84CF-39D1317E9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5319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F9680-94E1-487E-9B1E-6F84E39BF19B}" type="datetimeFigureOut">
              <a:rPr lang="en-GB"/>
              <a:pPr>
                <a:defRPr/>
              </a:pPr>
              <a:t>11/03/2015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3330D-5F62-4C51-9771-5AF9C05138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9078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B4E71-A6C3-454D-80CB-ABE061FBB23A}" type="datetimeFigureOut">
              <a:rPr lang="en-GB"/>
              <a:pPr>
                <a:defRPr/>
              </a:pPr>
              <a:t>11/03/2015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47D6A-444D-4141-8B6F-79E3E09FE8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505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D461B-7FDF-4AFD-82F8-42152DBC1B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663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67037-95E9-44DD-BF5E-0F9647B09D55}" type="datetimeFigureOut">
              <a:rPr lang="en-GB"/>
              <a:pPr>
                <a:defRPr/>
              </a:pPr>
              <a:t>11/03/2015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F99CA-79BC-4C3E-A721-000433BA2F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2475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60566-5464-4B8B-8CEE-2A4D669BB73E}" type="datetimeFigureOut">
              <a:rPr lang="en-GB"/>
              <a:pPr>
                <a:defRPr/>
              </a:pPr>
              <a:t>11/03/2015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48DB9-B345-427D-A664-60D070587E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5190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AA137-ACBE-4F84-86A1-299C552E51E0}" type="datetimeFigureOut">
              <a:rPr lang="en-GB"/>
              <a:pPr>
                <a:defRPr/>
              </a:pPr>
              <a:t>11/03/2015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DD196-EE39-499F-8BA2-B9E3028859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342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03E5CA-20D2-42F5-AEE7-23A73007E5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900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200" y="2708275"/>
            <a:ext cx="4168775" cy="345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375" y="2708275"/>
            <a:ext cx="4168775" cy="345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3A58F8-6761-41C4-86FA-0D8FD9F3F9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22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BB6A3-2FB6-404E-A3C3-4B5FED1A33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997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BCBF18-15B2-4A1D-8375-D2A7C66934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764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4B5E5-E75A-4970-BD2D-5E0B090E04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187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AA791A-4B69-453F-B619-BE084C18BB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744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9EE4C1-6379-431A-9F27-CDCE87B435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93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30200" y="908050"/>
            <a:ext cx="8489950" cy="129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0200" y="2708275"/>
            <a:ext cx="8489950" cy="345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12088" y="6337300"/>
            <a:ext cx="1008062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913CFA3-0970-4E9D-AFF7-5032C5F78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29" name="Picture 17" descr="MidBlue9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780B405-7594-48B7-8773-FBF92D9E51E0}" type="datetimeFigureOut">
              <a:rPr lang="en-GB"/>
              <a:pPr>
                <a:defRPr/>
              </a:pPr>
              <a:t>11/03/2015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71F7F65-8384-40EB-82A4-F0023FC08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055" name="Picture 17" descr="MidBlue9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uca.melis.14@ucl.ac.uk" TargetMode="External"/><Relationship Id="rId2" Type="http://schemas.openxmlformats.org/officeDocument/2006/relationships/hyperlink" Target="mailto:g.danezis@ucl.ac.uk" TargetMode="External"/><Relationship Id="rId1" Type="http://schemas.openxmlformats.org/officeDocument/2006/relationships/slideLayout" Target="../slideLayouts/slideLayout12.xml"/><Relationship Id="rId4" Type="http://schemas.openxmlformats.org/officeDocument/2006/relationships/hyperlink" Target="mailto:s.dodier-lazaro.12@ucl.ac.uk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s://github.com/google/rappor" TargetMode="Externa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AOL_search_data_leak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l" eaLnBrk="1" hangingPunct="1"/>
            <a:r>
              <a:rPr lang="en-GB" altLang="en-US" sz="4000" dirty="0" smtClean="0"/>
              <a:t>Data &amp; Query </a:t>
            </a:r>
            <a:r>
              <a:rPr lang="en-GB" altLang="en-US" sz="4000" dirty="0" err="1" smtClean="0"/>
              <a:t>Anonymization</a:t>
            </a:r>
            <a:endParaRPr lang="en-GB" altLang="en-US" sz="4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602038"/>
            <a:ext cx="6858000" cy="2275234"/>
          </a:xfrm>
        </p:spPr>
        <p:txBody>
          <a:bodyPr rtlCol="0">
            <a:normAutofit lnSpcReduction="1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endParaRPr lang="en-GB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en-GB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GB" dirty="0" smtClean="0"/>
              <a:t>George Danezis (</a:t>
            </a:r>
            <a:r>
              <a:rPr lang="en-GB" dirty="0" smtClean="0">
                <a:hlinkClick r:id="rId2"/>
              </a:rPr>
              <a:t>g.danezis@ucl.ac.uk</a:t>
            </a:r>
            <a:r>
              <a:rPr lang="en-GB" dirty="0" smtClean="0"/>
              <a:t>)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endParaRPr lang="en-GB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GB" dirty="0" smtClean="0"/>
              <a:t>With help from: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GB" dirty="0" smtClean="0"/>
              <a:t>	Luca </a:t>
            </a:r>
            <a:r>
              <a:rPr lang="en-GB" dirty="0"/>
              <a:t>Melis (</a:t>
            </a:r>
            <a:r>
              <a:rPr lang="en-GB" dirty="0" smtClean="0">
                <a:hlinkClick r:id="rId3"/>
              </a:rPr>
              <a:t>luca.melis.14@ucl.ac.uk</a:t>
            </a:r>
            <a:r>
              <a:rPr lang="en-GB" dirty="0" smtClean="0"/>
              <a:t>)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GB" dirty="0" smtClean="0"/>
              <a:t>	Steve </a:t>
            </a:r>
            <a:r>
              <a:rPr lang="en-GB" dirty="0"/>
              <a:t>Dodier-Lazaro (</a:t>
            </a:r>
            <a:r>
              <a:rPr lang="en-GB" dirty="0">
                <a:hlinkClick r:id="rId4"/>
              </a:rPr>
              <a:t>s.dodier-lazaro.12@ucl.ac.uk</a:t>
            </a:r>
            <a:r>
              <a:rPr lang="en-GB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special case of social network graphs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3295278" cy="4351338"/>
          </a:xfrm>
        </p:spPr>
        <p:txBody>
          <a:bodyPr/>
          <a:lstStyle/>
          <a:p>
            <a:r>
              <a:rPr lang="en-GB" dirty="0" smtClean="0"/>
              <a:t>It is extremely hard to de-anonymize “rich” graph data.</a:t>
            </a:r>
          </a:p>
          <a:p>
            <a:r>
              <a:rPr lang="en-GB" dirty="0" smtClean="0"/>
              <a:t>Examples:</a:t>
            </a:r>
          </a:p>
          <a:p>
            <a:pPr lvl="1"/>
            <a:r>
              <a:rPr lang="en-GB" dirty="0" smtClean="0"/>
              <a:t>Social networks</a:t>
            </a:r>
          </a:p>
          <a:p>
            <a:pPr lvl="1"/>
            <a:r>
              <a:rPr lang="en-GB" dirty="0" smtClean="0"/>
              <a:t>Person – preference networks</a:t>
            </a:r>
          </a:p>
          <a:p>
            <a:pPr lvl="1"/>
            <a:endParaRPr lang="en-GB" dirty="0"/>
          </a:p>
          <a:p>
            <a:r>
              <a:rPr lang="en-GB" dirty="0" smtClean="0"/>
              <a:t>Attacks:</a:t>
            </a:r>
          </a:p>
          <a:p>
            <a:pPr lvl="1"/>
            <a:r>
              <a:rPr lang="en-GB" dirty="0" smtClean="0"/>
              <a:t>Assume abstract full graph.</a:t>
            </a:r>
          </a:p>
          <a:p>
            <a:pPr lvl="1"/>
            <a:r>
              <a:rPr lang="en-GB" dirty="0" smtClean="0"/>
              <a:t>Model anon. and other side information as samples.</a:t>
            </a:r>
          </a:p>
          <a:p>
            <a:pPr lvl="1"/>
            <a:r>
              <a:rPr lang="en-GB" dirty="0" smtClean="0"/>
              <a:t>Deploy </a:t>
            </a:r>
            <a:r>
              <a:rPr lang="en-GB" b="1" dirty="0" smtClean="0"/>
              <a:t>structural</a:t>
            </a:r>
            <a:r>
              <a:rPr lang="en-GB" dirty="0" smtClean="0"/>
              <a:t> or </a:t>
            </a:r>
            <a:r>
              <a:rPr lang="en-GB" b="1" dirty="0" smtClean="0"/>
              <a:t>seed based</a:t>
            </a:r>
            <a:r>
              <a:rPr lang="en-GB" dirty="0" smtClean="0"/>
              <a:t> attacks to link nodes.</a:t>
            </a:r>
          </a:p>
          <a:p>
            <a:pPr lvl="1"/>
            <a:r>
              <a:rPr lang="en-GB" dirty="0" smtClean="0"/>
              <a:t>Extremely effective!</a:t>
            </a:r>
            <a:endParaRPr lang="en-GB" dirty="0"/>
          </a:p>
        </p:txBody>
      </p:sp>
      <p:pic>
        <p:nvPicPr>
          <p:cNvPr id="2050" name="Picture 2" descr="Image result for social netwo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8850" y="1509643"/>
            <a:ext cx="2476500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H="1">
            <a:off x="5796136" y="3448957"/>
            <a:ext cx="1080120" cy="7920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Image result for social network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4357367"/>
            <a:ext cx="1684412" cy="1256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Arrow Connector 7"/>
          <p:cNvCxnSpPr/>
          <p:nvPr/>
        </p:nvCxnSpPr>
        <p:spPr>
          <a:xfrm>
            <a:off x="8172400" y="3467572"/>
            <a:ext cx="0" cy="8761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Image result for social network"/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6512" y="4357367"/>
            <a:ext cx="1684412" cy="1256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6593180" y="3721465"/>
            <a:ext cx="1279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+mn-lt"/>
              </a:rPr>
              <a:t>Sub-sample</a:t>
            </a:r>
            <a:endParaRPr lang="en-GB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39241" y="5676645"/>
            <a:ext cx="20481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latin typeface="+mn-lt"/>
              </a:rPr>
              <a:t>“Netflix”, </a:t>
            </a:r>
            <a:r>
              <a:rPr lang="en-GB" b="1" dirty="0" smtClean="0">
                <a:latin typeface="+mn-lt"/>
              </a:rPr>
              <a:t>all movies</a:t>
            </a:r>
            <a:br>
              <a:rPr lang="en-GB" b="1" dirty="0" smtClean="0">
                <a:latin typeface="+mn-lt"/>
              </a:rPr>
            </a:br>
            <a:r>
              <a:rPr lang="en-GB" dirty="0" smtClean="0">
                <a:latin typeface="+mn-lt"/>
              </a:rPr>
              <a:t>(anonymized)</a:t>
            </a:r>
            <a:endParaRPr lang="en-GB" dirty="0"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60256" y="5676644"/>
            <a:ext cx="22407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latin typeface="+mn-lt"/>
              </a:rPr>
              <a:t>“IMDB”, </a:t>
            </a:r>
            <a:r>
              <a:rPr lang="en-GB" b="1" dirty="0" smtClean="0">
                <a:latin typeface="+mn-lt"/>
              </a:rPr>
              <a:t>some movies</a:t>
            </a:r>
            <a:br>
              <a:rPr lang="en-GB" b="1" dirty="0" smtClean="0">
                <a:latin typeface="+mn-lt"/>
              </a:rPr>
            </a:br>
            <a:r>
              <a:rPr lang="en-GB" dirty="0" smtClean="0">
                <a:latin typeface="+mn-lt"/>
              </a:rPr>
              <a:t>(not anonymized)</a:t>
            </a:r>
            <a:endParaRPr lang="en-GB" dirty="0">
              <a:latin typeface="+mn-lt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824364" y="4985782"/>
            <a:ext cx="2088232" cy="0"/>
          </a:xfrm>
          <a:prstGeom prst="straightConnector1">
            <a:avLst/>
          </a:prstGeom>
          <a:ln w="28575">
            <a:solidFill>
              <a:schemeClr val="accent5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824364" y="5088237"/>
            <a:ext cx="2198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5"/>
                </a:solidFill>
              </a:rPr>
              <a:t>Some known seeds</a:t>
            </a:r>
            <a:endParaRPr lang="en-GB" dirty="0">
              <a:solidFill>
                <a:schemeClr val="accent5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75573" y="2000969"/>
            <a:ext cx="96327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+mn-lt"/>
              </a:rPr>
              <a:t>Abstract</a:t>
            </a:r>
          </a:p>
          <a:p>
            <a:r>
              <a:rPr lang="en-GB" dirty="0" smtClean="0">
                <a:latin typeface="+mn-lt"/>
              </a:rPr>
              <a:t>Full </a:t>
            </a:r>
          </a:p>
          <a:p>
            <a:r>
              <a:rPr lang="en-GB" dirty="0" smtClean="0">
                <a:latin typeface="+mn-lt"/>
              </a:rPr>
              <a:t>Graph</a:t>
            </a:r>
            <a:endParaRPr lang="en-GB" dirty="0">
              <a:latin typeface="+mn-lt"/>
            </a:endParaRPr>
          </a:p>
        </p:txBody>
      </p:sp>
      <p:sp>
        <p:nvSpPr>
          <p:cNvPr id="19" name="TextBox 3"/>
          <p:cNvSpPr txBox="1">
            <a:spLocks noChangeArrowheads="1"/>
          </p:cNvSpPr>
          <p:nvPr/>
        </p:nvSpPr>
        <p:spPr bwMode="auto">
          <a:xfrm>
            <a:off x="30163" y="6417902"/>
            <a:ext cx="91138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200" dirty="0"/>
              <a:t>Arvind Narayanan, Vitaly Shmatikov: </a:t>
            </a:r>
            <a:r>
              <a:rPr lang="en-GB" altLang="en-US" sz="1200" b="1" dirty="0"/>
              <a:t>Robust De-</a:t>
            </a:r>
            <a:r>
              <a:rPr lang="en-GB" altLang="en-US" sz="1200" b="1" dirty="0" err="1"/>
              <a:t>anonymization</a:t>
            </a:r>
            <a:r>
              <a:rPr lang="en-GB" altLang="en-US" sz="1200" b="1" dirty="0"/>
              <a:t> of Large Sparse Datasets</a:t>
            </a:r>
            <a:r>
              <a:rPr lang="en-GB" altLang="en-US" sz="1200" dirty="0"/>
              <a:t>. </a:t>
            </a:r>
            <a:r>
              <a:rPr lang="en-GB" altLang="en-US" sz="1200" dirty="0" smtClean="0"/>
              <a:t>IEEE </a:t>
            </a:r>
            <a:r>
              <a:rPr lang="en-GB" altLang="en-US" sz="1200" dirty="0"/>
              <a:t>Symposium on Security and Privacy 2008: 111-125</a:t>
            </a:r>
          </a:p>
        </p:txBody>
      </p:sp>
    </p:spTree>
    <p:extLst>
      <p:ext uri="{BB962C8B-B14F-4D97-AF65-F5344CB8AC3E}">
        <p14:creationId xmlns:p14="http://schemas.microsoft.com/office/powerpoint/2010/main" val="24005057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Can we </a:t>
            </a:r>
            <a:r>
              <a:rPr lang="en-GB" altLang="en-US" dirty="0" smtClean="0"/>
              <a:t>(at least) release </a:t>
            </a:r>
            <a:r>
              <a:rPr lang="en-GB" altLang="en-US" dirty="0" smtClean="0"/>
              <a:t>statistics safely?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Idea: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Releasing raw data is dangerous.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But, what about just aggregate statistics?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Surely, the fact that multiple records contribute should make it hard to infer anything about a single record.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en-GB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2 Cases: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Static: E.g. The Office for National Statistics issues fixed tables.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Dynamic: Analysts may issue queries to do data science.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GB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Dynamic Example: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Use </a:t>
            </a:r>
            <a:r>
              <a:rPr lang="en-GB" dirty="0" smtClean="0"/>
              <a:t>case: “</a:t>
            </a:r>
            <a:r>
              <a:rPr lang="en-GB" i="1" dirty="0" smtClean="0"/>
              <a:t>What is the average salary of some </a:t>
            </a:r>
            <a:r>
              <a:rPr lang="en-GB" i="1" dirty="0" smtClean="0"/>
              <a:t>London residents</a:t>
            </a:r>
            <a:r>
              <a:rPr lang="en-GB" dirty="0" smtClean="0"/>
              <a:t>?”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Protection mechanism necessary. Example: </a:t>
            </a:r>
            <a:endParaRPr lang="en-GB" dirty="0" smtClean="0"/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GB" dirty="0" smtClean="0"/>
              <a:t>aggregating data should hide the contributions of a single individual.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GB" dirty="0" smtClean="0"/>
              <a:t>Thus it might be safe to release only aggregates.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GB" dirty="0" smtClean="0"/>
              <a:t>Example: The 15/15 rule: At least 15 persons contribute to a sum, and no-one contributes more than 15% of the total sum.</a:t>
            </a:r>
          </a:p>
          <a:p>
            <a:pPr marL="342900" lvl="1" indent="0" eaLnBrk="1" fontAlgn="auto" hangingPunct="1">
              <a:spcAft>
                <a:spcPts val="0"/>
              </a:spcAft>
              <a:buNone/>
              <a:defRPr/>
            </a:pPr>
            <a:endParaRPr lang="en-GB" dirty="0" smtClean="0"/>
          </a:p>
          <a:p>
            <a:pPr marL="342900" lvl="1" indent="0" eaLnBrk="1" fontAlgn="auto" hangingPunct="1">
              <a:spcAft>
                <a:spcPts val="0"/>
              </a:spcAft>
              <a:buNone/>
              <a:defRPr/>
            </a:pPr>
            <a:endParaRPr lang="en-GB" dirty="0"/>
          </a:p>
          <a:p>
            <a:pPr marL="342900" lvl="1" indent="0" eaLnBrk="1" fontAlgn="auto" hangingPunct="1">
              <a:spcAft>
                <a:spcPts val="0"/>
              </a:spcAft>
              <a:buNone/>
              <a:defRPr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Attack I: Trackers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Attack: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/>
              <a:t>1. What is the average salary of the population of London?</a:t>
            </a:r>
            <a:br>
              <a:rPr lang="en-GB" dirty="0"/>
            </a:br>
            <a:r>
              <a:rPr lang="en-GB" dirty="0"/>
              <a:t>(Passes the rule, N &gt;&gt; 15).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/>
              <a:t>2. What is the average salary of London except George?</a:t>
            </a:r>
            <a:br>
              <a:rPr lang="en-GB" dirty="0"/>
            </a:br>
            <a:r>
              <a:rPr lang="en-GB" dirty="0"/>
              <a:t>(Passes the rule, N &gt;&gt; 15).</a:t>
            </a:r>
          </a:p>
          <a:p>
            <a:endParaRPr lang="en-GB" dirty="0" smtClean="0"/>
          </a:p>
          <a:p>
            <a:endParaRPr lang="en-GB" dirty="0"/>
          </a:p>
          <a:p>
            <a:r>
              <a:rPr lang="en-GB" dirty="0"/>
              <a:t>Denning (1979): In databases that accept such queries it is pretty much always possible to create a “</a:t>
            </a:r>
            <a:r>
              <a:rPr lang="en-GB" b="1" dirty="0"/>
              <a:t>tracker</a:t>
            </a:r>
            <a:r>
              <a:rPr lang="en-GB" dirty="0"/>
              <a:t>”. </a:t>
            </a:r>
            <a:endParaRPr lang="en-GB" dirty="0" smtClean="0"/>
          </a:p>
          <a:p>
            <a:r>
              <a:rPr lang="en-GB" dirty="0" smtClean="0"/>
              <a:t>Detecting </a:t>
            </a:r>
            <a:r>
              <a:rPr lang="en-GB" dirty="0"/>
              <a:t>trackers is </a:t>
            </a:r>
            <a:r>
              <a:rPr lang="en-GB" dirty="0" smtClean="0"/>
              <a:t>(in general) computationally </a:t>
            </a:r>
            <a:r>
              <a:rPr lang="en-GB" dirty="0"/>
              <a:t>infeasible.</a:t>
            </a:r>
          </a:p>
          <a:p>
            <a:endParaRPr lang="en-GB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4925" y="6396038"/>
            <a:ext cx="91090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200" dirty="0"/>
              <a:t>Denning, Dorothy E., Peter J. Denning, and Mayer D. Schwartz. "</a:t>
            </a:r>
            <a:r>
              <a:rPr lang="en-GB" altLang="en-US" sz="1200" b="1" dirty="0"/>
              <a:t>The tracker: A threat to statistical database security</a:t>
            </a:r>
            <a:r>
              <a:rPr lang="en-GB" altLang="en-US" sz="1200" dirty="0"/>
              <a:t>." </a:t>
            </a:r>
            <a:r>
              <a:rPr lang="en-GB" altLang="en-US" sz="1200" i="1" dirty="0"/>
              <a:t>ACM Transactions on Database Systems (TODS)</a:t>
            </a:r>
            <a:r>
              <a:rPr lang="en-GB" altLang="en-US" sz="1200" dirty="0"/>
              <a:t> 4.1 (</a:t>
            </a:r>
            <a:r>
              <a:rPr lang="en-GB" altLang="en-US" sz="1200" b="1" dirty="0">
                <a:solidFill>
                  <a:schemeClr val="accent2"/>
                </a:solidFill>
              </a:rPr>
              <a:t>1979</a:t>
            </a:r>
            <a:r>
              <a:rPr lang="en-GB" altLang="en-US" sz="1200" dirty="0"/>
              <a:t>): 76-96.</a:t>
            </a:r>
          </a:p>
        </p:txBody>
      </p:sp>
    </p:spTree>
    <p:extLst>
      <p:ext uri="{BB962C8B-B14F-4D97-AF65-F5344CB8AC3E}">
        <p14:creationId xmlns:p14="http://schemas.microsoft.com/office/powerpoint/2010/main" val="353753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II: A smart metering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 smart metering privacy example:</a:t>
            </a:r>
          </a:p>
          <a:p>
            <a:r>
              <a:rPr lang="en-GB" dirty="0" smtClean="0"/>
              <a:t>A town has 100 households, each with an energy consumption </a:t>
            </a:r>
            <a:r>
              <a:rPr lang="en-GB" dirty="0" err="1" smtClean="0"/>
              <a:t>E</a:t>
            </a:r>
            <a:r>
              <a:rPr lang="en-GB" baseline="-25000" dirty="0" err="1" smtClean="0"/>
              <a:t>i</a:t>
            </a:r>
            <a:r>
              <a:rPr lang="en-GB" dirty="0"/>
              <a:t>.</a:t>
            </a:r>
            <a:endParaRPr lang="en-GB" baseline="-25000" dirty="0" smtClean="0"/>
          </a:p>
          <a:p>
            <a:r>
              <a:rPr lang="en-GB" dirty="0" smtClean="0"/>
              <a:t>You may query the total electricity consumption of 50 households of your choice at a time. (No fewer no more)</a:t>
            </a:r>
          </a:p>
          <a:p>
            <a:endParaRPr lang="en-GB" dirty="0"/>
          </a:p>
          <a:p>
            <a:r>
              <a:rPr lang="en-GB" b="1" dirty="0" smtClean="0"/>
              <a:t>Question: </a:t>
            </a:r>
            <a:r>
              <a:rPr lang="en-GB" dirty="0" smtClean="0"/>
              <a:t>How many queries do you need to deduce the energy consumption of all households?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0875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28650" y="3861048"/>
            <a:ext cx="6535638" cy="165618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Towards Safe definitions: Differential Privacy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Desired properties of </a:t>
            </a:r>
            <a:r>
              <a:rPr lang="en-GB" altLang="en-US" dirty="0" err="1" smtClean="0"/>
              <a:t>anonymization</a:t>
            </a:r>
            <a:r>
              <a:rPr lang="en-GB" altLang="en-US" dirty="0" smtClean="0"/>
              <a:t> definition schemes for queries:</a:t>
            </a:r>
          </a:p>
          <a:p>
            <a:pPr lvl="1" eaLnBrk="1" hangingPunct="1"/>
            <a:r>
              <a:rPr lang="en-GB" altLang="en-US" dirty="0" smtClean="0"/>
              <a:t>Should be </a:t>
            </a:r>
            <a:r>
              <a:rPr lang="en-GB" altLang="en-US" b="1" dirty="0" smtClean="0"/>
              <a:t>resistant to side-information</a:t>
            </a:r>
            <a:r>
              <a:rPr lang="en-GB" altLang="en-US" dirty="0" smtClean="0"/>
              <a:t>.</a:t>
            </a:r>
          </a:p>
          <a:p>
            <a:pPr lvl="1" eaLnBrk="1" hangingPunct="1"/>
            <a:r>
              <a:rPr lang="en-GB" altLang="en-US" dirty="0" smtClean="0"/>
              <a:t>Should </a:t>
            </a:r>
            <a:r>
              <a:rPr lang="en-GB" altLang="en-US" b="1" dirty="0" smtClean="0"/>
              <a:t>compose nicely </a:t>
            </a:r>
            <a:r>
              <a:rPr lang="en-GB" altLang="en-US" dirty="0" smtClean="0"/>
              <a:t>if you release more information.</a:t>
            </a:r>
          </a:p>
          <a:p>
            <a:pPr lvl="1" eaLnBrk="1" hangingPunct="1"/>
            <a:r>
              <a:rPr lang="en-GB" altLang="en-US" dirty="0" smtClean="0"/>
              <a:t>Should provide the adversary </a:t>
            </a:r>
            <a:r>
              <a:rPr lang="en-GB" altLang="en-US" b="1" dirty="0" smtClean="0"/>
              <a:t>no more information</a:t>
            </a:r>
            <a:r>
              <a:rPr lang="en-GB" altLang="en-US" dirty="0" smtClean="0"/>
              <a:t> about an individual than they would learn if the individual </a:t>
            </a:r>
            <a:r>
              <a:rPr lang="en-GB" altLang="en-US" b="1" dirty="0" smtClean="0"/>
              <a:t>was not in the dataset</a:t>
            </a:r>
            <a:r>
              <a:rPr lang="en-GB" altLang="en-US" dirty="0" smtClean="0"/>
              <a:t>.</a:t>
            </a:r>
          </a:p>
          <a:p>
            <a:pPr lvl="1" eaLnBrk="1" hangingPunct="1"/>
            <a:endParaRPr lang="en-GB" altLang="en-US" dirty="0" smtClean="0"/>
          </a:p>
          <a:p>
            <a:pPr lvl="1" eaLnBrk="1" hangingPunct="1"/>
            <a:endParaRPr lang="en-GB" altLang="en-US" dirty="0" smtClean="0"/>
          </a:p>
          <a:p>
            <a:pPr eaLnBrk="1" hangingPunct="1"/>
            <a:r>
              <a:rPr lang="en-GB" altLang="en-US" dirty="0" smtClean="0"/>
              <a:t>Can there be a stronger </a:t>
            </a:r>
            <a:r>
              <a:rPr lang="en-GB" altLang="en-US" dirty="0" smtClean="0"/>
              <a:t>definition?:</a:t>
            </a:r>
            <a:endParaRPr lang="en-GB" altLang="en-US" dirty="0" smtClean="0"/>
          </a:p>
          <a:p>
            <a:pPr lvl="1" eaLnBrk="1" hangingPunct="1"/>
            <a:r>
              <a:rPr lang="en-GB" altLang="en-US" dirty="0" smtClean="0"/>
              <a:t>“</a:t>
            </a:r>
            <a:r>
              <a:rPr lang="en-GB" altLang="en-US" i="1" dirty="0" smtClean="0"/>
              <a:t>Learn nothing about an individual</a:t>
            </a:r>
            <a:r>
              <a:rPr lang="en-GB" altLang="en-US" dirty="0" smtClean="0"/>
              <a:t>!”</a:t>
            </a:r>
          </a:p>
          <a:p>
            <a:pPr lvl="1" eaLnBrk="1" hangingPunct="1"/>
            <a:r>
              <a:rPr lang="en-GB" altLang="en-US" dirty="0" smtClean="0"/>
              <a:t>Consider the case where you lean some population statistics.</a:t>
            </a:r>
          </a:p>
          <a:p>
            <a:pPr lvl="1" eaLnBrk="1" hangingPunct="1"/>
            <a:r>
              <a:rPr lang="en-GB" altLang="en-US" dirty="0" smtClean="0"/>
              <a:t>You always gain information.</a:t>
            </a:r>
          </a:p>
          <a:p>
            <a:pPr lvl="1" eaLnBrk="1" hangingPunct="1"/>
            <a:endParaRPr lang="en-GB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Differential Privacy definition</a:t>
            </a: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0">
            <a:blip r:embed="rId2"/>
            <a:stretch>
              <a:fillRect l="-696" t="-1821" b="-2101"/>
            </a:stretch>
          </a:blipFill>
        </p:spPr>
        <p:txBody>
          <a:bodyPr rtlCol="0">
            <a:normAutofit/>
          </a:bodyPr>
          <a:lstStyle/>
          <a:p>
            <a:pPr eaLnBrk="1" hangingPunct="1"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34820" name="TextBox 3"/>
          <p:cNvSpPr txBox="1">
            <a:spLocks noChangeArrowheads="1"/>
          </p:cNvSpPr>
          <p:nvPr/>
        </p:nvSpPr>
        <p:spPr bwMode="auto">
          <a:xfrm>
            <a:off x="0" y="6564313"/>
            <a:ext cx="88566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200" dirty="0"/>
              <a:t>Dwork, Cynthia. "</a:t>
            </a:r>
            <a:r>
              <a:rPr lang="en-GB" altLang="en-US" sz="1200" b="1" dirty="0"/>
              <a:t>Differential privacy</a:t>
            </a:r>
            <a:r>
              <a:rPr lang="en-GB" altLang="en-US" sz="1200" dirty="0"/>
              <a:t>." Automata, languages and programming. Springer Berlin Heidelberg, 2006. 1-12.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7452320" y="2996952"/>
                <a:ext cx="1539011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Remember:</a:t>
                </a:r>
                <a:br>
                  <a:rPr lang="en-GB" dirty="0" smtClean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𝜖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≈1+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𝜖</m:t>
                      </m:r>
                    </m:oMath>
                  </m:oMathPara>
                </a14:m>
                <a:endParaRPr lang="en-GB" dirty="0" smtClean="0"/>
              </a:p>
              <a:p>
                <a:r>
                  <a:rPr lang="en-GB" dirty="0" smtClean="0"/>
                  <a:t>For v. small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320" y="2996952"/>
                <a:ext cx="1539011" cy="923330"/>
              </a:xfrm>
              <a:prstGeom prst="rect">
                <a:avLst/>
              </a:prstGeom>
              <a:blipFill rotWithShape="0">
                <a:blip r:embed="rId3"/>
                <a:stretch>
                  <a:fillRect l="-3162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15816" y="5445224"/>
            <a:ext cx="3240360" cy="7920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Understanding Differential Privacy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GB" dirty="0" smtClean="0"/>
                  <a:t>Key question: </a:t>
                </a:r>
              </a:p>
              <a:p>
                <a:r>
                  <a:rPr lang="en-GB" dirty="0" smtClean="0"/>
                  <a:t>DP deals with the probability of a statistic result K, given a database (</a:t>
                </a:r>
                <a:r>
                  <a:rPr lang="en-GB" dirty="0" err="1" smtClean="0"/>
                  <a:t>Pr</a:t>
                </a:r>
                <a:r>
                  <a:rPr lang="en-GB" dirty="0" smtClean="0"/>
                  <a:t>[K|DB]). </a:t>
                </a:r>
              </a:p>
              <a:p>
                <a:r>
                  <a:rPr lang="en-GB" dirty="0" smtClean="0"/>
                  <a:t>Should we not be worried about the converse namely what we can infer about the DB given the observed statistic, namely </a:t>
                </a:r>
                <a:r>
                  <a:rPr lang="en-GB" dirty="0" err="1" smtClean="0"/>
                  <a:t>Pr</a:t>
                </a:r>
                <a:r>
                  <a:rPr lang="en-GB" dirty="0" smtClean="0"/>
                  <a:t>[DB|K]?</a:t>
                </a:r>
              </a:p>
              <a:p>
                <a:endParaRPr lang="en-GB" dirty="0"/>
              </a:p>
              <a:p>
                <a:pPr marL="0" indent="0">
                  <a:buNone/>
                </a:pPr>
                <a:r>
                  <a:rPr lang="en-GB" dirty="0" smtClean="0"/>
                  <a:t>A bound 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Pr</m:t>
                            </m:r>
                          </m:fNam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𝐾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|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𝐷𝐵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]</m:t>
                            </m:r>
                          </m:e>
                        </m:func>
                      </m:num>
                      <m:den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Pr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⁡[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𝐷𝐵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2]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&lt;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𝜖</m:t>
                        </m:r>
                      </m:sup>
                    </m:sSup>
                  </m:oMath>
                </a14:m>
                <a:r>
                  <a:rPr lang="en-GB" dirty="0" smtClean="0"/>
                  <a:t> implies a bound on posteriors:</a:t>
                </a:r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 panose="02040503050406030204" pitchFamily="18" charset="0"/>
                              </a:rPr>
                              <m:t>Pr</m:t>
                            </m:r>
                          </m:fName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𝐾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|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𝐷𝐵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1]</m:t>
                            </m:r>
                          </m:e>
                        </m:func>
                      </m:num>
                      <m:den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Pr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⁡[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𝐷𝐵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2]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&lt;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𝜖</m:t>
                        </m:r>
                      </m:sup>
                    </m:sSup>
                  </m:oMath>
                </a14:m>
                <a:r>
                  <a:rPr lang="en-GB" dirty="0" smtClean="0"/>
                  <a:t>  </a:t>
                </a:r>
                <a14:m>
                  <m:oMath xmlns:m="http://schemas.openxmlformats.org/officeDocument/2006/math">
                    <m:r>
                      <a:rPr lang="en-GB" b="0" i="0" smtClean="0">
                        <a:latin typeface="Cambria Math" panose="02040503050406030204" pitchFamily="18" charset="0"/>
                      </a:rPr>
                      <m:t>⇒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GB">
                                    <a:latin typeface="Cambria Math" panose="02040503050406030204" pitchFamily="18" charset="0"/>
                                  </a:rPr>
                                  <m:t>Pr</m:t>
                                </m:r>
                              </m:fName>
                              <m:e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𝐾</m:t>
                                    </m:r>
                                  </m:e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𝐷𝐵</m:t>
                                    </m:r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d>
                              </m:e>
                            </m:func>
                            <m:func>
                              <m:func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GB" b="0" i="0" smtClean="0">
                                    <a:latin typeface="Cambria Math" panose="02040503050406030204" pitchFamily="18" charset="0"/>
                                  </a:rPr>
                                  <m:t>Pr</m:t>
                                </m:r>
                              </m:fName>
                              <m:e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𝐷𝐵</m:t>
                                    </m:r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d>
                              </m:e>
                            </m:func>
                          </m:num>
                          <m:den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Pr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⁡[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𝐾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]</m:t>
                            </m:r>
                          </m:den>
                        </m:f>
                      </m:num>
                      <m:den>
                        <m:f>
                          <m:f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GB">
                                    <a:latin typeface="Cambria Math" panose="02040503050406030204" pitchFamily="18" charset="0"/>
                                  </a:rPr>
                                  <m:t>Pr</m:t>
                                </m:r>
                              </m:fName>
                              <m:e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𝐾</m:t>
                                    </m:r>
                                  </m:e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𝐷𝐵</m:t>
                                    </m:r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d>
                              </m:e>
                            </m:func>
                            <m:func>
                              <m:func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GB">
                                    <a:latin typeface="Cambria Math" panose="02040503050406030204" pitchFamily="18" charset="0"/>
                                  </a:rPr>
                                  <m:t>Pr</m:t>
                                </m:r>
                              </m:fName>
                              <m:e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d>
                              </m:e>
                            </m:func>
                          </m:num>
                          <m:den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Pr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⁡[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𝐾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]</m:t>
                            </m:r>
                          </m:den>
                        </m:f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&lt;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𝜖</m:t>
                        </m:r>
                      </m:sup>
                    </m:sSup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Pr</m:t>
                            </m:r>
                          </m:fName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𝐷𝐵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d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Pr</m:t>
                            </m:r>
                          </m:fName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𝐷𝐵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d>
                          </m:e>
                        </m:func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endParaRPr lang="en-GB" dirty="0" smtClean="0"/>
              </a:p>
              <a:p>
                <a:pPr marL="0" indent="0">
                  <a:buNone/>
                </a:pPr>
                <a:endParaRPr lang="en-GB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Pr</m:t>
                              </m:r>
                            </m:fName>
                            <m:e>
                              <m:d>
                                <m:dPr>
                                  <m:begChr m:val="["/>
                                  <m:endChr m:val="|"/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𝐷𝐵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</m:e>
                          </m:func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]</m:t>
                          </m:r>
                        </m:num>
                        <m:den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Pr</m:t>
                              </m:r>
                            </m:fName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𝐷𝐵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 |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</m:e>
                          </m:func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</a:rPr>
                        <m:t>&lt;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𝜖</m:t>
                          </m:r>
                        </m:sup>
                      </m:sSup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Pr</m:t>
                              </m:r>
                            </m:fName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𝐷𝐵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Pr</m:t>
                              </m:r>
                            </m:fName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𝐷𝐵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d>
                            </m:e>
                          </m:func>
                        </m:den>
                      </m:f>
                    </m:oMath>
                  </m:oMathPara>
                </a14:m>
                <a:endParaRPr lang="en-GB" dirty="0"/>
              </a:p>
              <a:p>
                <a:pPr marL="0" indent="0">
                  <a:buNone/>
                </a:pPr>
                <a:endParaRPr lang="en-GB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696" t="-18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107504" y="6477822"/>
            <a:ext cx="9033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accent2"/>
                </a:solidFill>
              </a:rPr>
              <a:t>DP: a bound on likelihood guarantees bound on the posterior given any priors!</a:t>
            </a:r>
            <a:endParaRPr lang="en-GB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7508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privacy budget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GB" dirty="0" smtClean="0"/>
                  <a:t>Repeated Differentially Private observations leak non-negligible information.</a:t>
                </a:r>
              </a:p>
              <a:p>
                <a:r>
                  <a:rPr lang="en-GB" dirty="0" smtClean="0"/>
                  <a:t>Consider, observing statistics K</a:t>
                </a:r>
                <a:r>
                  <a:rPr lang="en-GB" baseline="-25000" dirty="0" smtClean="0"/>
                  <a:t>1</a:t>
                </a:r>
                <a:r>
                  <a:rPr lang="en-GB" dirty="0" smtClean="0"/>
                  <a:t> and K</a:t>
                </a:r>
                <a:r>
                  <a:rPr lang="en-GB" baseline="-25000" dirty="0" smtClean="0"/>
                  <a:t>2</a:t>
                </a:r>
                <a:r>
                  <a:rPr lang="en-GB" dirty="0" smtClean="0"/>
                  <a:t> that are both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𝜖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dirty="0" smtClean="0"/>
                  <a:t>differentially private. </a:t>
                </a:r>
              </a:p>
              <a:p>
                <a:pPr marL="0" indent="0">
                  <a:buNone/>
                </a:pPr>
                <a:r>
                  <a:rPr lang="en-GB" dirty="0"/>
                  <a:t>	</a:t>
                </a:r>
                <a:r>
                  <a:rPr lang="en-GB" dirty="0" smtClean="0"/>
                  <a:t>This is also differentially private:</a:t>
                </a:r>
              </a:p>
              <a:p>
                <a:endParaRPr lang="en-GB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 panose="02040503050406030204" pitchFamily="18" charset="0"/>
                              </a:rPr>
                              <m:t>Pr</m:t>
                            </m:r>
                          </m:fName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[</m:t>
                            </m:r>
                            <m:sSub>
                              <m:sSub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𝐾</m:t>
                                </m:r>
                              </m:e>
                              <m:sub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sSub>
                              <m:sSub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𝐾</m:t>
                                </m:r>
                              </m:e>
                              <m:sub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|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𝐷𝐵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1]</m:t>
                            </m:r>
                          </m:e>
                        </m:func>
                      </m:num>
                      <m:den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Pr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⁡[</m:t>
                        </m:r>
                        <m:sSub>
                          <m:sSub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𝐾</m:t>
                            </m:r>
                          </m:e>
                          <m:sub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𝐾</m:t>
                            </m:r>
                          </m:e>
                          <m:sub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GB" i="1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𝐷𝐵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2]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&lt;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𝜖</m:t>
                        </m:r>
                      </m:sup>
                    </m:sSup>
                  </m:oMath>
                </a14:m>
                <a:r>
                  <a:rPr lang="en-GB" dirty="0" smtClean="0"/>
                  <a:t> </a:t>
                </a:r>
              </a:p>
              <a:p>
                <a:r>
                  <a:rPr lang="en-GB" dirty="0" smtClean="0"/>
                  <a:t>Therefore the more statistics you release the larger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GB" dirty="0" smtClean="0"/>
                  <a:t> and the lower the privacy protection.</a:t>
                </a:r>
              </a:p>
              <a:p>
                <a:r>
                  <a:rPr lang="en-GB" b="1" dirty="0" smtClean="0"/>
                  <a:t>Privacy Budget</a:t>
                </a:r>
                <a:r>
                  <a:rPr lang="en-GB" dirty="0" smtClean="0"/>
                  <a:t>: decide an upper bound 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GB" dirty="0" smtClean="0"/>
                  <a:t> and stop answering queries after you have reached it.</a:t>
                </a:r>
              </a:p>
              <a:p>
                <a:r>
                  <a:rPr lang="en-GB" dirty="0" smtClean="0"/>
                  <a:t>With differential privacy queries are a finite resource, and need to be managed carefully to no exceed the privacy budget.</a:t>
                </a:r>
                <a:endParaRPr lang="en-GB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73" t="-1541" r="-773" b="-113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70040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The “Laplace Mechanism”</a:t>
            </a:r>
            <a:endParaRPr lang="en-GB" alt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2276871"/>
            <a:ext cx="4159374" cy="3900091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Find how “</a:t>
            </a:r>
            <a:r>
              <a:rPr lang="en-GB" i="1" dirty="0" smtClean="0"/>
              <a:t>sensitive</a:t>
            </a:r>
            <a:r>
              <a:rPr lang="en-GB" dirty="0" smtClean="0"/>
              <a:t>” f is to the inclusion or exclusion of a record.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err="1" smtClean="0"/>
              <a:t>Eg</a:t>
            </a:r>
            <a:r>
              <a:rPr lang="en-GB" dirty="0" smtClean="0"/>
              <a:t>. Voting by counting: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i="1" dirty="0" smtClean="0"/>
              <a:t>sensitivity</a:t>
            </a:r>
            <a:r>
              <a:rPr lang="en-GB" dirty="0" smtClean="0"/>
              <a:t> </a:t>
            </a:r>
            <a:r>
              <a:rPr lang="en-GB" dirty="0" smtClean="0"/>
              <a:t>is </a:t>
            </a:r>
            <a:r>
              <a:rPr lang="en-GB" dirty="0" smtClean="0">
                <a:sym typeface="Symbol" panose="05050102010706020507" pitchFamily="18" charset="2"/>
              </a:rPr>
              <a:t>f</a:t>
            </a:r>
            <a:r>
              <a:rPr lang="en-GB" dirty="0" smtClean="0"/>
              <a:t>=1</a:t>
            </a:r>
            <a:r>
              <a:rPr lang="en-GB" dirty="0" smtClean="0"/>
              <a:t>.</a:t>
            </a:r>
            <a:br>
              <a:rPr lang="en-GB" dirty="0" smtClean="0"/>
            </a:br>
            <a:r>
              <a:rPr lang="en-GB" dirty="0" smtClean="0"/>
              <a:t>(Any record can only change the count by 1)</a:t>
            </a:r>
            <a:endParaRPr lang="en-GB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Add to the statistic Laplace noise with mean </a:t>
            </a:r>
            <a:r>
              <a:rPr lang="en-GB" dirty="0" smtClean="0">
                <a:sym typeface="Symbol" panose="05050102010706020507" pitchFamily="18" charset="2"/>
              </a:rPr>
              <a:t>.</a:t>
            </a:r>
            <a:br>
              <a:rPr lang="en-GB" dirty="0" smtClean="0">
                <a:sym typeface="Symbol" panose="05050102010706020507" pitchFamily="18" charset="2"/>
              </a:rPr>
            </a:br>
            <a:endParaRPr lang="en-GB" dirty="0" smtClean="0">
              <a:sym typeface="Symbol" panose="05050102010706020507" pitchFamily="18" charset="2"/>
            </a:endParaRP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en-GB" dirty="0" smtClean="0">
                <a:sym typeface="Symbol" panose="05050102010706020507" pitchFamily="18" charset="2"/>
              </a:rPr>
              <a:t>K </a:t>
            </a:r>
            <a:r>
              <a:rPr lang="en-GB" dirty="0" smtClean="0">
                <a:sym typeface="Symbol" panose="05050102010706020507" pitchFamily="18" charset="2"/>
              </a:rPr>
              <a:t>= f(DB) + </a:t>
            </a:r>
            <a:r>
              <a:rPr lang="en-GB" dirty="0" smtClean="0">
                <a:sym typeface="Symbol" panose="05050102010706020507" pitchFamily="18" charset="2"/>
              </a:rPr>
              <a:t>Laplace(</a:t>
            </a:r>
            <a:r>
              <a:rPr lang="en-GB" dirty="0" smtClean="0">
                <a:sym typeface="Symbol" panose="05050102010706020507" pitchFamily="18" charset="2"/>
              </a:rPr>
              <a:t>)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GB" dirty="0" smtClean="0">
              <a:sym typeface="Symbol" panose="05050102010706020507" pitchFamily="18" charset="2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dirty="0" smtClean="0">
                <a:sym typeface="Symbol" panose="05050102010706020507" pitchFamily="18" charset="2"/>
              </a:rPr>
              <a:t>DP </a:t>
            </a:r>
            <a:r>
              <a:rPr lang="en-GB" dirty="0" smtClean="0">
                <a:sym typeface="Symbol" panose="05050102010706020507" pitchFamily="18" charset="2"/>
              </a:rPr>
              <a:t>with  = f / </a:t>
            </a:r>
            <a:endParaRPr lang="en-GB" dirty="0" smtClean="0"/>
          </a:p>
        </p:txBody>
      </p:sp>
      <p:pic>
        <p:nvPicPr>
          <p:cNvPr id="35849" name="Picture 2" descr="Probability density plots of Laplace distributi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8306" y="3356992"/>
            <a:ext cx="3471017" cy="2603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5807338" y="2564904"/>
                <a:ext cx="1777153" cy="5301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</m:den>
                      </m:f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7338" y="2564904"/>
                <a:ext cx="1777153" cy="53014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933000" y="2172034"/>
            <a:ext cx="3567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+mn-lt"/>
              </a:rPr>
              <a:t>Laplace distribution (with mean = 0)</a:t>
            </a:r>
            <a:endParaRPr lang="en-GB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Sample and Aggregate</a:t>
            </a:r>
            <a:endParaRPr lang="en-GB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084389"/>
            <a:ext cx="7886700" cy="4092574"/>
          </a:xfrm>
        </p:spPr>
        <p:txBody>
          <a:bodyPr/>
          <a:lstStyle/>
          <a:p>
            <a:pPr eaLnBrk="1" hangingPunct="1"/>
            <a:r>
              <a:rPr lang="en-GB" altLang="en-US" dirty="0" smtClean="0"/>
              <a:t>Split the database DB’ into S shards of equal size.</a:t>
            </a:r>
          </a:p>
          <a:p>
            <a:pPr eaLnBrk="1" hangingPunct="1"/>
            <a:r>
              <a:rPr lang="en-GB" altLang="en-US" dirty="0" smtClean="0"/>
              <a:t>Apply </a:t>
            </a:r>
            <a:r>
              <a:rPr lang="en-GB" altLang="en-US" dirty="0"/>
              <a:t>the statistic </a:t>
            </a:r>
            <a:r>
              <a:rPr lang="en-GB" altLang="en-US" b="1" dirty="0"/>
              <a:t>f</a:t>
            </a:r>
            <a:r>
              <a:rPr lang="en-GB" altLang="en-US" dirty="0"/>
              <a:t> to </a:t>
            </a:r>
            <a:r>
              <a:rPr lang="en-GB" altLang="en-US" dirty="0" smtClean="0"/>
              <a:t>each shard.</a:t>
            </a:r>
            <a:endParaRPr lang="en-GB" altLang="en-US" dirty="0"/>
          </a:p>
          <a:p>
            <a:pPr eaLnBrk="1" hangingPunct="1"/>
            <a:r>
              <a:rPr lang="en-GB" altLang="en-US" dirty="0"/>
              <a:t>Aggregate all results </a:t>
            </a:r>
            <a:r>
              <a:rPr lang="en-GB" altLang="en-US" dirty="0" smtClean="0"/>
              <a:t>together (</a:t>
            </a:r>
            <a:r>
              <a:rPr lang="en-GB" altLang="en-US" dirty="0" err="1" smtClean="0"/>
              <a:t>eg</a:t>
            </a:r>
            <a:r>
              <a:rPr lang="en-GB" altLang="en-US" dirty="0" smtClean="0"/>
              <a:t>. mean, …).</a:t>
            </a:r>
            <a:endParaRPr lang="en-GB" altLang="en-US" dirty="0"/>
          </a:p>
          <a:p>
            <a:pPr eaLnBrk="1" hangingPunct="1"/>
            <a:r>
              <a:rPr lang="en-GB" altLang="en-US" dirty="0"/>
              <a:t>Add extra </a:t>
            </a:r>
            <a:r>
              <a:rPr lang="en-GB" altLang="en-US" dirty="0" smtClean="0"/>
              <a:t>noise: </a:t>
            </a:r>
            <a:br>
              <a:rPr lang="en-GB" altLang="en-US" dirty="0" smtClean="0"/>
            </a:br>
            <a:r>
              <a:rPr lang="en-GB" altLang="en-US" dirty="0" smtClean="0"/>
              <a:t>compute the </a:t>
            </a:r>
            <a:r>
              <a:rPr lang="en-GB" altLang="en-US" i="1" dirty="0" smtClean="0"/>
              <a:t>sensitivity</a:t>
            </a:r>
            <a:r>
              <a:rPr lang="en-GB" altLang="en-US" dirty="0" smtClean="0"/>
              <a:t> on the basis of the output range of </a:t>
            </a:r>
            <a:r>
              <a:rPr lang="en-GB" altLang="en-US" b="1" dirty="0" smtClean="0"/>
              <a:t>f</a:t>
            </a:r>
            <a:r>
              <a:rPr lang="en-GB" altLang="en-US" dirty="0" smtClean="0"/>
              <a:t>.</a:t>
            </a:r>
            <a:endParaRPr lang="en-GB" altLang="en-US" dirty="0"/>
          </a:p>
          <a:p>
            <a:endParaRPr lang="en-GB" dirty="0"/>
          </a:p>
        </p:txBody>
      </p:sp>
      <p:sp>
        <p:nvSpPr>
          <p:cNvPr id="35847" name="TextBox 7"/>
          <p:cNvSpPr txBox="1">
            <a:spLocks noChangeArrowheads="1"/>
          </p:cNvSpPr>
          <p:nvPr/>
        </p:nvSpPr>
        <p:spPr bwMode="auto">
          <a:xfrm>
            <a:off x="0" y="6570663"/>
            <a:ext cx="91440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200" dirty="0" err="1"/>
              <a:t>Kobbi</a:t>
            </a:r>
            <a:r>
              <a:rPr lang="en-GB" altLang="en-US" sz="1200" dirty="0"/>
              <a:t> </a:t>
            </a:r>
            <a:r>
              <a:rPr lang="en-GB" altLang="en-US" sz="1200" dirty="0" err="1"/>
              <a:t>Nissim</a:t>
            </a:r>
            <a:r>
              <a:rPr lang="en-GB" altLang="en-US" sz="1200" dirty="0"/>
              <a:t>, </a:t>
            </a:r>
            <a:r>
              <a:rPr lang="en-GB" altLang="en-US" sz="1200" dirty="0" err="1"/>
              <a:t>Sofya</a:t>
            </a:r>
            <a:r>
              <a:rPr lang="en-GB" altLang="en-US" sz="1200" dirty="0"/>
              <a:t> </a:t>
            </a:r>
            <a:r>
              <a:rPr lang="en-GB" altLang="en-US" sz="1200" dirty="0" err="1"/>
              <a:t>Raskhodnikova</a:t>
            </a:r>
            <a:r>
              <a:rPr lang="en-GB" altLang="en-US" sz="1200" dirty="0"/>
              <a:t>, Adam Smith: </a:t>
            </a:r>
            <a:r>
              <a:rPr lang="en-GB" altLang="en-US" sz="1200" b="1" dirty="0"/>
              <a:t>Smooth sensitivity and sampling in private data analysis</a:t>
            </a:r>
            <a:r>
              <a:rPr lang="en-GB" altLang="en-US" sz="1200" dirty="0"/>
              <a:t>. STOC 2007: 75-84</a:t>
            </a:r>
          </a:p>
        </p:txBody>
      </p:sp>
      <p:pic>
        <p:nvPicPr>
          <p:cNvPr id="35848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59362"/>
            <a:ext cx="5668794" cy="2314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541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Why anonymize data?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Raw data – use cases: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Want to </a:t>
            </a:r>
            <a:r>
              <a:rPr lang="en-GB" b="1" dirty="0" smtClean="0"/>
              <a:t>share </a:t>
            </a:r>
            <a:r>
              <a:rPr lang="en-GB" b="1" dirty="0" smtClean="0"/>
              <a:t>within </a:t>
            </a:r>
            <a:r>
              <a:rPr lang="en-GB" dirty="0" smtClean="0"/>
              <a:t>your </a:t>
            </a:r>
            <a:r>
              <a:rPr lang="en-GB" dirty="0" smtClean="0"/>
              <a:t>organization, </a:t>
            </a:r>
            <a:br>
              <a:rPr lang="en-GB" dirty="0" smtClean="0"/>
            </a:br>
            <a:r>
              <a:rPr lang="en-GB" dirty="0" smtClean="0"/>
              <a:t>but </a:t>
            </a:r>
            <a:r>
              <a:rPr lang="en-GB" b="1" dirty="0" smtClean="0"/>
              <a:t>fear they might lose the data</a:t>
            </a:r>
            <a:r>
              <a:rPr lang="en-GB" dirty="0" smtClean="0"/>
              <a:t>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Want to </a:t>
            </a:r>
            <a:r>
              <a:rPr lang="en-GB" b="1" dirty="0" smtClean="0"/>
              <a:t>share data </a:t>
            </a:r>
            <a:r>
              <a:rPr lang="en-GB" b="1" dirty="0" smtClean="0"/>
              <a:t>outside </a:t>
            </a:r>
            <a:r>
              <a:rPr lang="en-GB" dirty="0" smtClean="0"/>
              <a:t>your organization.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Want to </a:t>
            </a:r>
            <a:r>
              <a:rPr lang="en-GB" b="1" dirty="0" smtClean="0"/>
              <a:t>avoid the Data Protection overheads</a:t>
            </a:r>
            <a:r>
              <a:rPr lang="en-GB" dirty="0" smtClean="0"/>
              <a:t>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(</a:t>
            </a:r>
            <a:r>
              <a:rPr lang="en-GB" dirty="0" smtClean="0"/>
              <a:t>DP principles do not apply to anonymized data).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Want to </a:t>
            </a:r>
            <a:r>
              <a:rPr lang="en-GB" b="1" dirty="0" smtClean="0"/>
              <a:t>protect your customers</a:t>
            </a:r>
            <a:r>
              <a:rPr lang="en-GB" dirty="0" smtClean="0"/>
              <a:t> in case you are compelled / hacked.</a:t>
            </a:r>
          </a:p>
          <a:p>
            <a:pPr marL="3429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GB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Statistics – use cases: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b="1" dirty="0" smtClean="0"/>
              <a:t>Data points: </a:t>
            </a:r>
            <a:r>
              <a:rPr lang="en-GB" dirty="0" smtClean="0"/>
              <a:t>Want </a:t>
            </a:r>
            <a:r>
              <a:rPr lang="en-GB" dirty="0" smtClean="0"/>
              <a:t>to </a:t>
            </a:r>
            <a:r>
              <a:rPr lang="en-GB" b="1" dirty="0" smtClean="0"/>
              <a:t>provide some statistics</a:t>
            </a:r>
            <a:r>
              <a:rPr lang="en-GB" dirty="0" smtClean="0"/>
              <a:t> based on the data but do not want to violate the privacy of any individual (medical research).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b="1" dirty="0" smtClean="0"/>
              <a:t>Tables: </a:t>
            </a:r>
            <a:r>
              <a:rPr lang="en-GB" dirty="0" smtClean="0"/>
              <a:t>Want </a:t>
            </a:r>
            <a:r>
              <a:rPr lang="en-GB" dirty="0" smtClean="0"/>
              <a:t>to </a:t>
            </a:r>
            <a:r>
              <a:rPr lang="en-GB" b="1" dirty="0" smtClean="0"/>
              <a:t>regularly publish tables</a:t>
            </a:r>
            <a:r>
              <a:rPr lang="en-GB" dirty="0" smtClean="0"/>
              <a:t> of statistics (National Statistics, Gov.)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b="1" dirty="0" smtClean="0"/>
              <a:t>Data Science:</a:t>
            </a:r>
            <a:r>
              <a:rPr lang="en-GB" dirty="0" smtClean="0"/>
              <a:t> Want </a:t>
            </a:r>
            <a:r>
              <a:rPr lang="en-GB" dirty="0" smtClean="0"/>
              <a:t>to provide an interactive query service on private data.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Sample and Aggregate Mechanism 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Estimate the probability of a population to get cancer, on the basis of their medical records.</a:t>
            </a:r>
            <a:endParaRPr lang="en-GB" dirty="0"/>
          </a:p>
        </p:txBody>
      </p:sp>
      <p:pic>
        <p:nvPicPr>
          <p:cNvPr id="4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356992"/>
            <a:ext cx="5668794" cy="2314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>
            <a:off x="3131840" y="3212976"/>
            <a:ext cx="410344" cy="4103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339752" y="2851472"/>
            <a:ext cx="2877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1"/>
                </a:solidFill>
              </a:rPr>
              <a:t>Complex Medical Records</a:t>
            </a:r>
            <a:endParaRPr lang="en-GB" dirty="0">
              <a:solidFill>
                <a:schemeClr val="accent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760940" y="3666994"/>
            <a:ext cx="410344" cy="4103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67544" y="3305490"/>
            <a:ext cx="15841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accent1"/>
                </a:solidFill>
              </a:rPr>
              <a:t>Shards of</a:t>
            </a:r>
            <a:br>
              <a:rPr lang="en-GB" dirty="0" smtClean="0">
                <a:solidFill>
                  <a:schemeClr val="accent1"/>
                </a:solidFill>
              </a:rPr>
            </a:br>
            <a:r>
              <a:rPr lang="en-GB" dirty="0" smtClean="0">
                <a:solidFill>
                  <a:schemeClr val="accent1"/>
                </a:solidFill>
              </a:rPr>
              <a:t>Records</a:t>
            </a:r>
            <a:endParaRPr lang="en-GB" dirty="0">
              <a:solidFill>
                <a:schemeClr val="accent1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695361" y="4653136"/>
            <a:ext cx="42468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28650" y="4287208"/>
            <a:ext cx="1584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accent1"/>
                </a:solidFill>
              </a:rPr>
              <a:t>Crazy Complex Estimation</a:t>
            </a:r>
            <a:endParaRPr lang="en-GB" dirty="0">
              <a:solidFill>
                <a:schemeClr val="accent1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1695361" y="5063480"/>
            <a:ext cx="1069891" cy="3097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68573" y="5211602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/>
                </a:solidFill>
              </a:rPr>
              <a:t>Range [0, 1]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890312" y="6060391"/>
            <a:ext cx="1851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/>
                </a:solidFill>
              </a:rPr>
              <a:t>Arithmetic Mean</a:t>
            </a:r>
            <a:endParaRPr lang="en-GB" dirty="0">
              <a:solidFill>
                <a:schemeClr val="accent2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3635896" y="5580934"/>
            <a:ext cx="30889" cy="4794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5217463" y="3573016"/>
            <a:ext cx="506665" cy="5186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724709" y="3356992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/>
                </a:solidFill>
              </a:rPr>
              <a:t>m shards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815519" y="5722945"/>
            <a:ext cx="30820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Question: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 What is the </a:t>
            </a:r>
            <a:r>
              <a:rPr lang="en-GB" i="1" dirty="0" smtClean="0">
                <a:solidFill>
                  <a:schemeClr val="accent6">
                    <a:lumMod val="75000"/>
                  </a:schemeClr>
                </a:solidFill>
              </a:rPr>
              <a:t>sensitivity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 of the output to any single input record?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4969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System: </a:t>
            </a:r>
            <a:r>
              <a:rPr lang="en-GB" dirty="0" err="1" smtClean="0"/>
              <a:t>Airavat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8"/>
            <a:ext cx="7886700" cy="4486275"/>
          </a:xfrm>
        </p:spPr>
        <p:txBody>
          <a:bodyPr/>
          <a:lstStyle/>
          <a:p>
            <a:r>
              <a:rPr lang="en-GB" sz="1800" dirty="0" smtClean="0"/>
              <a:t>Providers store data + a policy on the privacy budget for each item.</a:t>
            </a:r>
          </a:p>
          <a:p>
            <a:r>
              <a:rPr lang="en-GB" sz="1800" dirty="0" smtClean="0"/>
              <a:t>Data analysts issue queries (using map-reduce) that do not have to be trusted.</a:t>
            </a:r>
          </a:p>
          <a:p>
            <a:r>
              <a:rPr lang="en-GB" sz="1800" dirty="0" smtClean="0"/>
              <a:t>Bounds are derived on the outputs of the mapper, and sample and aggregate is used to enforce DP.</a:t>
            </a:r>
            <a:endParaRPr lang="en-GB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38132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Indrajit Roy, </a:t>
            </a:r>
            <a:r>
              <a:rPr lang="en-GB" sz="1200" dirty="0" err="1"/>
              <a:t>Srinath</a:t>
            </a:r>
            <a:r>
              <a:rPr lang="en-GB" sz="1200" dirty="0"/>
              <a:t> T. V. </a:t>
            </a:r>
            <a:r>
              <a:rPr lang="en-GB" sz="1200" dirty="0" err="1"/>
              <a:t>Setty</a:t>
            </a:r>
            <a:r>
              <a:rPr lang="en-GB" sz="1200" dirty="0"/>
              <a:t>, Ann </a:t>
            </a:r>
            <a:r>
              <a:rPr lang="en-GB" sz="1200" dirty="0" err="1"/>
              <a:t>Kilzer</a:t>
            </a:r>
            <a:r>
              <a:rPr lang="en-GB" sz="1200" dirty="0"/>
              <a:t>, Vitaly Shmatikov, Emmett </a:t>
            </a:r>
            <a:r>
              <a:rPr lang="en-GB" sz="1200" dirty="0" err="1"/>
              <a:t>Witchel</a:t>
            </a:r>
            <a:r>
              <a:rPr lang="en-GB" sz="1200" dirty="0"/>
              <a:t>: </a:t>
            </a:r>
            <a:r>
              <a:rPr lang="en-GB" sz="1200" b="1" dirty="0" err="1"/>
              <a:t>Airavat</a:t>
            </a:r>
            <a:r>
              <a:rPr lang="en-GB" sz="1200" b="1" dirty="0"/>
              <a:t>: Security and Privacy for </a:t>
            </a:r>
            <a:r>
              <a:rPr lang="en-GB" sz="1200" b="1" dirty="0" err="1"/>
              <a:t>MapReduce</a:t>
            </a:r>
            <a:r>
              <a:rPr lang="en-GB" sz="1200" dirty="0"/>
              <a:t>. NSDI 2010: 297-312</a:t>
            </a:r>
          </a:p>
        </p:txBody>
      </p:sp>
      <p:pic>
        <p:nvPicPr>
          <p:cNvPr id="1026" name="Picture 2" descr="airavat-architec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016251"/>
            <a:ext cx="5000625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27755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Differential Privacy and Utility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Sensitivity of a statistic only depends on the maximum difference a single record could make</a:t>
            </a:r>
            <a:r>
              <a:rPr lang="en-GB" dirty="0" smtClean="0"/>
              <a:t>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Laplace and Sample-then-aggregate examples of </a:t>
            </a:r>
            <a:r>
              <a:rPr lang="en-GB" b="1" dirty="0" smtClean="0"/>
              <a:t>output perturbation</a:t>
            </a:r>
            <a:r>
              <a:rPr lang="en-GB" dirty="0" smtClean="0"/>
              <a:t>.</a:t>
            </a:r>
            <a:endParaRPr lang="en-GB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GB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Running </a:t>
            </a:r>
            <a:r>
              <a:rPr lang="en-GB" dirty="0" smtClean="0"/>
              <a:t>example (Laplace mechanism):</a:t>
            </a:r>
            <a:endParaRPr lang="en-GB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A poll with N participants. (Do you like “red” = 0 or “blue” = 1?)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Sensitivity is </a:t>
            </a:r>
            <a:r>
              <a:rPr lang="en-GB" dirty="0" smtClean="0">
                <a:sym typeface="Symbol" panose="05050102010706020507" pitchFamily="18" charset="2"/>
              </a:rPr>
              <a:t>f = </a:t>
            </a:r>
            <a:r>
              <a:rPr lang="en-GB" dirty="0" smtClean="0"/>
              <a:t>1:  a single record being added or removed.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Using the </a:t>
            </a:r>
            <a:r>
              <a:rPr lang="en-GB" dirty="0" err="1" smtClean="0"/>
              <a:t>Laplacian</a:t>
            </a:r>
            <a:r>
              <a:rPr lang="en-GB" dirty="0" smtClean="0"/>
              <a:t> mechanism with </a:t>
            </a:r>
            <a:r>
              <a:rPr lang="en-GB" dirty="0" smtClean="0">
                <a:sym typeface="Symbol" panose="05050102010706020507" pitchFamily="18" charset="2"/>
              </a:rPr>
              <a:t> = f /  for  = 0.01, i.e.  = </a:t>
            </a:r>
            <a:r>
              <a:rPr lang="en-GB" dirty="0" smtClean="0">
                <a:sym typeface="Symbol" panose="05050102010706020507" pitchFamily="18" charset="2"/>
              </a:rPr>
              <a:t>100</a:t>
            </a:r>
            <a:endParaRPr lang="en-GB" dirty="0" smtClean="0"/>
          </a:p>
          <a:p>
            <a:pPr marL="3429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GB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Noise independent from N.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For small number of participants noise overwhelms statistic.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For larger N noise becomes insignificant.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GB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Remember: limited number of queries.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After 100 queries effective </a:t>
            </a:r>
            <a:r>
              <a:rPr lang="en-GB" dirty="0" smtClean="0">
                <a:sym typeface="Symbol" panose="05050102010706020507" pitchFamily="18" charset="2"/>
              </a:rPr>
              <a:t> = 1 = 0.01 x 100</a:t>
            </a:r>
            <a:endParaRPr lang="en-GB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System: </a:t>
            </a:r>
            <a:r>
              <a:rPr lang="en-GB" dirty="0" err="1" smtClean="0"/>
              <a:t>Rappor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Google </a:t>
            </a:r>
            <a:r>
              <a:rPr lang="en-GB" dirty="0"/>
              <a:t>production project (</a:t>
            </a:r>
            <a:r>
              <a:rPr lang="en-GB" dirty="0">
                <a:hlinkClick r:id="rId2"/>
              </a:rPr>
              <a:t>https://github.com/google/rappor</a:t>
            </a:r>
            <a:r>
              <a:rPr lang="en-GB" dirty="0" smtClean="0"/>
              <a:t>)</a:t>
            </a:r>
          </a:p>
          <a:p>
            <a:r>
              <a:rPr lang="en-GB" b="1" dirty="0" smtClean="0"/>
              <a:t>Goal: </a:t>
            </a:r>
            <a:r>
              <a:rPr lang="en-GB" dirty="0" smtClean="0"/>
              <a:t>determine sensitive statistics about Chrome browser.</a:t>
            </a:r>
            <a:br>
              <a:rPr lang="en-GB" dirty="0" smtClean="0"/>
            </a:br>
            <a:r>
              <a:rPr lang="en-GB" dirty="0" smtClean="0"/>
              <a:t>	</a:t>
            </a:r>
            <a:r>
              <a:rPr lang="en-GB" dirty="0" err="1" smtClean="0"/>
              <a:t>Eg</a:t>
            </a:r>
            <a:r>
              <a:rPr lang="en-GB" dirty="0" smtClean="0"/>
              <a:t>. “How many users had home page </a:t>
            </a:r>
            <a:r>
              <a:rPr lang="en-GB" dirty="0" err="1" smtClean="0"/>
              <a:t>highjacked</a:t>
            </a:r>
            <a:r>
              <a:rPr lang="en-GB" dirty="0" smtClean="0"/>
              <a:t>?”</a:t>
            </a:r>
          </a:p>
          <a:p>
            <a:r>
              <a:rPr lang="en-GB" dirty="0" smtClean="0"/>
              <a:t>Example of </a:t>
            </a:r>
            <a:r>
              <a:rPr lang="en-GB" b="1" dirty="0" smtClean="0"/>
              <a:t>input perturbation</a:t>
            </a:r>
            <a:r>
              <a:rPr lang="en-GB" dirty="0" smtClean="0"/>
              <a:t>!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38132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/>
              <a:t>Úlfar</a:t>
            </a:r>
            <a:r>
              <a:rPr lang="en-GB" sz="1200" dirty="0"/>
              <a:t> </a:t>
            </a:r>
            <a:r>
              <a:rPr lang="en-GB" sz="1200" dirty="0" err="1"/>
              <a:t>Erlingsson</a:t>
            </a:r>
            <a:r>
              <a:rPr lang="en-GB" sz="1200" dirty="0"/>
              <a:t>, </a:t>
            </a:r>
            <a:r>
              <a:rPr lang="en-GB" sz="1200" dirty="0" err="1"/>
              <a:t>Vasyl</a:t>
            </a:r>
            <a:r>
              <a:rPr lang="en-GB" sz="1200" dirty="0"/>
              <a:t> </a:t>
            </a:r>
            <a:r>
              <a:rPr lang="en-GB" sz="1200" dirty="0" err="1"/>
              <a:t>Pihur</a:t>
            </a:r>
            <a:r>
              <a:rPr lang="en-GB" sz="1200" dirty="0"/>
              <a:t>, Aleksandra </a:t>
            </a:r>
            <a:r>
              <a:rPr lang="en-GB" sz="1200" dirty="0" err="1"/>
              <a:t>Korolova</a:t>
            </a:r>
            <a:r>
              <a:rPr lang="en-GB" sz="1200" dirty="0"/>
              <a:t>: </a:t>
            </a:r>
            <a:r>
              <a:rPr lang="en-GB" sz="1200" b="1" dirty="0"/>
              <a:t>RAPPOR: Randomized </a:t>
            </a:r>
            <a:r>
              <a:rPr lang="en-GB" sz="1200" b="1" dirty="0" err="1"/>
              <a:t>Aggregatable</a:t>
            </a:r>
            <a:r>
              <a:rPr lang="en-GB" sz="1200" b="1" dirty="0"/>
              <a:t> Privacy-Preserving Ordinal Response</a:t>
            </a:r>
            <a:r>
              <a:rPr lang="en-GB" sz="1200" dirty="0"/>
              <a:t>. ACM Conference on Computer and Communications Security 2014: 1054-1067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5083" y="3371720"/>
            <a:ext cx="7253833" cy="2805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9239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Conclusions for data anonymization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Do not release pseudonymized datasets into the wild.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You will be fired.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Additional organizational safeguards: contracts, NDAs, … required.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en-GB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It is very hard to anonymize raw datasets safely.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Do not make it up.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K-anonymity, L-diversity, t-closeness show you either leak information or utility is extremely poor.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en-GB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err="1" smtClean="0"/>
              <a:t>Anonymization</a:t>
            </a:r>
            <a:r>
              <a:rPr lang="en-GB" dirty="0" smtClean="0"/>
              <a:t> of results of queries.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Can be done safely, but again do not make it up.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Trackers will get you.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Differential Privacy, and related paradigms offer understood guarantees.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Noise and limit on the number of queries are necessary.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Data release disasters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AOL search data leak (2006)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“On August 4, 2006, AOL Research, released a compressed text file on one of its websites containing twenty million search keywords for over 650,000 users over a 3-month period, intended for research purposes. AOL pulled the file from public access by the 7th, but not before it had been mirrored and distributed on the Internet.”</a:t>
            </a:r>
            <a:br>
              <a:rPr lang="en-GB" dirty="0" smtClean="0"/>
            </a:br>
            <a:r>
              <a:rPr lang="en-GB" dirty="0" smtClean="0">
                <a:hlinkClick r:id="rId2"/>
              </a:rPr>
              <a:t>http://en.wikipedia.org/wiki/AOL_search_data_leak</a:t>
            </a:r>
            <a:endParaRPr lang="en-GB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err="1" smtClean="0"/>
              <a:t>Anonymization</a:t>
            </a:r>
            <a:r>
              <a:rPr lang="en-GB" dirty="0" smtClean="0"/>
              <a:t> technique:  turn </a:t>
            </a:r>
            <a:r>
              <a:rPr lang="en-GB" dirty="0" err="1" smtClean="0"/>
              <a:t>userIDs</a:t>
            </a:r>
            <a:r>
              <a:rPr lang="en-GB" dirty="0" smtClean="0"/>
              <a:t> into fresh pseudonyms.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New York Times managed to identify individuals from search terms.</a:t>
            </a:r>
          </a:p>
          <a:p>
            <a:pPr marL="3429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GB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Netflix Prize (2007)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Netflix released an pseudonymized dataset of movie preferences, as part of a competition into recommender systems. Researchers use information from the Internet Movie Data Base (IMDB) to de-anonymize a number of records. After 2009 the completion is suspended following a lawsuit on privacy grounds.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GB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Lesson: </a:t>
            </a:r>
            <a:r>
              <a:rPr lang="en-GB" dirty="0" err="1" smtClean="0">
                <a:solidFill>
                  <a:schemeClr val="accent2"/>
                </a:solidFill>
              </a:rPr>
              <a:t>Pseudonymizing</a:t>
            </a:r>
            <a:r>
              <a:rPr lang="en-GB" dirty="0" smtClean="0">
                <a:solidFill>
                  <a:schemeClr val="accent2"/>
                </a:solidFill>
              </a:rPr>
              <a:t> data is not a robust </a:t>
            </a:r>
            <a:r>
              <a:rPr lang="en-GB" dirty="0" err="1" smtClean="0">
                <a:solidFill>
                  <a:schemeClr val="accent2"/>
                </a:solidFill>
              </a:rPr>
              <a:t>anonymization</a:t>
            </a:r>
            <a:r>
              <a:rPr lang="en-GB" dirty="0" smtClean="0">
                <a:solidFill>
                  <a:schemeClr val="accent2"/>
                </a:solidFill>
              </a:rPr>
              <a:t> method</a:t>
            </a:r>
            <a:r>
              <a:rPr lang="en-GB" dirty="0" smtClean="0"/>
              <a:t>.</a:t>
            </a:r>
          </a:p>
        </p:txBody>
      </p:sp>
      <p:sp>
        <p:nvSpPr>
          <p:cNvPr id="26628" name="TextBox 3"/>
          <p:cNvSpPr txBox="1">
            <a:spLocks noChangeArrowheads="1"/>
          </p:cNvSpPr>
          <p:nvPr/>
        </p:nvSpPr>
        <p:spPr bwMode="auto">
          <a:xfrm>
            <a:off x="30163" y="6396038"/>
            <a:ext cx="89281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200" dirty="0"/>
              <a:t>Arvind Narayanan, Vitaly Shmatikov: </a:t>
            </a:r>
            <a:r>
              <a:rPr lang="en-GB" altLang="en-US" sz="1200" b="1" dirty="0"/>
              <a:t>Robust De-</a:t>
            </a:r>
            <a:r>
              <a:rPr lang="en-GB" altLang="en-US" sz="1200" b="1" dirty="0" err="1"/>
              <a:t>anonymization</a:t>
            </a:r>
            <a:r>
              <a:rPr lang="en-GB" altLang="en-US" sz="1200" b="1" dirty="0"/>
              <a:t> of Large Sparse Datasets</a:t>
            </a:r>
            <a:r>
              <a:rPr lang="en-GB" altLang="en-US" sz="1200" dirty="0"/>
              <a:t>. </a:t>
            </a:r>
          </a:p>
          <a:p>
            <a:pPr eaLnBrk="1" hangingPunct="1"/>
            <a:r>
              <a:rPr lang="en-GB" altLang="en-US" sz="1200" dirty="0"/>
              <a:t>IEEE Symposium on Security and Privacy 2008: 111-125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Can you ever release records safely?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Protecting a database table with “</a:t>
            </a:r>
            <a:r>
              <a:rPr lang="en-GB" altLang="en-US" b="1" dirty="0" smtClean="0"/>
              <a:t>K-anonymity</a:t>
            </a:r>
            <a:r>
              <a:rPr lang="en-GB" altLang="en-US" dirty="0" smtClean="0"/>
              <a:t>”:</a:t>
            </a:r>
          </a:p>
          <a:p>
            <a:pPr lvl="1" eaLnBrk="1" hangingPunct="1"/>
            <a:r>
              <a:rPr lang="en-GB" altLang="en-US" dirty="0" smtClean="0"/>
              <a:t>Assume one person per row.</a:t>
            </a:r>
          </a:p>
          <a:p>
            <a:pPr lvl="1" eaLnBrk="1" hangingPunct="1"/>
            <a:r>
              <a:rPr lang="en-GB" altLang="en-US" dirty="0" smtClean="0"/>
              <a:t>Delete all personal identifiers.</a:t>
            </a:r>
          </a:p>
          <a:p>
            <a:pPr lvl="1" eaLnBrk="1" hangingPunct="1"/>
            <a:r>
              <a:rPr lang="en-GB" altLang="en-US" dirty="0" smtClean="0"/>
              <a:t>Identify all quasi-identifiers.</a:t>
            </a:r>
          </a:p>
          <a:p>
            <a:pPr lvl="1" eaLnBrk="1" hangingPunct="1"/>
            <a:r>
              <a:rPr lang="en-GB" altLang="en-US" dirty="0" smtClean="0"/>
              <a:t>Ensure at least K entries share the same set of quasi-identifiers.</a:t>
            </a:r>
          </a:p>
          <a:p>
            <a:pPr lvl="1" eaLnBrk="1" hangingPunct="1"/>
            <a:r>
              <a:rPr lang="en-GB" altLang="en-US" dirty="0" smtClean="0"/>
              <a:t>How? </a:t>
            </a:r>
            <a:r>
              <a:rPr lang="en-GB" altLang="en-US" b="1" dirty="0" smtClean="0"/>
              <a:t>Suppression</a:t>
            </a:r>
            <a:r>
              <a:rPr lang="en-GB" altLang="en-US" dirty="0" smtClean="0"/>
              <a:t> and </a:t>
            </a:r>
            <a:r>
              <a:rPr lang="en-GB" altLang="en-US" b="1" dirty="0" smtClean="0"/>
              <a:t>Generalization</a:t>
            </a:r>
            <a:r>
              <a:rPr lang="en-GB" altLang="en-US" dirty="0" smtClean="0"/>
              <a:t>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8147995"/>
              </p:ext>
            </p:extLst>
          </p:nvPr>
        </p:nvGraphicFramePr>
        <p:xfrm>
          <a:off x="250825" y="4507731"/>
          <a:ext cx="3384551" cy="17891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5952"/>
                <a:gridCol w="868310"/>
                <a:gridCol w="795952"/>
                <a:gridCol w="924337"/>
              </a:tblGrid>
              <a:tr h="304899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First</a:t>
                      </a:r>
                      <a:endParaRPr lang="en-GB" sz="1400" dirty="0"/>
                    </a:p>
                  </a:txBody>
                  <a:tcPr marL="91445" marR="91445" marT="45746" marB="45746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Last</a:t>
                      </a:r>
                      <a:endParaRPr lang="en-GB" sz="1400" dirty="0"/>
                    </a:p>
                  </a:txBody>
                  <a:tcPr marL="91445" marR="91445" marT="45746" marB="45746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Age</a:t>
                      </a:r>
                      <a:endParaRPr lang="en-GB" sz="1400" dirty="0"/>
                    </a:p>
                  </a:txBody>
                  <a:tcPr marL="91445" marR="91445" marT="45746" marB="45746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Race</a:t>
                      </a:r>
                      <a:endParaRPr lang="en-GB" sz="1400" dirty="0"/>
                    </a:p>
                  </a:txBody>
                  <a:tcPr marL="91445" marR="91445" marT="45746" marB="45746"/>
                </a:tc>
              </a:tr>
              <a:tr h="371054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Harry</a:t>
                      </a:r>
                      <a:endParaRPr lang="en-GB" sz="1400" dirty="0"/>
                    </a:p>
                  </a:txBody>
                  <a:tcPr marL="91445" marR="91445" marT="45746" marB="45746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Stone</a:t>
                      </a:r>
                      <a:endParaRPr lang="en-GB" sz="1400" dirty="0"/>
                    </a:p>
                  </a:txBody>
                  <a:tcPr marL="91445" marR="91445" marT="45746" marB="45746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34</a:t>
                      </a:r>
                      <a:endParaRPr lang="en-GB" sz="1400" dirty="0"/>
                    </a:p>
                  </a:txBody>
                  <a:tcPr marL="91445" marR="91445" marT="45746" marB="45746"/>
                </a:tc>
                <a:tc>
                  <a:txBody>
                    <a:bodyPr/>
                    <a:lstStyle/>
                    <a:p>
                      <a:r>
                        <a:rPr lang="en-GB" sz="1400" dirty="0" err="1" smtClean="0"/>
                        <a:t>Afr</a:t>
                      </a:r>
                      <a:r>
                        <a:rPr lang="en-GB" sz="1400" dirty="0" smtClean="0"/>
                        <a:t>-Am</a:t>
                      </a:r>
                      <a:endParaRPr lang="en-GB" sz="1400" dirty="0"/>
                    </a:p>
                  </a:txBody>
                  <a:tcPr marL="91445" marR="91445" marT="45746" marB="45746"/>
                </a:tc>
              </a:tr>
              <a:tr h="371054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John</a:t>
                      </a:r>
                      <a:endParaRPr lang="en-GB" sz="1400" dirty="0"/>
                    </a:p>
                  </a:txBody>
                  <a:tcPr marL="91445" marR="91445" marT="45746" marB="45746"/>
                </a:tc>
                <a:tc>
                  <a:txBody>
                    <a:bodyPr/>
                    <a:lstStyle/>
                    <a:p>
                      <a:r>
                        <a:rPr lang="en-GB" sz="1400" dirty="0" err="1" smtClean="0"/>
                        <a:t>Reyser</a:t>
                      </a:r>
                      <a:endParaRPr lang="en-GB" sz="1400" dirty="0"/>
                    </a:p>
                  </a:txBody>
                  <a:tcPr marL="91445" marR="91445" marT="45746" marB="45746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36</a:t>
                      </a:r>
                      <a:endParaRPr lang="en-GB" sz="1400" dirty="0"/>
                    </a:p>
                  </a:txBody>
                  <a:tcPr marL="91445" marR="91445" marT="45746" marB="45746"/>
                </a:tc>
                <a:tc>
                  <a:txBody>
                    <a:bodyPr/>
                    <a:lstStyle/>
                    <a:p>
                      <a:r>
                        <a:rPr lang="en-GB" sz="1400" dirty="0" err="1" smtClean="0"/>
                        <a:t>Cauc</a:t>
                      </a:r>
                      <a:endParaRPr lang="en-GB" sz="1400" dirty="0"/>
                    </a:p>
                  </a:txBody>
                  <a:tcPr marL="91445" marR="91445" marT="45746" marB="45746"/>
                </a:tc>
              </a:tr>
              <a:tr h="371054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Beatrice</a:t>
                      </a:r>
                      <a:endParaRPr lang="en-GB" sz="1400" dirty="0"/>
                    </a:p>
                  </a:txBody>
                  <a:tcPr marL="91445" marR="91445" marT="45746" marB="45746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Stone</a:t>
                      </a:r>
                      <a:endParaRPr lang="en-GB" sz="1400" dirty="0"/>
                    </a:p>
                  </a:txBody>
                  <a:tcPr marL="91445" marR="91445" marT="45746" marB="45746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34</a:t>
                      </a:r>
                      <a:endParaRPr lang="en-GB" sz="1400" dirty="0"/>
                    </a:p>
                  </a:txBody>
                  <a:tcPr marL="91445" marR="91445" marT="45746" marB="45746"/>
                </a:tc>
                <a:tc>
                  <a:txBody>
                    <a:bodyPr/>
                    <a:lstStyle/>
                    <a:p>
                      <a:r>
                        <a:rPr lang="en-GB" sz="1400" dirty="0" err="1" smtClean="0"/>
                        <a:t>Aftr</a:t>
                      </a:r>
                      <a:r>
                        <a:rPr lang="en-GB" sz="1400" dirty="0" smtClean="0"/>
                        <a:t>-Am</a:t>
                      </a:r>
                      <a:endParaRPr lang="en-GB" sz="1400" dirty="0"/>
                    </a:p>
                  </a:txBody>
                  <a:tcPr marL="91445" marR="91445" marT="45746" marB="45746"/>
                </a:tc>
              </a:tr>
              <a:tr h="371054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John</a:t>
                      </a:r>
                      <a:endParaRPr lang="en-GB" sz="1400" dirty="0"/>
                    </a:p>
                  </a:txBody>
                  <a:tcPr marL="91445" marR="91445" marT="45746" marB="45746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Delgado</a:t>
                      </a:r>
                      <a:endParaRPr lang="en-GB" sz="1400" dirty="0"/>
                    </a:p>
                  </a:txBody>
                  <a:tcPr marL="91445" marR="91445" marT="45746" marB="45746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22</a:t>
                      </a:r>
                      <a:endParaRPr lang="en-GB" sz="1400" dirty="0"/>
                    </a:p>
                  </a:txBody>
                  <a:tcPr marL="91445" marR="91445" marT="45746" marB="45746"/>
                </a:tc>
                <a:tc>
                  <a:txBody>
                    <a:bodyPr/>
                    <a:lstStyle/>
                    <a:p>
                      <a:r>
                        <a:rPr lang="en-GB" sz="1400" dirty="0" err="1" smtClean="0"/>
                        <a:t>Hisp</a:t>
                      </a:r>
                      <a:endParaRPr lang="en-GB" sz="1400" dirty="0"/>
                    </a:p>
                  </a:txBody>
                  <a:tcPr marL="91445" marR="91445" marT="45746" marB="45746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139543"/>
              </p:ext>
            </p:extLst>
          </p:nvPr>
        </p:nvGraphicFramePr>
        <p:xfrm>
          <a:off x="4859338" y="4507731"/>
          <a:ext cx="3384551" cy="17891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5952"/>
                <a:gridCol w="868310"/>
                <a:gridCol w="795952"/>
                <a:gridCol w="924337"/>
              </a:tblGrid>
              <a:tr h="304899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First</a:t>
                      </a:r>
                      <a:endParaRPr lang="en-GB" sz="1400" dirty="0"/>
                    </a:p>
                  </a:txBody>
                  <a:tcPr marL="91445" marR="91445" marT="45746" marB="45746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Last</a:t>
                      </a:r>
                      <a:endParaRPr lang="en-GB" sz="1400" dirty="0"/>
                    </a:p>
                  </a:txBody>
                  <a:tcPr marL="91445" marR="91445" marT="45746" marB="45746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Age</a:t>
                      </a:r>
                      <a:endParaRPr lang="en-GB" sz="1400" dirty="0"/>
                    </a:p>
                  </a:txBody>
                  <a:tcPr marL="91445" marR="91445" marT="45746" marB="45746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Race</a:t>
                      </a:r>
                      <a:endParaRPr lang="en-GB" sz="1400" dirty="0"/>
                    </a:p>
                  </a:txBody>
                  <a:tcPr marL="91445" marR="91445" marT="45746" marB="45746"/>
                </a:tc>
              </a:tr>
              <a:tr h="371054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-</a:t>
                      </a:r>
                      <a:endParaRPr lang="en-GB" sz="1400" dirty="0"/>
                    </a:p>
                  </a:txBody>
                  <a:tcPr marL="91445" marR="91445" marT="45746" marB="45746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Stone</a:t>
                      </a:r>
                      <a:endParaRPr lang="en-GB" sz="1400" dirty="0"/>
                    </a:p>
                  </a:txBody>
                  <a:tcPr marL="91445" marR="91445" marT="45746" marB="45746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34</a:t>
                      </a:r>
                      <a:endParaRPr lang="en-GB" sz="1400" dirty="0"/>
                    </a:p>
                  </a:txBody>
                  <a:tcPr marL="91445" marR="91445" marT="45746" marB="45746"/>
                </a:tc>
                <a:tc>
                  <a:txBody>
                    <a:bodyPr/>
                    <a:lstStyle/>
                    <a:p>
                      <a:r>
                        <a:rPr lang="en-GB" sz="1400" dirty="0" err="1" smtClean="0"/>
                        <a:t>Afr</a:t>
                      </a:r>
                      <a:r>
                        <a:rPr lang="en-GB" sz="1400" dirty="0" smtClean="0"/>
                        <a:t>-Am</a:t>
                      </a:r>
                      <a:endParaRPr lang="en-GB" sz="1400" dirty="0"/>
                    </a:p>
                  </a:txBody>
                  <a:tcPr marL="91445" marR="91445" marT="45746" marB="45746"/>
                </a:tc>
              </a:tr>
              <a:tr h="371054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John</a:t>
                      </a:r>
                      <a:endParaRPr lang="en-GB" sz="1400" dirty="0"/>
                    </a:p>
                  </a:txBody>
                  <a:tcPr marL="91445" marR="91445" marT="45746" marB="45746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-</a:t>
                      </a:r>
                      <a:endParaRPr lang="en-GB" sz="1400" dirty="0"/>
                    </a:p>
                  </a:txBody>
                  <a:tcPr marL="91445" marR="91445" marT="45746" marB="45746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-</a:t>
                      </a:r>
                      <a:endParaRPr lang="en-GB" sz="1400" dirty="0"/>
                    </a:p>
                  </a:txBody>
                  <a:tcPr marL="91445" marR="91445" marT="45746" marB="45746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-</a:t>
                      </a:r>
                      <a:endParaRPr lang="en-GB" sz="1400" dirty="0"/>
                    </a:p>
                  </a:txBody>
                  <a:tcPr marL="91445" marR="91445" marT="45746" marB="45746"/>
                </a:tc>
              </a:tr>
              <a:tr h="371054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-</a:t>
                      </a:r>
                      <a:endParaRPr lang="en-GB" sz="1400" dirty="0"/>
                    </a:p>
                  </a:txBody>
                  <a:tcPr marL="91445" marR="91445" marT="45746" marB="45746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Stone</a:t>
                      </a:r>
                      <a:endParaRPr lang="en-GB" sz="1400" dirty="0"/>
                    </a:p>
                  </a:txBody>
                  <a:tcPr marL="91445" marR="91445" marT="45746" marB="45746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34</a:t>
                      </a:r>
                      <a:endParaRPr lang="en-GB" sz="1400" dirty="0"/>
                    </a:p>
                  </a:txBody>
                  <a:tcPr marL="91445" marR="91445" marT="45746" marB="45746"/>
                </a:tc>
                <a:tc>
                  <a:txBody>
                    <a:bodyPr/>
                    <a:lstStyle/>
                    <a:p>
                      <a:r>
                        <a:rPr lang="en-GB" sz="1400" dirty="0" err="1" smtClean="0"/>
                        <a:t>Aftr</a:t>
                      </a:r>
                      <a:r>
                        <a:rPr lang="en-GB" sz="1400" dirty="0" smtClean="0"/>
                        <a:t>-Am</a:t>
                      </a:r>
                      <a:endParaRPr lang="en-GB" sz="1400" dirty="0"/>
                    </a:p>
                  </a:txBody>
                  <a:tcPr marL="91445" marR="91445" marT="45746" marB="45746"/>
                </a:tc>
              </a:tr>
              <a:tr h="371054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John</a:t>
                      </a:r>
                      <a:endParaRPr lang="en-GB" sz="1400" dirty="0"/>
                    </a:p>
                  </a:txBody>
                  <a:tcPr marL="91445" marR="91445" marT="45746" marB="45746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-</a:t>
                      </a:r>
                      <a:endParaRPr lang="en-GB" sz="1400" dirty="0"/>
                    </a:p>
                  </a:txBody>
                  <a:tcPr marL="91445" marR="91445" marT="45746" marB="45746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-</a:t>
                      </a:r>
                      <a:endParaRPr lang="en-GB" sz="1400" dirty="0"/>
                    </a:p>
                  </a:txBody>
                  <a:tcPr marL="91445" marR="91445" marT="45746" marB="45746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-</a:t>
                      </a:r>
                      <a:endParaRPr lang="en-GB" sz="1400" dirty="0"/>
                    </a:p>
                  </a:txBody>
                  <a:tcPr marL="91445" marR="91445" marT="45746" marB="45746"/>
                </a:tc>
              </a:tr>
            </a:tbl>
          </a:graphicData>
        </a:graphic>
      </p:graphicFrame>
      <p:sp>
        <p:nvSpPr>
          <p:cNvPr id="6" name="Right Arrow 5"/>
          <p:cNvSpPr/>
          <p:nvPr/>
        </p:nvSpPr>
        <p:spPr>
          <a:xfrm>
            <a:off x="3917950" y="5299894"/>
            <a:ext cx="647700" cy="2889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2674938" y="3933056"/>
            <a:ext cx="313372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dirty="0" err="1">
                <a:latin typeface="+mn-lt"/>
              </a:rPr>
              <a:t>Eg</a:t>
            </a:r>
            <a:r>
              <a:rPr lang="en-GB" dirty="0">
                <a:latin typeface="+mn-lt"/>
              </a:rPr>
              <a:t>. Using suppression and K = 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6580515"/>
            <a:ext cx="9144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/>
              <a:t>Pierangela</a:t>
            </a:r>
            <a:r>
              <a:rPr lang="en-GB" sz="1100" dirty="0"/>
              <a:t> </a:t>
            </a:r>
            <a:r>
              <a:rPr lang="en-GB" sz="1100" dirty="0" err="1"/>
              <a:t>Samarati</a:t>
            </a:r>
            <a:r>
              <a:rPr lang="en-GB" sz="1100" dirty="0"/>
              <a:t>, </a:t>
            </a:r>
            <a:r>
              <a:rPr lang="en-GB" sz="1100" dirty="0" err="1"/>
              <a:t>Latanya</a:t>
            </a:r>
            <a:r>
              <a:rPr lang="en-GB" sz="1100" dirty="0"/>
              <a:t> Sweeney: </a:t>
            </a:r>
            <a:r>
              <a:rPr lang="en-GB" sz="1100" b="1" dirty="0"/>
              <a:t>Generalizing Data to Provide Anonymity when Disclosing Information </a:t>
            </a:r>
            <a:r>
              <a:rPr lang="en-GB" sz="1100" dirty="0"/>
              <a:t>(Abstract). PODS 1998: 188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Problems with K-anonymity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Efficiency problem with K-anonymity:</a:t>
            </a:r>
          </a:p>
          <a:p>
            <a:pPr lvl="1" eaLnBrk="1" hangingPunct="1"/>
            <a:r>
              <a:rPr lang="en-GB" altLang="en-US" b="1" dirty="0" smtClean="0"/>
              <a:t>Suppressing everything </a:t>
            </a:r>
            <a:r>
              <a:rPr lang="en-GB" altLang="en-US" dirty="0" smtClean="0"/>
              <a:t>is K-anonymous, but provides </a:t>
            </a:r>
            <a:r>
              <a:rPr lang="en-GB" altLang="en-US" b="1" dirty="0" smtClean="0"/>
              <a:t>no utility</a:t>
            </a:r>
            <a:r>
              <a:rPr lang="en-GB" altLang="en-US" dirty="0" smtClean="0"/>
              <a:t>.</a:t>
            </a:r>
          </a:p>
          <a:p>
            <a:pPr lvl="1" eaLnBrk="1" hangingPunct="1"/>
            <a:r>
              <a:rPr lang="en-GB" altLang="en-US" dirty="0" smtClean="0"/>
              <a:t>Expensive to find a K-anonymity transform that preserves maximal utility</a:t>
            </a:r>
          </a:p>
          <a:p>
            <a:pPr lvl="1" eaLnBrk="1" hangingPunct="1"/>
            <a:endParaRPr lang="en-GB" altLang="en-US" dirty="0" smtClean="0"/>
          </a:p>
          <a:p>
            <a:pPr eaLnBrk="1" hangingPunct="1"/>
            <a:r>
              <a:rPr lang="en-GB" altLang="en-US" dirty="0" smtClean="0"/>
              <a:t>Security problem with K-anonymity: (K=4)</a:t>
            </a:r>
          </a:p>
          <a:p>
            <a:pPr lvl="1" eaLnBrk="1" hangingPunct="1"/>
            <a:r>
              <a:rPr lang="en-GB" altLang="en-US" dirty="0" smtClean="0"/>
              <a:t>K-anonymity splits columns into: identifier, quasi-identifiers, other data</a:t>
            </a:r>
          </a:p>
          <a:p>
            <a:pPr lvl="1" eaLnBrk="1" hangingPunct="1"/>
            <a:r>
              <a:rPr lang="en-GB" altLang="en-US" dirty="0" smtClean="0"/>
              <a:t>Problem 1: if other </a:t>
            </a:r>
            <a:r>
              <a:rPr lang="en-GB" altLang="en-US" b="1" dirty="0" smtClean="0"/>
              <a:t>data has little diversity</a:t>
            </a:r>
            <a:r>
              <a:rPr lang="en-GB" altLang="en-US" dirty="0" smtClean="0"/>
              <a:t>, then information may be leaked.</a:t>
            </a:r>
          </a:p>
          <a:p>
            <a:pPr lvl="1" eaLnBrk="1" hangingPunct="1"/>
            <a:r>
              <a:rPr lang="en-GB" altLang="en-US" dirty="0" smtClean="0"/>
              <a:t>Problem 2: in the presence of </a:t>
            </a:r>
            <a:r>
              <a:rPr lang="en-GB" altLang="en-US" b="1" dirty="0" smtClean="0"/>
              <a:t>side-information</a:t>
            </a:r>
            <a:r>
              <a:rPr lang="en-GB" altLang="en-US" dirty="0" smtClean="0"/>
              <a:t> any information may become a quasi-identifier.</a:t>
            </a:r>
          </a:p>
        </p:txBody>
      </p:sp>
      <p:sp>
        <p:nvSpPr>
          <p:cNvPr id="28676" name="TextBox 3"/>
          <p:cNvSpPr txBox="1">
            <a:spLocks noChangeArrowheads="1"/>
          </p:cNvSpPr>
          <p:nvPr/>
        </p:nvSpPr>
        <p:spPr bwMode="auto">
          <a:xfrm>
            <a:off x="0" y="6376988"/>
            <a:ext cx="70389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200" dirty="0" err="1"/>
              <a:t>Ashwin</a:t>
            </a:r>
            <a:r>
              <a:rPr lang="en-GB" altLang="en-US" sz="1200" dirty="0"/>
              <a:t> </a:t>
            </a:r>
            <a:r>
              <a:rPr lang="en-GB" altLang="en-US" sz="1200" dirty="0" err="1"/>
              <a:t>Machanavajjhala</a:t>
            </a:r>
            <a:r>
              <a:rPr lang="en-GB" altLang="en-US" sz="1200" dirty="0"/>
              <a:t>, Daniel </a:t>
            </a:r>
            <a:r>
              <a:rPr lang="en-GB" altLang="en-US" sz="1200" dirty="0" err="1"/>
              <a:t>Kifer</a:t>
            </a:r>
            <a:r>
              <a:rPr lang="en-GB" altLang="en-US" sz="1200" dirty="0"/>
              <a:t>, Johannes </a:t>
            </a:r>
            <a:r>
              <a:rPr lang="en-GB" altLang="en-US" sz="1200" dirty="0" err="1"/>
              <a:t>Gehrke</a:t>
            </a:r>
            <a:r>
              <a:rPr lang="en-GB" altLang="en-US" sz="1200" dirty="0"/>
              <a:t>, </a:t>
            </a:r>
            <a:r>
              <a:rPr lang="en-GB" altLang="en-US" sz="1200" dirty="0" err="1"/>
              <a:t>Muthuramakrishnan</a:t>
            </a:r>
            <a:r>
              <a:rPr lang="en-GB" altLang="en-US" sz="1200" dirty="0"/>
              <a:t> </a:t>
            </a:r>
            <a:r>
              <a:rPr lang="en-GB" altLang="en-US" sz="1200" dirty="0" err="1"/>
              <a:t>Venkitasubramaniam</a:t>
            </a:r>
            <a:r>
              <a:rPr lang="en-GB" altLang="en-US" sz="1200" dirty="0"/>
              <a:t>: </a:t>
            </a:r>
          </a:p>
          <a:p>
            <a:pPr eaLnBrk="1" hangingPunct="1"/>
            <a:r>
              <a:rPr lang="en-GB" altLang="en-US" sz="1200" b="1" dirty="0"/>
              <a:t>L-diversity: Privacy beyond k-anonymity</a:t>
            </a:r>
            <a:r>
              <a:rPr lang="en-GB" altLang="en-US" sz="1200" dirty="0"/>
              <a:t>. TKDD 1(1) (2007)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The need for L-diversity</a:t>
            </a:r>
          </a:p>
        </p:txBody>
      </p:sp>
      <p:pic>
        <p:nvPicPr>
          <p:cNvPr id="29699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690688"/>
            <a:ext cx="7804150" cy="324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74738" y="1412875"/>
            <a:ext cx="173037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dirty="0">
                <a:solidFill>
                  <a:schemeClr val="accent2"/>
                </a:solidFill>
                <a:latin typeface="+mn-lt"/>
              </a:rPr>
              <a:t>Quasi-identifiers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78425" y="1412875"/>
            <a:ext cx="14668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dirty="0">
                <a:solidFill>
                  <a:schemeClr val="accent2"/>
                </a:solidFill>
                <a:latin typeface="+mn-lt"/>
              </a:rPr>
              <a:t>4-anonymous</a:t>
            </a:r>
          </a:p>
        </p:txBody>
      </p:sp>
      <p:sp>
        <p:nvSpPr>
          <p:cNvPr id="29702" name="TextBox 9"/>
          <p:cNvSpPr txBox="1">
            <a:spLocks noChangeArrowheads="1"/>
          </p:cNvSpPr>
          <p:nvPr/>
        </p:nvSpPr>
        <p:spPr bwMode="auto">
          <a:xfrm>
            <a:off x="0" y="6376988"/>
            <a:ext cx="74755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200" dirty="0"/>
              <a:t>From: </a:t>
            </a:r>
            <a:r>
              <a:rPr lang="en-GB" altLang="en-US" sz="1200" dirty="0" err="1"/>
              <a:t>Ashwin</a:t>
            </a:r>
            <a:r>
              <a:rPr lang="en-GB" altLang="en-US" sz="1200" dirty="0"/>
              <a:t> </a:t>
            </a:r>
            <a:r>
              <a:rPr lang="en-GB" altLang="en-US" sz="1200" dirty="0" err="1"/>
              <a:t>Machanavajjhala</a:t>
            </a:r>
            <a:r>
              <a:rPr lang="en-GB" altLang="en-US" sz="1200" dirty="0"/>
              <a:t>, Daniel </a:t>
            </a:r>
            <a:r>
              <a:rPr lang="en-GB" altLang="en-US" sz="1200" dirty="0" err="1"/>
              <a:t>Kifer</a:t>
            </a:r>
            <a:r>
              <a:rPr lang="en-GB" altLang="en-US" sz="1200" dirty="0"/>
              <a:t>, Johannes </a:t>
            </a:r>
            <a:r>
              <a:rPr lang="en-GB" altLang="en-US" sz="1200" dirty="0" err="1"/>
              <a:t>Gehrke</a:t>
            </a:r>
            <a:r>
              <a:rPr lang="en-GB" altLang="en-US" sz="1200" dirty="0"/>
              <a:t>, </a:t>
            </a:r>
            <a:r>
              <a:rPr lang="en-GB" altLang="en-US" sz="1200" dirty="0" err="1"/>
              <a:t>Muthuramakrishnan</a:t>
            </a:r>
            <a:r>
              <a:rPr lang="en-GB" altLang="en-US" sz="1200" dirty="0"/>
              <a:t> </a:t>
            </a:r>
            <a:r>
              <a:rPr lang="en-GB" altLang="en-US" sz="1200" dirty="0" err="1"/>
              <a:t>Venkitasubramaniam</a:t>
            </a:r>
            <a:r>
              <a:rPr lang="en-GB" altLang="en-US" sz="1200" dirty="0"/>
              <a:t>: </a:t>
            </a:r>
          </a:p>
          <a:p>
            <a:pPr eaLnBrk="1" hangingPunct="1"/>
            <a:r>
              <a:rPr lang="en-GB" altLang="en-US" sz="1200" b="1" dirty="0"/>
              <a:t>L-diversity: Privacy beyond k-anonymity. </a:t>
            </a:r>
            <a:r>
              <a:rPr lang="en-GB" altLang="en-US" sz="1200" dirty="0"/>
              <a:t>TKDD 1(1) (2007)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00175" y="5121275"/>
            <a:ext cx="6056313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dirty="0">
                <a:solidFill>
                  <a:schemeClr val="accent2"/>
                </a:solidFill>
                <a:latin typeface="+mn-lt"/>
              </a:rPr>
              <a:t>What if I know that Jeff (zip: 13068, age: 35) went to hospital?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79388" y="5608638"/>
            <a:ext cx="8785225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b="1" dirty="0">
                <a:latin typeface="+mn-lt"/>
              </a:rPr>
              <a:t>L-diversity principle: </a:t>
            </a:r>
            <a:r>
              <a:rPr lang="en-GB" dirty="0">
                <a:latin typeface="+mn-lt"/>
              </a:rPr>
              <a:t>A q-block is l-diverse if contains at least l ‘well represented” values for the sensitive attribute S. A table is l-diverse if every q-block is l-diverse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267700" y="2276475"/>
            <a:ext cx="87630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dirty="0">
                <a:latin typeface="+mn-lt"/>
              </a:rPr>
              <a:t>q-block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267700" y="3095625"/>
            <a:ext cx="87630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dirty="0">
                <a:latin typeface="+mn-lt"/>
              </a:rPr>
              <a:t>q-block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267700" y="3833813"/>
            <a:ext cx="87630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dirty="0">
                <a:latin typeface="+mn-lt"/>
              </a:rPr>
              <a:t>q-block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L-diversity does not prevent disclosure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619250" y="1690688"/>
          <a:ext cx="6096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Zip code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Age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Salary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Disease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476***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2*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20K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Gastric Ulcer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476***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2*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30K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Gastritis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476***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2*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40K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Stomach</a:t>
                      </a:r>
                      <a:r>
                        <a:rPr lang="en-GB" baseline="0" dirty="0" smtClean="0"/>
                        <a:t> Cancer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4790*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&gt;40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50K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Gastritis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4790*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&gt;40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100K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Flu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4790*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&gt;40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70K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Bronchitis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476**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3*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60K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Bronchitis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476**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3*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80K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Pneumonia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476**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3*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90K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Stomach Cancer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0780" name="TextBox 3"/>
          <p:cNvSpPr txBox="1">
            <a:spLocks noChangeArrowheads="1"/>
          </p:cNvSpPr>
          <p:nvPr/>
        </p:nvSpPr>
        <p:spPr bwMode="auto">
          <a:xfrm>
            <a:off x="1257300" y="5516563"/>
            <a:ext cx="68786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chemeClr val="accent2"/>
                </a:solidFill>
              </a:rPr>
              <a:t>Side information: Bob lives in Zip code 47678 and is 27 years old.</a:t>
            </a:r>
          </a:p>
        </p:txBody>
      </p:sp>
      <p:sp>
        <p:nvSpPr>
          <p:cNvPr id="30781" name="TextBox 4"/>
          <p:cNvSpPr txBox="1">
            <a:spLocks noChangeArrowheads="1"/>
          </p:cNvSpPr>
          <p:nvPr/>
        </p:nvSpPr>
        <p:spPr bwMode="auto">
          <a:xfrm>
            <a:off x="1116013" y="5886450"/>
            <a:ext cx="7019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Inference: he earns 20K – 40K and has a stomach related disease.</a:t>
            </a:r>
          </a:p>
        </p:txBody>
      </p:sp>
      <p:sp>
        <p:nvSpPr>
          <p:cNvPr id="30782" name="TextBox 5"/>
          <p:cNvSpPr txBox="1">
            <a:spLocks noChangeArrowheads="1"/>
          </p:cNvSpPr>
          <p:nvPr/>
        </p:nvSpPr>
        <p:spPr bwMode="auto">
          <a:xfrm>
            <a:off x="1198563" y="6440488"/>
            <a:ext cx="68532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L-diversity does not consider the semantic closeness of attributes.</a:t>
            </a:r>
          </a:p>
        </p:txBody>
      </p:sp>
      <p:sp>
        <p:nvSpPr>
          <p:cNvPr id="7" name="Rectangle 6"/>
          <p:cNvSpPr/>
          <p:nvPr/>
        </p:nvSpPr>
        <p:spPr>
          <a:xfrm>
            <a:off x="1403350" y="2060575"/>
            <a:ext cx="6481763" cy="1152525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4149080"/>
            <a:ext cx="7848872" cy="194421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T-closeness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dirty="0" smtClean="0"/>
              <a:t>Plugging that information leak with t-closeness: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“</a:t>
            </a:r>
            <a:r>
              <a:rPr lang="en-GB" i="1" dirty="0" smtClean="0"/>
              <a:t>An equivalence class is said to have t-closeness if the distance between the distribution of a sensitive attribute in this class and the distribution of the attribute in the whole table is no more than a threshold t</a:t>
            </a:r>
            <a:r>
              <a:rPr lang="en-GB" dirty="0" smtClean="0"/>
              <a:t>.”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“</a:t>
            </a:r>
            <a:r>
              <a:rPr lang="en-GB" i="1" dirty="0" smtClean="0"/>
              <a:t>A table is said to have t-closeness if all equivalence classes have t-closeness</a:t>
            </a:r>
            <a:r>
              <a:rPr lang="en-GB" dirty="0" smtClean="0"/>
              <a:t>.”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GB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Problem with t-closeness: data is pretty much useless for further analysis.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GB" dirty="0" smtClean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sz="2600" b="1" dirty="0" smtClean="0"/>
              <a:t>Conclusion: </a:t>
            </a:r>
            <a:r>
              <a:rPr lang="en-GB" sz="2600" dirty="0" smtClean="0"/>
              <a:t>it is rare that releasing </a:t>
            </a:r>
            <a:r>
              <a:rPr lang="en-GB" sz="2600" dirty="0" smtClean="0"/>
              <a:t>data sets </a:t>
            </a:r>
            <a:r>
              <a:rPr lang="en-GB" sz="2600" dirty="0" smtClean="0"/>
              <a:t>after sanitization can preserve both privacy and utility, particularly against adversaries with side information. </a:t>
            </a:r>
            <a:endParaRPr lang="en-GB" sz="2600" dirty="0" smtClean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sz="2600" dirty="0" smtClean="0"/>
              <a:t/>
            </a:r>
            <a:br>
              <a:rPr lang="en-GB" sz="2600" dirty="0" smtClean="0"/>
            </a:br>
            <a:r>
              <a:rPr lang="en-GB" sz="2600" b="1" dirty="0" smtClean="0"/>
              <a:t>Solution:</a:t>
            </a:r>
            <a:r>
              <a:rPr lang="en-GB" sz="2600" dirty="0" smtClean="0"/>
              <a:t> Only </a:t>
            </a:r>
            <a:r>
              <a:rPr lang="en-GB" sz="2600" dirty="0" smtClean="0"/>
              <a:t>release rich “anonymized” datasets </a:t>
            </a:r>
            <a:r>
              <a:rPr lang="en-GB" sz="2600" b="1" dirty="0" smtClean="0"/>
              <a:t>under licence</a:t>
            </a:r>
            <a:r>
              <a:rPr lang="en-GB" sz="2600" dirty="0" smtClean="0"/>
              <a:t> to </a:t>
            </a:r>
            <a:r>
              <a:rPr lang="en-GB" sz="2600" dirty="0" smtClean="0"/>
              <a:t>designated “trusted” </a:t>
            </a:r>
            <a:r>
              <a:rPr lang="en-GB" sz="2600" dirty="0" smtClean="0"/>
              <a:t>parties.</a:t>
            </a:r>
          </a:p>
        </p:txBody>
      </p:sp>
      <p:sp>
        <p:nvSpPr>
          <p:cNvPr id="31748" name="TextBox 3"/>
          <p:cNvSpPr txBox="1">
            <a:spLocks noChangeArrowheads="1"/>
          </p:cNvSpPr>
          <p:nvPr/>
        </p:nvSpPr>
        <p:spPr bwMode="auto">
          <a:xfrm>
            <a:off x="0" y="6300788"/>
            <a:ext cx="668939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400" dirty="0"/>
              <a:t>Li, Ninghui, </a:t>
            </a:r>
            <a:r>
              <a:rPr lang="en-GB" altLang="en-US" sz="1400" dirty="0" err="1"/>
              <a:t>Tiancheng</a:t>
            </a:r>
            <a:r>
              <a:rPr lang="en-GB" altLang="en-US" sz="1400" dirty="0"/>
              <a:t> Li, and Suresh </a:t>
            </a:r>
            <a:r>
              <a:rPr lang="en-GB" altLang="en-US" sz="1400" dirty="0" err="1"/>
              <a:t>Venkatasubramanian</a:t>
            </a:r>
            <a:r>
              <a:rPr lang="en-GB" altLang="en-US" sz="1400" dirty="0"/>
              <a:t>. </a:t>
            </a:r>
          </a:p>
          <a:p>
            <a:pPr eaLnBrk="1" hangingPunct="1"/>
            <a:r>
              <a:rPr lang="en-GB" altLang="en-US" sz="1400" b="1" dirty="0" smtClean="0"/>
              <a:t>t-Closeness</a:t>
            </a:r>
            <a:r>
              <a:rPr lang="en-GB" altLang="en-US" sz="1400" b="1" dirty="0"/>
              <a:t>: Privacy Beyond k-Anonymity and l-Diversity</a:t>
            </a:r>
            <a:r>
              <a:rPr lang="en-GB" altLang="en-US" sz="1400" dirty="0" smtClean="0"/>
              <a:t>. </a:t>
            </a:r>
            <a:r>
              <a:rPr lang="en-GB" altLang="en-US" sz="1400" i="1" dirty="0"/>
              <a:t>ICDE</a:t>
            </a:r>
            <a:r>
              <a:rPr lang="en-GB" altLang="en-US" sz="1400" dirty="0"/>
              <a:t>. Vol. 7. 2007.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critique of Personally Identifiable Information (PII)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Myth: K-anonymity and subsequent: assume that </a:t>
            </a:r>
            <a:r>
              <a:rPr lang="en-GB" b="1" dirty="0" smtClean="0"/>
              <a:t>some items </a:t>
            </a:r>
            <a:r>
              <a:rPr lang="en-GB" dirty="0" smtClean="0"/>
              <a:t>may be used to identify individuals. </a:t>
            </a:r>
          </a:p>
          <a:p>
            <a:pPr lvl="1"/>
            <a:r>
              <a:rPr lang="en-GB" dirty="0" err="1" smtClean="0"/>
              <a:t>Eg</a:t>
            </a:r>
            <a:r>
              <a:rPr lang="en-GB" dirty="0" smtClean="0"/>
              <a:t>. name</a:t>
            </a:r>
            <a:r>
              <a:rPr lang="en-GB" dirty="0"/>
              <a:t>, address, </a:t>
            </a:r>
            <a:r>
              <a:rPr lang="en-GB" dirty="0" smtClean="0"/>
              <a:t>DOB</a:t>
            </a:r>
            <a:r>
              <a:rPr lang="en-GB" dirty="0"/>
              <a:t>.</a:t>
            </a:r>
            <a:endParaRPr lang="en-GB" dirty="0" smtClean="0"/>
          </a:p>
          <a:p>
            <a:r>
              <a:rPr lang="en-GB" dirty="0" smtClean="0"/>
              <a:t>In fact: </a:t>
            </a:r>
            <a:r>
              <a:rPr lang="en-GB" b="1" dirty="0" smtClean="0"/>
              <a:t>any information</a:t>
            </a:r>
            <a:r>
              <a:rPr lang="en-GB" dirty="0" smtClean="0"/>
              <a:t> about an individual may be used to identify an individual within an anonymized dataset.</a:t>
            </a:r>
          </a:p>
          <a:p>
            <a:endParaRPr lang="en-GB" dirty="0"/>
          </a:p>
          <a:p>
            <a:r>
              <a:rPr lang="en-GB" dirty="0" smtClean="0"/>
              <a:t>Example: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570155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A. Narayanan</a:t>
            </a:r>
            <a:r>
              <a:rPr lang="en-GB" sz="1200" dirty="0"/>
              <a:t>, </a:t>
            </a:r>
            <a:r>
              <a:rPr lang="en-GB" sz="1200" dirty="0" smtClean="0"/>
              <a:t>V. Shmatikov</a:t>
            </a:r>
            <a:r>
              <a:rPr lang="en-GB" sz="1200" dirty="0"/>
              <a:t>: </a:t>
            </a:r>
            <a:r>
              <a:rPr lang="en-GB" sz="1200" b="1" dirty="0"/>
              <a:t>Myths and fallacies of "personally identifiable information"</a:t>
            </a:r>
            <a:r>
              <a:rPr lang="en-GB" sz="1200" dirty="0"/>
              <a:t>. </a:t>
            </a:r>
            <a:r>
              <a:rPr lang="en-GB" sz="1200" dirty="0" err="1"/>
              <a:t>Commun</a:t>
            </a:r>
            <a:r>
              <a:rPr lang="en-GB" sz="1200" dirty="0"/>
              <a:t>. ACM 53(6): 24-26 (2010)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6137344"/>
              </p:ext>
            </p:extLst>
          </p:nvPr>
        </p:nvGraphicFramePr>
        <p:xfrm>
          <a:off x="1331640" y="4293096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Anonymized</a:t>
                      </a:r>
                      <a:r>
                        <a:rPr lang="en-GB" baseline="0" dirty="0" smtClean="0"/>
                        <a:t> ID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Date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Location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Diagnosis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02/8/15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Hospital</a:t>
                      </a:r>
                      <a:r>
                        <a:rPr lang="en-GB" baseline="0" dirty="0" smtClean="0"/>
                        <a:t> 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Exam (Awaiting)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09/9/15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Hospital 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Heart Condition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627784" y="5373216"/>
            <a:ext cx="36471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An “anonymized” medical record with no PII</a:t>
            </a:r>
            <a:endParaRPr lang="en-GB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119499" y="5942568"/>
            <a:ext cx="8905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Question: </a:t>
            </a:r>
            <a:r>
              <a:rPr lang="en-GB" dirty="0" smtClean="0"/>
              <a:t>Who can de-anonymize Patient 100 and infer they have a heart condition?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504437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5">
      <a:dk1>
        <a:srgbClr val="000000"/>
      </a:dk1>
      <a:lt1>
        <a:srgbClr val="FFFFFF"/>
      </a:lt1>
      <a:dk2>
        <a:srgbClr val="004359"/>
      </a:dk2>
      <a:lt2>
        <a:srgbClr val="808080"/>
      </a:lt2>
      <a:accent1>
        <a:srgbClr val="7FA1AC"/>
      </a:accent1>
      <a:accent2>
        <a:srgbClr val="004359"/>
      </a:accent2>
      <a:accent3>
        <a:srgbClr val="FFFFFF"/>
      </a:accent3>
      <a:accent4>
        <a:srgbClr val="000000"/>
      </a:accent4>
      <a:accent5>
        <a:srgbClr val="C0CDD2"/>
      </a:accent5>
      <a:accent6>
        <a:srgbClr val="003C50"/>
      </a:accent6>
      <a:hlink>
        <a:srgbClr val="4B4620"/>
      </a:hlink>
      <a:folHlink>
        <a:srgbClr val="C88BA9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FA1AC"/>
        </a:accent1>
        <a:accent2>
          <a:srgbClr val="004359"/>
        </a:accent2>
        <a:accent3>
          <a:srgbClr val="FFFFFF"/>
        </a:accent3>
        <a:accent4>
          <a:srgbClr val="000000"/>
        </a:accent4>
        <a:accent5>
          <a:srgbClr val="C0CDD2"/>
        </a:accent5>
        <a:accent6>
          <a:srgbClr val="003C50"/>
        </a:accent6>
        <a:hlink>
          <a:srgbClr val="4B4620"/>
        </a:hlink>
        <a:folHlink>
          <a:srgbClr val="B25D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4">
        <a:dk1>
          <a:srgbClr val="000000"/>
        </a:dk1>
        <a:lt1>
          <a:srgbClr val="FFFFFF"/>
        </a:lt1>
        <a:dk2>
          <a:srgbClr val="004359"/>
        </a:dk2>
        <a:lt2>
          <a:srgbClr val="808080"/>
        </a:lt2>
        <a:accent1>
          <a:srgbClr val="7FA1AC"/>
        </a:accent1>
        <a:accent2>
          <a:srgbClr val="004359"/>
        </a:accent2>
        <a:accent3>
          <a:srgbClr val="FFFFFF"/>
        </a:accent3>
        <a:accent4>
          <a:srgbClr val="000000"/>
        </a:accent4>
        <a:accent5>
          <a:srgbClr val="C0CDD2"/>
        </a:accent5>
        <a:accent6>
          <a:srgbClr val="003C50"/>
        </a:accent6>
        <a:hlink>
          <a:srgbClr val="4B4620"/>
        </a:hlink>
        <a:folHlink>
          <a:srgbClr val="B25D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5">
        <a:dk1>
          <a:srgbClr val="000000"/>
        </a:dk1>
        <a:lt1>
          <a:srgbClr val="FFFFFF"/>
        </a:lt1>
        <a:dk2>
          <a:srgbClr val="004359"/>
        </a:dk2>
        <a:lt2>
          <a:srgbClr val="808080"/>
        </a:lt2>
        <a:accent1>
          <a:srgbClr val="7FA1AC"/>
        </a:accent1>
        <a:accent2>
          <a:srgbClr val="004359"/>
        </a:accent2>
        <a:accent3>
          <a:srgbClr val="FFFFFF"/>
        </a:accent3>
        <a:accent4>
          <a:srgbClr val="000000"/>
        </a:accent4>
        <a:accent5>
          <a:srgbClr val="C0CDD2"/>
        </a:accent5>
        <a:accent6>
          <a:srgbClr val="003C50"/>
        </a:accent6>
        <a:hlink>
          <a:srgbClr val="4B4620"/>
        </a:hlink>
        <a:folHlink>
          <a:srgbClr val="C88BA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1823</TotalTime>
  <Words>1875</Words>
  <Application>Microsoft Office PowerPoint</Application>
  <PresentationFormat>On-screen Show (4:3)</PresentationFormat>
  <Paragraphs>327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Calibri Light</vt:lpstr>
      <vt:lpstr>Cambria Math</vt:lpstr>
      <vt:lpstr>Symbol</vt:lpstr>
      <vt:lpstr>Custom Design</vt:lpstr>
      <vt:lpstr>Office Theme</vt:lpstr>
      <vt:lpstr>Data &amp; Query Anonymization</vt:lpstr>
      <vt:lpstr>Why anonymize data?</vt:lpstr>
      <vt:lpstr>Data release disasters</vt:lpstr>
      <vt:lpstr>Can you ever release records safely?</vt:lpstr>
      <vt:lpstr>Problems with K-anonymity</vt:lpstr>
      <vt:lpstr>The need for L-diversity</vt:lpstr>
      <vt:lpstr>L-diversity does not prevent disclosure</vt:lpstr>
      <vt:lpstr>T-closeness</vt:lpstr>
      <vt:lpstr>A critique of Personally Identifiable Information (PII)</vt:lpstr>
      <vt:lpstr>The special case of social network graphs</vt:lpstr>
      <vt:lpstr>Can we (at least) release statistics safely?</vt:lpstr>
      <vt:lpstr>Attack I: Trackers</vt:lpstr>
      <vt:lpstr>Example II: A smart metering</vt:lpstr>
      <vt:lpstr>Towards Safe definitions: Differential Privacy</vt:lpstr>
      <vt:lpstr>Differential Privacy definition</vt:lpstr>
      <vt:lpstr>Understanding Differential Privacy</vt:lpstr>
      <vt:lpstr>The privacy budget</vt:lpstr>
      <vt:lpstr>The “Laplace Mechanism”</vt:lpstr>
      <vt:lpstr>Sample and Aggregate</vt:lpstr>
      <vt:lpstr>Sample and Aggregate Mechanism Example</vt:lpstr>
      <vt:lpstr>Example System: Airavat</vt:lpstr>
      <vt:lpstr>Differential Privacy and Utility</vt:lpstr>
      <vt:lpstr>Example System: Rappor</vt:lpstr>
      <vt:lpstr>Conclusions for data anonymization</vt:lpstr>
    </vt:vector>
  </TitlesOfParts>
  <Company>UCL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Simon Brown</dc:creator>
  <cp:lastModifiedBy>georged@gmail.com</cp:lastModifiedBy>
  <cp:revision>121</cp:revision>
  <dcterms:created xsi:type="dcterms:W3CDTF">2005-07-13T12:26:50Z</dcterms:created>
  <dcterms:modified xsi:type="dcterms:W3CDTF">2015-03-12T00:08:11Z</dcterms:modified>
</cp:coreProperties>
</file>