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414" r:id="rId3"/>
    <p:sldId id="415" r:id="rId4"/>
    <p:sldId id="301" r:id="rId5"/>
    <p:sldId id="302" r:id="rId6"/>
    <p:sldId id="303" r:id="rId7"/>
    <p:sldId id="304" r:id="rId8"/>
    <p:sldId id="305" r:id="rId9"/>
    <p:sldId id="306" r:id="rId10"/>
    <p:sldId id="308" r:id="rId11"/>
    <p:sldId id="395" r:id="rId12"/>
    <p:sldId id="396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11" r:id="rId24"/>
    <p:sldId id="408" r:id="rId25"/>
    <p:sldId id="409" r:id="rId26"/>
    <p:sldId id="410" r:id="rId27"/>
    <p:sldId id="338" r:id="rId28"/>
    <p:sldId id="416" r:id="rId29"/>
    <p:sldId id="417" r:id="rId30"/>
    <p:sldId id="412" r:id="rId31"/>
    <p:sldId id="418" r:id="rId32"/>
    <p:sldId id="413" r:id="rId33"/>
    <p:sldId id="33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9" autoAdjust="0"/>
    <p:restoredTop sz="94700" autoAdjust="0"/>
  </p:normalViewPr>
  <p:slideViewPr>
    <p:cSldViewPr>
      <p:cViewPr varScale="1">
        <p:scale>
          <a:sx n="84" d="100"/>
          <a:sy n="84" d="100"/>
        </p:scale>
        <p:origin x="792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DB54D-F05F-4123-B80E-3AA2B4C0A359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B5B00-2E4A-494F-9D5E-3A164DDC91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93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EB9CFB-0DD2-4498-8717-F3C865FF069D}" type="datetimeFigureOut">
              <a:rPr lang="en-US" smtClean="0"/>
              <a:pPr/>
              <a:t>2/25/2015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Selective Disclosure </a:t>
            </a:r>
            <a:br>
              <a:rPr lang="en-GB" sz="4400" dirty="0" smtClean="0"/>
            </a:br>
            <a:r>
              <a:rPr lang="en-GB" sz="4400" dirty="0" smtClean="0"/>
              <a:t>for Identity Management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George Danezis</a:t>
            </a:r>
          </a:p>
          <a:p>
            <a:r>
              <a:rPr lang="en-GB" dirty="0" smtClean="0"/>
              <a:t>University College London, UK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Discrete logarithms </a:t>
            </a:r>
            <a:r>
              <a:rPr lang="en-GB" dirty="0" smtClean="0"/>
              <a:t>- 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Assume multiplicative notation.</a:t>
            </a:r>
          </a:p>
          <a:p>
            <a:pPr marL="118872" indent="0">
              <a:buNone/>
            </a:pPr>
            <a:endParaRPr lang="en-GB" dirty="0" smtClean="0"/>
          </a:p>
          <a:p>
            <a:r>
              <a:rPr lang="en-GB" dirty="0" smtClean="0"/>
              <a:t>“Exponentiation” </a:t>
            </a:r>
            <a:r>
              <a:rPr lang="en-GB" dirty="0" smtClean="0"/>
              <a:t>is computationally easy:</a:t>
            </a:r>
          </a:p>
          <a:p>
            <a:pPr lvl="1"/>
            <a:r>
              <a:rPr lang="en-GB" dirty="0" smtClean="0"/>
              <a:t>Given </a:t>
            </a:r>
            <a:r>
              <a:rPr lang="en-GB" i="1" dirty="0" smtClean="0"/>
              <a:t>g</a:t>
            </a:r>
            <a:r>
              <a:rPr lang="en-GB" dirty="0" smtClean="0"/>
              <a:t> and </a:t>
            </a:r>
            <a:r>
              <a:rPr lang="en-GB" i="1" dirty="0" smtClean="0"/>
              <a:t>x</a:t>
            </a:r>
            <a:r>
              <a:rPr lang="en-GB" dirty="0" smtClean="0"/>
              <a:t>, easy to compute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r>
              <a:rPr lang="en-GB" i="1" baseline="30000" dirty="0" smtClean="0"/>
              <a:t/>
            </a:r>
            <a:br>
              <a:rPr lang="en-GB" i="1" baseline="30000" dirty="0" smtClean="0"/>
            </a:br>
            <a:endParaRPr lang="en-GB" i="1" baseline="30000" dirty="0" smtClean="0"/>
          </a:p>
          <a:p>
            <a:r>
              <a:rPr lang="en-GB" dirty="0" smtClean="0"/>
              <a:t>But </a:t>
            </a:r>
            <a:r>
              <a:rPr lang="en-GB" dirty="0" smtClean="0"/>
              <a:t>“logarithm” </a:t>
            </a:r>
            <a:r>
              <a:rPr lang="en-GB" dirty="0" smtClean="0"/>
              <a:t>is computationally hard:</a:t>
            </a:r>
          </a:p>
          <a:p>
            <a:pPr lvl="1"/>
            <a:r>
              <a:rPr lang="en-GB" dirty="0" smtClean="0"/>
              <a:t>Given </a:t>
            </a:r>
            <a:r>
              <a:rPr lang="en-GB" i="1" dirty="0" smtClean="0"/>
              <a:t>g</a:t>
            </a:r>
            <a:r>
              <a:rPr lang="en-GB" dirty="0" smtClean="0"/>
              <a:t> and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r>
              <a:rPr lang="en-GB" dirty="0" smtClean="0"/>
              <a:t>, difficult to find </a:t>
            </a:r>
            <a:r>
              <a:rPr lang="en-GB" i="1" dirty="0" smtClean="0"/>
              <a:t>x</a:t>
            </a:r>
            <a:r>
              <a:rPr lang="en-GB" dirty="0" smtClean="0"/>
              <a:t> = </a:t>
            </a:r>
            <a:r>
              <a:rPr lang="en-GB" dirty="0" err="1" smtClean="0"/>
              <a:t>log</a:t>
            </a:r>
            <a:r>
              <a:rPr lang="en-GB" i="1" baseline="-25000" dirty="0" err="1" smtClean="0"/>
              <a:t>g</a:t>
            </a:r>
            <a:r>
              <a:rPr lang="en-GB" i="1" dirty="0" smtClean="0"/>
              <a:t>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endParaRPr lang="en-GB" i="1" baseline="30000" dirty="0" smtClean="0"/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p</a:t>
            </a:r>
            <a:r>
              <a:rPr lang="en-GB" dirty="0" smtClean="0"/>
              <a:t> is large it is practically impossible</a:t>
            </a:r>
            <a:br>
              <a:rPr lang="en-GB" dirty="0" smtClean="0"/>
            </a:br>
            <a:endParaRPr lang="en-GB" sz="1800" dirty="0" smtClean="0"/>
          </a:p>
          <a:p>
            <a:r>
              <a:rPr lang="en-GB" dirty="0" smtClean="0">
                <a:solidFill>
                  <a:schemeClr val="tx2"/>
                </a:solidFill>
              </a:rPr>
              <a:t>Related DH problem</a:t>
            </a:r>
          </a:p>
          <a:p>
            <a:pPr lvl="1"/>
            <a:r>
              <a:rPr lang="en-GB" dirty="0" smtClean="0">
                <a:solidFill>
                  <a:schemeClr val="tx2"/>
                </a:solidFill>
              </a:rPr>
              <a:t>Given (g, </a:t>
            </a:r>
            <a:r>
              <a:rPr lang="en-GB" dirty="0" err="1" smtClean="0">
                <a:solidFill>
                  <a:schemeClr val="tx2"/>
                </a:solidFill>
              </a:rPr>
              <a:t>g</a:t>
            </a:r>
            <a:r>
              <a:rPr lang="en-GB" baseline="30000" dirty="0" err="1" smtClean="0">
                <a:solidFill>
                  <a:schemeClr val="tx2"/>
                </a:solidFill>
              </a:rPr>
              <a:t>x</a:t>
            </a:r>
            <a:r>
              <a:rPr lang="en-GB" dirty="0" smtClean="0">
                <a:solidFill>
                  <a:schemeClr val="tx2"/>
                </a:solidFill>
              </a:rPr>
              <a:t>, </a:t>
            </a:r>
            <a:r>
              <a:rPr lang="en-GB" dirty="0" err="1" smtClean="0">
                <a:solidFill>
                  <a:schemeClr val="tx2"/>
                </a:solidFill>
              </a:rPr>
              <a:t>g</a:t>
            </a:r>
            <a:r>
              <a:rPr lang="en-GB" baseline="30000" dirty="0" err="1" smtClean="0">
                <a:solidFill>
                  <a:schemeClr val="tx2"/>
                </a:solidFill>
              </a:rPr>
              <a:t>y</a:t>
            </a:r>
            <a:r>
              <a:rPr lang="en-GB" dirty="0" smtClean="0">
                <a:solidFill>
                  <a:schemeClr val="tx2"/>
                </a:solidFill>
              </a:rPr>
              <a:t>) difficult to find </a:t>
            </a:r>
            <a:r>
              <a:rPr lang="en-GB" dirty="0" err="1" smtClean="0">
                <a:solidFill>
                  <a:schemeClr val="tx2"/>
                </a:solidFill>
              </a:rPr>
              <a:t>g</a:t>
            </a:r>
            <a:r>
              <a:rPr lang="en-GB" baseline="30000" dirty="0" err="1" smtClean="0">
                <a:solidFill>
                  <a:schemeClr val="tx2"/>
                </a:solidFill>
              </a:rPr>
              <a:t>xy</a:t>
            </a:r>
            <a:endParaRPr lang="en-GB" baseline="30000" dirty="0" smtClean="0">
              <a:solidFill>
                <a:schemeClr val="tx2"/>
              </a:solidFill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</a:rPr>
              <a:t>Stronger assumption than DL problem</a:t>
            </a: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Zero-knowledge 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Schnorr’s</a:t>
            </a:r>
            <a:r>
              <a:rPr lang="en-GB" dirty="0"/>
              <a:t>  Identification </a:t>
            </a:r>
            <a:r>
              <a:rPr lang="en-GB" dirty="0" smtClean="0"/>
              <a:t>protocol / Signature</a:t>
            </a:r>
          </a:p>
          <a:p>
            <a:pPr lvl="1"/>
            <a:r>
              <a:rPr lang="en-GB" dirty="0" smtClean="0"/>
              <a:t>Private </a:t>
            </a:r>
            <a:r>
              <a:rPr lang="en-GB" dirty="0" smtClean="0">
                <a:solidFill>
                  <a:schemeClr val="accent6"/>
                </a:solidFill>
              </a:rPr>
              <a:t>x</a:t>
            </a:r>
            <a:r>
              <a:rPr lang="en-GB" dirty="0" smtClean="0"/>
              <a:t>, public </a:t>
            </a:r>
            <a:r>
              <a:rPr lang="en-GB" dirty="0" smtClean="0">
                <a:solidFill>
                  <a:schemeClr val="accent4"/>
                </a:solidFill>
              </a:rPr>
              <a:t>g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4"/>
                </a:solidFill>
              </a:rPr>
              <a:t>y</a:t>
            </a:r>
            <a:r>
              <a:rPr lang="en-GB" dirty="0" smtClean="0"/>
              <a:t> = </a:t>
            </a:r>
            <a:r>
              <a:rPr lang="en-GB" dirty="0" err="1" smtClean="0">
                <a:solidFill>
                  <a:schemeClr val="accent4"/>
                </a:solidFill>
              </a:rPr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x</a:t>
            </a:r>
            <a:endParaRPr lang="en-GB" baseline="30000" dirty="0" smtClean="0">
              <a:solidFill>
                <a:schemeClr val="accent6"/>
              </a:solidFill>
            </a:endParaRPr>
          </a:p>
          <a:p>
            <a:pPr lvl="1"/>
            <a:r>
              <a:rPr lang="en-GB" dirty="0" err="1" smtClean="0"/>
              <a:t>Prover</a:t>
            </a:r>
            <a:r>
              <a:rPr lang="en-GB" dirty="0" smtClean="0"/>
              <a:t> shows they know x in Zero-Knowledge (ZK)</a:t>
            </a:r>
          </a:p>
          <a:p>
            <a:pPr lvl="1"/>
            <a:r>
              <a:rPr lang="en-GB" dirty="0" smtClean="0"/>
              <a:t>Fiat-Shamir heuristic makes it non-interactive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Generalized proofs of DL representation</a:t>
            </a:r>
          </a:p>
          <a:p>
            <a:pPr lvl="1"/>
            <a:r>
              <a:rPr lang="en-GB" dirty="0" smtClean="0"/>
              <a:t>Private </a:t>
            </a:r>
            <a:r>
              <a:rPr lang="en-GB" dirty="0" smtClean="0">
                <a:solidFill>
                  <a:schemeClr val="accent6"/>
                </a:solidFill>
              </a:rPr>
              <a:t>x</a:t>
            </a:r>
            <a:r>
              <a:rPr lang="en-GB" baseline="-25000" dirty="0" smtClean="0">
                <a:solidFill>
                  <a:schemeClr val="accent6"/>
                </a:solidFill>
              </a:rPr>
              <a:t>i</a:t>
            </a:r>
            <a:r>
              <a:rPr lang="en-GB" dirty="0" smtClean="0"/>
              <a:t>, public </a:t>
            </a:r>
            <a:r>
              <a:rPr lang="en-GB" dirty="0" err="1" smtClean="0">
                <a:solidFill>
                  <a:schemeClr val="accent4"/>
                </a:solidFill>
              </a:rPr>
              <a:t>g</a:t>
            </a:r>
            <a:r>
              <a:rPr lang="en-GB" baseline="-25000" dirty="0" err="1" smtClean="0">
                <a:solidFill>
                  <a:schemeClr val="accent4"/>
                </a:solidFill>
              </a:rPr>
              <a:t>i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4"/>
                </a:solidFill>
              </a:rPr>
              <a:t>y</a:t>
            </a:r>
            <a:r>
              <a:rPr lang="en-GB" dirty="0" smtClean="0"/>
              <a:t> = </a:t>
            </a:r>
            <a:r>
              <a:rPr lang="en-GB" dirty="0">
                <a:sym typeface="Symbol" panose="05050102010706020507" pitchFamily="18" charset="2"/>
              </a:rPr>
              <a:t> </a:t>
            </a:r>
            <a:r>
              <a:rPr lang="en-GB" dirty="0" err="1" smtClean="0">
                <a:solidFill>
                  <a:schemeClr val="accent4"/>
                </a:solidFill>
              </a:rPr>
              <a:t>g</a:t>
            </a:r>
            <a:r>
              <a:rPr lang="en-GB" baseline="-25000" dirty="0" err="1" smtClean="0">
                <a:solidFill>
                  <a:schemeClr val="accent4"/>
                </a:solidFill>
              </a:rPr>
              <a:t>i</a:t>
            </a:r>
            <a:r>
              <a:rPr lang="en-GB" baseline="30000" dirty="0" err="1" smtClean="0">
                <a:solidFill>
                  <a:schemeClr val="accent6"/>
                </a:solidFill>
              </a:rPr>
              <a:t>x</a:t>
            </a:r>
            <a:r>
              <a:rPr lang="en-GB" sz="1600" baseline="30000" dirty="0" err="1" smtClean="0">
                <a:solidFill>
                  <a:schemeClr val="accent6"/>
                </a:solidFill>
              </a:rPr>
              <a:t>i</a:t>
            </a:r>
            <a:endParaRPr lang="en-GB" sz="1600" baseline="30000" dirty="0" smtClean="0">
              <a:solidFill>
                <a:schemeClr val="accent6"/>
              </a:solidFill>
            </a:endParaRPr>
          </a:p>
          <a:p>
            <a:pPr lvl="1"/>
            <a:r>
              <a:rPr lang="en-GB" dirty="0" err="1"/>
              <a:t>Prover</a:t>
            </a:r>
            <a:r>
              <a:rPr lang="en-GB" dirty="0"/>
              <a:t> </a:t>
            </a:r>
            <a:r>
              <a:rPr lang="en-GB" dirty="0" smtClean="0"/>
              <a:t>shows they know xi in ZK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ZK Tricks:</a:t>
            </a:r>
          </a:p>
          <a:p>
            <a:pPr lvl="1"/>
            <a:r>
              <a:rPr lang="en-GB" dirty="0" smtClean="0"/>
              <a:t>Notation: NIZK{(</a:t>
            </a:r>
            <a:r>
              <a:rPr lang="en-GB" dirty="0" smtClean="0">
                <a:solidFill>
                  <a:schemeClr val="accent6"/>
                </a:solidFill>
              </a:rPr>
              <a:t>secrets</a:t>
            </a:r>
            <a:r>
              <a:rPr lang="en-GB" dirty="0" smtClean="0"/>
              <a:t>): statements}</a:t>
            </a:r>
          </a:p>
          <a:p>
            <a:pPr lvl="1"/>
            <a:r>
              <a:rPr lang="en-GB" dirty="0" smtClean="0"/>
              <a:t>Proof of equality of secrets (use same witness, response)</a:t>
            </a:r>
          </a:p>
          <a:p>
            <a:pPr lvl="1"/>
            <a:r>
              <a:rPr lang="en-GB" dirty="0" smtClean="0"/>
              <a:t>Proof of linear relations (substitute for equals into </a:t>
            </a:r>
            <a:r>
              <a:rPr lang="en-GB" dirty="0" err="1" smtClean="0"/>
              <a:t>repr</a:t>
            </a:r>
            <a:r>
              <a:rPr lang="en-GB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45084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MAC (Message Authentication Code)</a:t>
            </a:r>
          </a:p>
          <a:p>
            <a:endParaRPr lang="en-GB" dirty="0" smtClean="0"/>
          </a:p>
          <a:p>
            <a:r>
              <a:rPr lang="en-GB" dirty="0" smtClean="0"/>
              <a:t>Traditionally a symmetric cryptography primitive</a:t>
            </a:r>
          </a:p>
          <a:p>
            <a:pPr lvl="1"/>
            <a:r>
              <a:rPr lang="en-GB" dirty="0" smtClean="0"/>
              <a:t>2 inputs, 1 output</a:t>
            </a:r>
          </a:p>
          <a:p>
            <a:pPr lvl="2"/>
            <a:r>
              <a:rPr lang="en-GB" dirty="0" smtClean="0"/>
              <a:t>Input 1: a secret “key”</a:t>
            </a:r>
          </a:p>
          <a:p>
            <a:pPr lvl="2"/>
            <a:r>
              <a:rPr lang="en-GB" dirty="0" smtClean="0"/>
              <a:t>Input 2: a “message”</a:t>
            </a:r>
          </a:p>
          <a:p>
            <a:pPr lvl="2"/>
            <a:r>
              <a:rPr lang="en-GB" dirty="0" smtClean="0"/>
              <a:t>Output: a “tag”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Security properties:</a:t>
            </a:r>
          </a:p>
          <a:p>
            <a:pPr lvl="1"/>
            <a:r>
              <a:rPr lang="en-GB" dirty="0" smtClean="0"/>
              <a:t>If the adversary does not know the key, the MAC function acts as a random function. </a:t>
            </a:r>
          </a:p>
          <a:p>
            <a:endParaRPr lang="en-GB" dirty="0"/>
          </a:p>
          <a:p>
            <a:r>
              <a:rPr lang="en-GB" dirty="0" smtClean="0"/>
              <a:t>Traditional uses:</a:t>
            </a:r>
          </a:p>
          <a:p>
            <a:pPr lvl="1"/>
            <a:r>
              <a:rPr lang="en-GB" dirty="0" smtClean="0"/>
              <a:t>Integrity protection between Alice and Bob.</a:t>
            </a:r>
          </a:p>
          <a:p>
            <a:pPr lvl="1"/>
            <a:r>
              <a:rPr lang="en-GB" dirty="0" smtClean="0"/>
              <a:t>Integrity protection of “cookies” on remote browsers.</a:t>
            </a:r>
          </a:p>
        </p:txBody>
      </p:sp>
    </p:spTree>
    <p:extLst>
      <p:ext uri="{BB962C8B-B14F-4D97-AF65-F5344CB8AC3E}">
        <p14:creationId xmlns:p14="http://schemas.microsoft.com/office/powerpoint/2010/main" val="8986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MAC-based credential (no privacy)</a:t>
            </a:r>
            <a:endParaRPr lang="en-GB" dirty="0"/>
          </a:p>
        </p:txBody>
      </p:sp>
      <p:pic>
        <p:nvPicPr>
          <p:cNvPr id="276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9149" y="4704736"/>
            <a:ext cx="871537" cy="1001712"/>
          </a:xfrm>
          <a:prstGeom prst="rect">
            <a:avLst/>
          </a:prstGeom>
          <a:noFill/>
        </p:spPr>
      </p:pic>
      <p:pic>
        <p:nvPicPr>
          <p:cNvPr id="27651" name="Picture 3" descr="C:\Users\gdane\Pictures\Microsoft Clip Organizer\j031167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0831" y="2348880"/>
            <a:ext cx="636587" cy="892175"/>
          </a:xfrm>
          <a:prstGeom prst="rect">
            <a:avLst/>
          </a:prstGeom>
          <a:noFill/>
        </p:spPr>
      </p:pic>
      <p:pic>
        <p:nvPicPr>
          <p:cNvPr id="276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0100" y="2812367"/>
            <a:ext cx="820738" cy="94773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662090" y="3295025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Issuer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233066" y="5795355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273551" y="3712651"/>
            <a:ext cx="879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Verifier</a:t>
            </a:r>
          </a:p>
        </p:txBody>
      </p:sp>
      <p:sp>
        <p:nvSpPr>
          <p:cNvPr id="10" name="Left-Right Arrow 9"/>
          <p:cNvSpPr/>
          <p:nvPr/>
        </p:nvSpPr>
        <p:spPr>
          <a:xfrm rot="19667667">
            <a:off x="3179602" y="3832366"/>
            <a:ext cx="2428892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-Right Arrow 10"/>
          <p:cNvSpPr/>
          <p:nvPr/>
        </p:nvSpPr>
        <p:spPr>
          <a:xfrm rot="19932370">
            <a:off x="3605712" y="4463144"/>
            <a:ext cx="2513402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475641" y="2509207"/>
            <a:ext cx="21130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1. Issuing protocol: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Prover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gets a certified </a:t>
            </a:r>
            <a:br>
              <a:rPr lang="en-GB" dirty="0" smtClean="0"/>
            </a:br>
            <a:r>
              <a:rPr lang="en-GB" dirty="0" smtClean="0"/>
              <a:t>credential.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131496" y="4812260"/>
            <a:ext cx="2539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2. Showing Protocol:</a:t>
            </a:r>
          </a:p>
          <a:p>
            <a:pPr algn="ctr"/>
            <a:r>
              <a:rPr lang="en-GB" dirty="0" err="1" smtClean="0"/>
              <a:t>Prover</a:t>
            </a:r>
            <a:r>
              <a:rPr lang="en-GB" dirty="0" smtClean="0"/>
              <a:t> makes assertions </a:t>
            </a:r>
          </a:p>
          <a:p>
            <a:pPr algn="ctr"/>
            <a:r>
              <a:rPr lang="en-GB" dirty="0" smtClean="0"/>
              <a:t>about some attributes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027455" y="352487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07653" y="2392912"/>
            <a:ext cx="1880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Secret MAC key </a:t>
            </a:r>
            <a:r>
              <a:rPr lang="en-GB" dirty="0" smtClean="0">
                <a:solidFill>
                  <a:schemeClr val="accent6"/>
                </a:solidFill>
              </a:rPr>
              <a:t>K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893" y="2878539"/>
            <a:ext cx="1546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Credential (C),</a:t>
            </a:r>
          </a:p>
          <a:p>
            <a:r>
              <a:rPr lang="en-GB" dirty="0" smtClean="0"/>
              <a:t>MAC</a:t>
            </a:r>
            <a:r>
              <a:rPr lang="en-GB" baseline="-25000" dirty="0" smtClean="0">
                <a:solidFill>
                  <a:schemeClr val="accent6"/>
                </a:solidFill>
              </a:rPr>
              <a:t>K</a:t>
            </a:r>
            <a:r>
              <a:rPr lang="en-GB" dirty="0" smtClean="0"/>
              <a:t>(C)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151310" y="5857843"/>
            <a:ext cx="24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Credential (C), MAC</a:t>
            </a:r>
            <a:r>
              <a:rPr lang="en-GB" baseline="-25000" dirty="0" smtClean="0">
                <a:solidFill>
                  <a:schemeClr val="accent6"/>
                </a:solidFill>
              </a:rPr>
              <a:t>K</a:t>
            </a:r>
            <a:r>
              <a:rPr lang="en-GB" dirty="0" smtClean="0"/>
              <a:t>(C)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811962" y="6457183"/>
            <a:ext cx="5327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Integrity</a:t>
            </a:r>
            <a:r>
              <a:rPr lang="en-GB" dirty="0" smtClean="0"/>
              <a:t>: </a:t>
            </a:r>
            <a:r>
              <a:rPr lang="en-GB" dirty="0" err="1" smtClean="0"/>
              <a:t>Prover</a:t>
            </a:r>
            <a:r>
              <a:rPr lang="en-GB" dirty="0" smtClean="0"/>
              <a:t> cannot forge Credential. </a:t>
            </a:r>
            <a:r>
              <a:rPr lang="en-GB" b="1" dirty="0" smtClean="0"/>
              <a:t>No Privacy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7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/>
      <p:bldP spid="13" grpId="0"/>
      <p:bldP spid="3" grpId="0"/>
      <p:bldP spid="4" grpId="0"/>
      <p:bldP spid="5" grpId="0"/>
      <p:bldP spid="2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MAC-based credential </a:t>
            </a:r>
            <a:r>
              <a:rPr lang="en-GB" sz="4000" dirty="0" smtClean="0"/>
              <a:t>(with privacy</a:t>
            </a:r>
            <a:r>
              <a:rPr lang="en-GB" sz="4000" dirty="0"/>
              <a:t>)</a:t>
            </a:r>
            <a:endParaRPr lang="en-GB" sz="4000" dirty="0"/>
          </a:p>
        </p:txBody>
      </p:sp>
      <p:pic>
        <p:nvPicPr>
          <p:cNvPr id="276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9149" y="4704736"/>
            <a:ext cx="871537" cy="1001712"/>
          </a:xfrm>
          <a:prstGeom prst="rect">
            <a:avLst/>
          </a:prstGeom>
          <a:noFill/>
        </p:spPr>
      </p:pic>
      <p:pic>
        <p:nvPicPr>
          <p:cNvPr id="27651" name="Picture 3" descr="C:\Users\gdane\Pictures\Microsoft Clip Organizer\j031167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0831" y="2348880"/>
            <a:ext cx="636587" cy="892175"/>
          </a:xfrm>
          <a:prstGeom prst="rect">
            <a:avLst/>
          </a:prstGeom>
          <a:noFill/>
        </p:spPr>
      </p:pic>
      <p:pic>
        <p:nvPicPr>
          <p:cNvPr id="276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0100" y="2812367"/>
            <a:ext cx="820738" cy="94773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662090" y="3295025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Issuer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233066" y="5795355"/>
            <a:ext cx="913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 smtClean="0"/>
          </a:p>
          <a:p>
            <a:pPr algn="ctr"/>
            <a:r>
              <a:rPr lang="en-GB" dirty="0" smtClean="0"/>
              <a:t>(Peggy)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273551" y="3712651"/>
            <a:ext cx="888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Verifier</a:t>
            </a:r>
            <a:br>
              <a:rPr lang="en-GB" dirty="0" smtClean="0"/>
            </a:br>
            <a:r>
              <a:rPr lang="en-GB" dirty="0" smtClean="0"/>
              <a:t>(Victor)</a:t>
            </a:r>
            <a:endParaRPr lang="en-GB" dirty="0" smtClean="0"/>
          </a:p>
        </p:txBody>
      </p:sp>
      <p:sp>
        <p:nvSpPr>
          <p:cNvPr id="10" name="Left-Right Arrow 9"/>
          <p:cNvSpPr/>
          <p:nvPr/>
        </p:nvSpPr>
        <p:spPr>
          <a:xfrm rot="19667667">
            <a:off x="3179602" y="3832366"/>
            <a:ext cx="2428892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-Right Arrow 10"/>
          <p:cNvSpPr/>
          <p:nvPr/>
        </p:nvSpPr>
        <p:spPr>
          <a:xfrm rot="19932370">
            <a:off x="3605712" y="4463144"/>
            <a:ext cx="2513402" cy="500066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475641" y="2509207"/>
            <a:ext cx="21130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1. Issuing protocol: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Prover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gets a certified </a:t>
            </a:r>
            <a:br>
              <a:rPr lang="en-GB" dirty="0" smtClean="0"/>
            </a:br>
            <a:r>
              <a:rPr lang="en-GB" dirty="0" smtClean="0"/>
              <a:t>credential.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131496" y="4812260"/>
            <a:ext cx="2539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2. Showing Protocol:</a:t>
            </a:r>
          </a:p>
          <a:p>
            <a:pPr algn="ctr"/>
            <a:r>
              <a:rPr lang="en-GB" dirty="0" err="1" smtClean="0"/>
              <a:t>Prover</a:t>
            </a:r>
            <a:r>
              <a:rPr lang="en-GB" dirty="0" smtClean="0"/>
              <a:t> makes assertions </a:t>
            </a:r>
          </a:p>
          <a:p>
            <a:pPr algn="ctr"/>
            <a:r>
              <a:rPr lang="en-GB" dirty="0" smtClean="0"/>
              <a:t>about some attributes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027455" y="352487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07653" y="2392912"/>
            <a:ext cx="1880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Secret MAC key </a:t>
            </a:r>
            <a:r>
              <a:rPr lang="en-GB" dirty="0" smtClean="0">
                <a:solidFill>
                  <a:schemeClr val="accent6"/>
                </a:solidFill>
              </a:rPr>
              <a:t>K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893" y="2878539"/>
            <a:ext cx="1546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Credential (C),</a:t>
            </a:r>
          </a:p>
          <a:p>
            <a:r>
              <a:rPr lang="en-GB" dirty="0" smtClean="0"/>
              <a:t>MAC</a:t>
            </a:r>
            <a:r>
              <a:rPr lang="en-GB" baseline="-25000" dirty="0" smtClean="0">
                <a:solidFill>
                  <a:schemeClr val="accent6"/>
                </a:solidFill>
              </a:rPr>
              <a:t>K</a:t>
            </a:r>
            <a:r>
              <a:rPr lang="en-GB" dirty="0" smtClean="0"/>
              <a:t>(C)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429221" y="5634722"/>
            <a:ext cx="40376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4"/>
                </a:solidFill>
              </a:rPr>
              <a:t>Prove in ZK that: </a:t>
            </a:r>
            <a:br>
              <a:rPr lang="en-GB" b="1" dirty="0" smtClean="0">
                <a:solidFill>
                  <a:schemeClr val="accent4"/>
                </a:solidFill>
              </a:rPr>
            </a:br>
            <a:r>
              <a:rPr lang="en-GB" b="1" dirty="0" smtClean="0">
                <a:solidFill>
                  <a:schemeClr val="accent4"/>
                </a:solidFill>
              </a:rPr>
              <a:t>(1) You have some attributes; </a:t>
            </a:r>
            <a:br>
              <a:rPr lang="en-GB" b="1" dirty="0" smtClean="0">
                <a:solidFill>
                  <a:schemeClr val="accent4"/>
                </a:solidFill>
              </a:rPr>
            </a:br>
            <a:r>
              <a:rPr lang="en-GB" b="1" dirty="0" smtClean="0">
                <a:solidFill>
                  <a:schemeClr val="accent4"/>
                </a:solidFill>
              </a:rPr>
              <a:t>(2) and a valid MAC on them.</a:t>
            </a:r>
            <a:endParaRPr lang="en-GB" b="1" dirty="0">
              <a:solidFill>
                <a:schemeClr val="accent4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1962" y="6457183"/>
            <a:ext cx="498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Integrity</a:t>
            </a:r>
            <a:r>
              <a:rPr lang="en-GB" dirty="0" smtClean="0"/>
              <a:t>: </a:t>
            </a:r>
            <a:r>
              <a:rPr lang="en-GB" dirty="0" err="1" smtClean="0"/>
              <a:t>Prover</a:t>
            </a:r>
            <a:r>
              <a:rPr lang="en-GB" dirty="0" smtClean="0"/>
              <a:t> cannot forge Credential. </a:t>
            </a:r>
            <a:r>
              <a:rPr lang="en-GB" b="1" dirty="0" smtClean="0"/>
              <a:t>Privacy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321414" y="5520353"/>
            <a:ext cx="1388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4"/>
                </a:solidFill>
              </a:rPr>
              <a:t>Anonymous</a:t>
            </a:r>
          </a:p>
          <a:p>
            <a:pPr algn="ctr"/>
            <a:r>
              <a:rPr lang="en-GB" b="1" dirty="0" smtClean="0">
                <a:solidFill>
                  <a:schemeClr val="accent4"/>
                </a:solidFill>
              </a:rPr>
              <a:t>channel</a:t>
            </a:r>
            <a:endParaRPr lang="en-GB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6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Prover</a:t>
            </a:r>
            <a:r>
              <a:rPr lang="en-GB" dirty="0" smtClean="0"/>
              <a:t> does not know secret MAC key K</a:t>
            </a:r>
          </a:p>
          <a:p>
            <a:pPr lvl="1"/>
            <a:r>
              <a:rPr lang="en-GB" dirty="0" smtClean="0"/>
              <a:t>Otherwise they could forge credentials!</a:t>
            </a:r>
          </a:p>
          <a:p>
            <a:endParaRPr lang="en-GB" dirty="0"/>
          </a:p>
          <a:p>
            <a:r>
              <a:rPr lang="en-GB" dirty="0" smtClean="0"/>
              <a:t>Anonymity Set concerns:</a:t>
            </a:r>
          </a:p>
          <a:p>
            <a:pPr lvl="1"/>
            <a:r>
              <a:rPr lang="en-GB" dirty="0" err="1" smtClean="0"/>
              <a:t>Prover</a:t>
            </a:r>
            <a:r>
              <a:rPr lang="en-GB" dirty="0" smtClean="0"/>
              <a:t> need to make sure all credentials use the same MAC  key. Otherwise MAC key betrays who </a:t>
            </a:r>
            <a:r>
              <a:rPr lang="en-GB" dirty="0" err="1" smtClean="0"/>
              <a:t>Prover</a:t>
            </a:r>
            <a:r>
              <a:rPr lang="en-GB" dirty="0" smtClean="0"/>
              <a:t> is.</a:t>
            </a:r>
          </a:p>
          <a:p>
            <a:pPr lvl="1"/>
            <a:endParaRPr lang="en-GB" dirty="0"/>
          </a:p>
          <a:p>
            <a:r>
              <a:rPr lang="en-GB" dirty="0" smtClean="0"/>
              <a:t>No </a:t>
            </a:r>
            <a:r>
              <a:rPr lang="en-GB" dirty="0" err="1" smtClean="0"/>
              <a:t>bitstring</a:t>
            </a:r>
            <a:r>
              <a:rPr lang="en-GB" dirty="0" smtClean="0"/>
              <a:t> in the issuing must be linkable to any </a:t>
            </a:r>
            <a:r>
              <a:rPr lang="en-GB" dirty="0" err="1" smtClean="0"/>
              <a:t>bitstring</a:t>
            </a:r>
            <a:r>
              <a:rPr lang="en-GB" dirty="0" smtClean="0"/>
              <a:t> in the showing protocol.</a:t>
            </a:r>
          </a:p>
          <a:p>
            <a:pPr lvl="1"/>
            <a:endParaRPr lang="en-GB" dirty="0"/>
          </a:p>
          <a:p>
            <a:r>
              <a:rPr lang="en-GB" dirty="0" smtClean="0"/>
              <a:t>Anonymous channel:</a:t>
            </a:r>
          </a:p>
          <a:p>
            <a:pPr lvl="1"/>
            <a:r>
              <a:rPr lang="en-GB" dirty="0" smtClean="0"/>
              <a:t>Make sure other identifiers cannot link the transactions.</a:t>
            </a:r>
          </a:p>
          <a:p>
            <a:pPr lvl="1"/>
            <a:r>
              <a:rPr lang="en-GB" dirty="0" smtClean="0"/>
              <a:t>Independent concern – however important!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Algebraic MACs (</a:t>
            </a:r>
            <a:r>
              <a:rPr lang="en-GB" dirty="0" err="1" smtClean="0"/>
              <a:t>aMACs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Invented by Sarah Meiklejohn (UCL) et al. (2014)</a:t>
            </a:r>
          </a:p>
          <a:p>
            <a:endParaRPr lang="en-GB" dirty="0" smtClean="0"/>
          </a:p>
          <a:p>
            <a:r>
              <a:rPr lang="en-GB" dirty="0" smtClean="0"/>
              <a:t>MACs with nice properties, allowing: </a:t>
            </a:r>
          </a:p>
          <a:p>
            <a:pPr lvl="1"/>
            <a:r>
              <a:rPr lang="en-GB" dirty="0" smtClean="0"/>
              <a:t>efficient proofs of </a:t>
            </a:r>
            <a:r>
              <a:rPr lang="en-GB" b="1" dirty="0" smtClean="0"/>
              <a:t>correct MAC creation</a:t>
            </a:r>
            <a:r>
              <a:rPr lang="en-GB" dirty="0" smtClean="0"/>
              <a:t> (issuing)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fficient proofs of </a:t>
            </a:r>
            <a:r>
              <a:rPr lang="en-GB" b="1" dirty="0" smtClean="0"/>
              <a:t>correct MAC possession</a:t>
            </a:r>
            <a:r>
              <a:rPr lang="en-GB" dirty="0" smtClean="0"/>
              <a:t> (showing)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3 MAC protocols (in clear):</a:t>
            </a:r>
          </a:p>
          <a:p>
            <a:pPr lvl="1"/>
            <a:r>
              <a:rPr lang="en-GB" dirty="0" smtClean="0"/>
              <a:t>Parameter Generation</a:t>
            </a:r>
          </a:p>
          <a:p>
            <a:pPr lvl="1"/>
            <a:r>
              <a:rPr lang="en-GB" dirty="0" smtClean="0"/>
              <a:t>Key Generation</a:t>
            </a:r>
          </a:p>
          <a:p>
            <a:pPr lvl="1"/>
            <a:r>
              <a:rPr lang="en-GB" dirty="0" smtClean="0"/>
              <a:t>MAC generation, verification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Chase, Melissa, </a:t>
            </a:r>
            <a:r>
              <a:rPr lang="en-GB" sz="1200" u="sng" dirty="0"/>
              <a:t>Sarah Meiklejohn</a:t>
            </a:r>
            <a:r>
              <a:rPr lang="en-GB" sz="1200" dirty="0"/>
              <a:t>, and Greg </a:t>
            </a:r>
            <a:r>
              <a:rPr lang="en-GB" sz="1200" dirty="0" err="1"/>
              <a:t>Zaverucha</a:t>
            </a:r>
            <a:r>
              <a:rPr lang="en-GB" sz="1200" dirty="0"/>
              <a:t>. "</a:t>
            </a:r>
            <a:r>
              <a:rPr lang="en-GB" sz="1200" b="1" dirty="0"/>
              <a:t>Algebraic MACs and keyed-verification anonymous credentials</a:t>
            </a:r>
            <a:r>
              <a:rPr lang="en-GB" sz="1200" dirty="0"/>
              <a:t>." </a:t>
            </a:r>
            <a:r>
              <a:rPr lang="en-GB" sz="1200" i="1" dirty="0"/>
              <a:t>Proceedings of the 2014 ACM SIGSAC Conference on Computer and Communications Security</a:t>
            </a:r>
            <a:r>
              <a:rPr lang="en-GB" sz="1200" dirty="0"/>
              <a:t>. ACM, 2014.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1468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Assume public g, h that generate a group G of prime order p.</a:t>
            </a:r>
          </a:p>
          <a:p>
            <a:pPr lvl="1"/>
            <a:r>
              <a:rPr lang="en-GB" dirty="0" smtClean="0"/>
              <a:t>DL / DH is assumed hard, etc.</a:t>
            </a:r>
          </a:p>
          <a:p>
            <a:pPr lvl="1"/>
            <a:endParaRPr lang="en-GB" dirty="0"/>
          </a:p>
          <a:p>
            <a:r>
              <a:rPr lang="en-GB" dirty="0" smtClean="0"/>
              <a:t>Generate secrets: </a:t>
            </a:r>
            <a:r>
              <a:rPr lang="en-GB" dirty="0" err="1" smtClean="0">
                <a:solidFill>
                  <a:schemeClr val="accent6"/>
                </a:solidFill>
              </a:rPr>
              <a:t>sk</a:t>
            </a:r>
            <a:r>
              <a:rPr lang="en-GB" dirty="0" smtClean="0"/>
              <a:t> = {</a:t>
            </a:r>
            <a:r>
              <a:rPr lang="en-GB" dirty="0" smtClean="0">
                <a:solidFill>
                  <a:schemeClr val="accent6"/>
                </a:solidFill>
              </a:rPr>
              <a:t>x</a:t>
            </a:r>
            <a:r>
              <a:rPr lang="en-GB" baseline="-25000" dirty="0" smtClean="0">
                <a:solidFill>
                  <a:schemeClr val="accent6"/>
                </a:solidFill>
              </a:rPr>
              <a:t>o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/>
                </a:solidFill>
              </a:rPr>
              <a:t>x</a:t>
            </a:r>
            <a:r>
              <a:rPr lang="en-GB" baseline="-25000" dirty="0" smtClean="0">
                <a:solidFill>
                  <a:schemeClr val="accent6"/>
                </a:solidFill>
              </a:rPr>
              <a:t>1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/>
                </a:solidFill>
              </a:rPr>
              <a:t>…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chemeClr val="accent6"/>
                </a:solidFill>
              </a:rPr>
              <a:t>x</a:t>
            </a:r>
            <a:r>
              <a:rPr lang="en-GB" baseline="-25000" dirty="0" err="1" smtClean="0">
                <a:solidFill>
                  <a:schemeClr val="accent6"/>
                </a:solidFill>
              </a:rPr>
              <a:t>k</a:t>
            </a:r>
            <a:r>
              <a:rPr lang="en-GB" dirty="0"/>
              <a:t>}</a:t>
            </a:r>
            <a:endParaRPr lang="en-GB" baseline="-25000" dirty="0" smtClean="0"/>
          </a:p>
          <a:p>
            <a:pPr lvl="1"/>
            <a:r>
              <a:rPr lang="en-GB" dirty="0" smtClean="0"/>
              <a:t>Where k: number of attributes to encode</a:t>
            </a:r>
          </a:p>
          <a:p>
            <a:endParaRPr lang="en-GB" dirty="0" smtClean="0"/>
          </a:p>
          <a:p>
            <a:r>
              <a:rPr lang="en-GB" dirty="0" smtClean="0"/>
              <a:t>Public Issuer parameters:</a:t>
            </a:r>
          </a:p>
          <a:p>
            <a:pPr lvl="1"/>
            <a:r>
              <a:rPr lang="en-GB" dirty="0" smtClean="0"/>
              <a:t>To facilitate proofs later.</a:t>
            </a:r>
          </a:p>
          <a:p>
            <a:pPr lvl="1"/>
            <a:r>
              <a:rPr lang="en-GB" dirty="0" smtClean="0"/>
              <a:t>Publish: </a:t>
            </a:r>
            <a:r>
              <a:rPr lang="en-GB" dirty="0" err="1" smtClean="0">
                <a:solidFill>
                  <a:schemeClr val="accent4"/>
                </a:solidFill>
              </a:rPr>
              <a:t>iparams</a:t>
            </a:r>
            <a:r>
              <a:rPr lang="en-GB" dirty="0" smtClean="0"/>
              <a:t> = {</a:t>
            </a:r>
            <a:r>
              <a:rPr lang="en-GB" dirty="0" smtClean="0">
                <a:solidFill>
                  <a:schemeClr val="accent4"/>
                </a:solidFill>
              </a:rPr>
              <a:t>X</a:t>
            </a:r>
            <a:r>
              <a:rPr lang="en-GB" baseline="-25000" dirty="0" smtClean="0">
                <a:solidFill>
                  <a:schemeClr val="accent4"/>
                </a:solidFill>
              </a:rPr>
              <a:t>i</a:t>
            </a:r>
            <a:r>
              <a:rPr lang="en-GB" dirty="0" smtClean="0"/>
              <a:t> = </a:t>
            </a:r>
            <a:r>
              <a:rPr lang="en-GB" dirty="0" err="1" smtClean="0"/>
              <a:t>h</a:t>
            </a:r>
            <a:r>
              <a:rPr lang="en-GB" baseline="30000" dirty="0" err="1" smtClean="0">
                <a:solidFill>
                  <a:schemeClr val="accent6"/>
                </a:solidFill>
              </a:rPr>
              <a:t>x</a:t>
            </a:r>
            <a:r>
              <a:rPr lang="en-GB" sz="2000" baseline="30000" dirty="0" err="1" smtClean="0">
                <a:solidFill>
                  <a:schemeClr val="accent6"/>
                </a:solidFill>
              </a:rPr>
              <a:t>i</a:t>
            </a:r>
            <a:r>
              <a:rPr lang="en-GB" dirty="0"/>
              <a:t>}</a:t>
            </a:r>
            <a:r>
              <a:rPr lang="en-GB" sz="2000" baseline="30000" dirty="0"/>
              <a:t>	</a:t>
            </a:r>
            <a:r>
              <a:rPr lang="en-GB" dirty="0" smtClean="0"/>
              <a:t>for </a:t>
            </a:r>
            <a:r>
              <a:rPr lang="en-GB" dirty="0"/>
              <a:t>i &gt; </a:t>
            </a:r>
            <a:r>
              <a:rPr lang="en-GB" dirty="0" smtClean="0"/>
              <a:t>0</a:t>
            </a: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205683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 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Algebraic MACs take as inputs:</a:t>
            </a:r>
          </a:p>
          <a:p>
            <a:pPr lvl="1"/>
            <a:r>
              <a:rPr lang="en-GB" dirty="0" smtClean="0"/>
              <a:t>The secret </a:t>
            </a:r>
            <a:r>
              <a:rPr lang="en-GB" dirty="0" err="1" smtClean="0">
                <a:solidFill>
                  <a:schemeClr val="accent6"/>
                </a:solidFill>
              </a:rPr>
              <a:t>sk</a:t>
            </a:r>
            <a:r>
              <a:rPr lang="en-GB" dirty="0" smtClean="0"/>
              <a:t> = </a:t>
            </a:r>
            <a:r>
              <a:rPr lang="en-GB" dirty="0"/>
              <a:t>{</a:t>
            </a:r>
            <a:r>
              <a:rPr lang="en-GB" dirty="0">
                <a:solidFill>
                  <a:schemeClr val="accent6"/>
                </a:solidFill>
              </a:rPr>
              <a:t>x</a:t>
            </a:r>
            <a:r>
              <a:rPr lang="en-GB" baseline="-25000" dirty="0">
                <a:solidFill>
                  <a:schemeClr val="accent6"/>
                </a:solidFill>
              </a:rPr>
              <a:t>o</a:t>
            </a:r>
            <a:r>
              <a:rPr lang="en-GB" dirty="0"/>
              <a:t>, </a:t>
            </a:r>
            <a:r>
              <a:rPr lang="en-GB" dirty="0">
                <a:solidFill>
                  <a:schemeClr val="accent6"/>
                </a:solidFill>
              </a:rPr>
              <a:t>x</a:t>
            </a:r>
            <a:r>
              <a:rPr lang="en-GB" baseline="-25000" dirty="0">
                <a:solidFill>
                  <a:schemeClr val="accent6"/>
                </a:solidFill>
              </a:rPr>
              <a:t>1</a:t>
            </a:r>
            <a:r>
              <a:rPr lang="en-GB" dirty="0"/>
              <a:t>, </a:t>
            </a:r>
            <a:r>
              <a:rPr lang="en-GB" dirty="0">
                <a:solidFill>
                  <a:schemeClr val="accent6"/>
                </a:solidFill>
              </a:rPr>
              <a:t>…</a:t>
            </a:r>
            <a:r>
              <a:rPr lang="en-GB" dirty="0"/>
              <a:t>, </a:t>
            </a:r>
            <a:r>
              <a:rPr lang="en-GB" dirty="0" err="1">
                <a:solidFill>
                  <a:schemeClr val="accent6"/>
                </a:solidFill>
              </a:rPr>
              <a:t>x</a:t>
            </a:r>
            <a:r>
              <a:rPr lang="en-GB" baseline="-25000" dirty="0" err="1">
                <a:solidFill>
                  <a:schemeClr val="accent6"/>
                </a:solidFill>
              </a:rPr>
              <a:t>k</a:t>
            </a:r>
            <a:r>
              <a:rPr lang="en-GB" dirty="0"/>
              <a:t>}</a:t>
            </a:r>
            <a:endParaRPr lang="en-GB" baseline="-25000" dirty="0"/>
          </a:p>
          <a:p>
            <a:pPr lvl="1"/>
            <a:r>
              <a:rPr lang="en-GB" dirty="0" smtClean="0"/>
              <a:t>A sequence of k attributes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smtClean="0">
                <a:solidFill>
                  <a:schemeClr val="accent4"/>
                </a:solidFill>
              </a:rPr>
              <a:t>m</a:t>
            </a:r>
            <a:r>
              <a:rPr lang="en-GB" dirty="0" smtClean="0"/>
              <a:t> = { </a:t>
            </a:r>
            <a:r>
              <a:rPr lang="en-GB" dirty="0" smtClean="0">
                <a:solidFill>
                  <a:schemeClr val="accent4"/>
                </a:solidFill>
              </a:rPr>
              <a:t>m</a:t>
            </a:r>
            <a:r>
              <a:rPr lang="en-GB" baseline="-25000" dirty="0" smtClean="0">
                <a:solidFill>
                  <a:schemeClr val="accent4"/>
                </a:solidFill>
              </a:rPr>
              <a:t>i</a:t>
            </a:r>
            <a:r>
              <a:rPr lang="en-GB" dirty="0" smtClean="0"/>
              <a:t> } for 0 </a:t>
            </a:r>
            <a:r>
              <a:rPr lang="en-GB" dirty="0" smtClean="0">
                <a:sym typeface="Symbol" panose="05050102010706020507" pitchFamily="18" charset="2"/>
              </a:rPr>
              <a:t> </a:t>
            </a:r>
            <a:r>
              <a:rPr lang="en-GB" dirty="0" smtClean="0"/>
              <a:t>i </a:t>
            </a:r>
            <a:r>
              <a:rPr lang="en-GB" dirty="0" smtClean="0">
                <a:sym typeface="Symbol" panose="05050102010706020507" pitchFamily="18" charset="2"/>
              </a:rPr>
              <a:t></a:t>
            </a:r>
            <a:r>
              <a:rPr lang="en-GB" dirty="0" smtClean="0"/>
              <a:t> k to MAC</a:t>
            </a:r>
          </a:p>
          <a:p>
            <a:endParaRPr lang="en-GB" dirty="0"/>
          </a:p>
          <a:p>
            <a:r>
              <a:rPr lang="en-GB" dirty="0" smtClean="0"/>
              <a:t>MAC generation:</a:t>
            </a:r>
          </a:p>
          <a:p>
            <a:pPr lvl="1"/>
            <a:r>
              <a:rPr lang="en-GB" dirty="0" smtClean="0"/>
              <a:t>Random u </a:t>
            </a:r>
            <a:r>
              <a:rPr lang="en-GB" dirty="0" smtClean="0">
                <a:sym typeface="Symbol" panose="05050102010706020507" pitchFamily="18" charset="2"/>
              </a:rPr>
              <a:t></a:t>
            </a:r>
            <a:r>
              <a:rPr lang="en-GB" dirty="0" smtClean="0"/>
              <a:t> G / {1} </a:t>
            </a:r>
          </a:p>
          <a:p>
            <a:pPr lvl="1"/>
            <a:r>
              <a:rPr lang="en-GB" dirty="0" smtClean="0"/>
              <a:t>Compute u’ = </a:t>
            </a:r>
            <a:r>
              <a:rPr lang="en-GB" dirty="0" err="1" smtClean="0"/>
              <a:t>u</a:t>
            </a:r>
            <a:r>
              <a:rPr lang="en-GB" baseline="30000" dirty="0" err="1" smtClean="0"/>
              <a:t>H</a:t>
            </a:r>
            <a:r>
              <a:rPr lang="en-GB" sz="2000" baseline="30000" dirty="0" err="1" smtClean="0">
                <a:solidFill>
                  <a:schemeClr val="accent6"/>
                </a:solidFill>
              </a:rPr>
              <a:t>sk</a:t>
            </a:r>
            <a:r>
              <a:rPr lang="en-GB" baseline="30000" dirty="0" smtClean="0"/>
              <a:t>(</a:t>
            </a:r>
            <a:r>
              <a:rPr lang="en-GB" baseline="30000" dirty="0" smtClean="0">
                <a:solidFill>
                  <a:schemeClr val="accent4"/>
                </a:solidFill>
              </a:rPr>
              <a:t>m</a:t>
            </a:r>
            <a:r>
              <a:rPr lang="en-GB" baseline="30000" dirty="0" smtClean="0"/>
              <a:t>)</a:t>
            </a:r>
            <a:br>
              <a:rPr lang="en-GB" baseline="30000" dirty="0" smtClean="0"/>
            </a:br>
            <a:r>
              <a:rPr lang="en-GB" baseline="30000" dirty="0" smtClean="0"/>
              <a:t>		</a:t>
            </a:r>
            <a:r>
              <a:rPr lang="en-GB" dirty="0" smtClean="0"/>
              <a:t>where </a:t>
            </a:r>
            <a:r>
              <a:rPr lang="en-GB" dirty="0" err="1"/>
              <a:t>H</a:t>
            </a:r>
            <a:r>
              <a:rPr lang="en-GB" baseline="-25000" dirty="0" err="1">
                <a:solidFill>
                  <a:schemeClr val="accent6"/>
                </a:solidFill>
              </a:rPr>
              <a:t>sk</a:t>
            </a:r>
            <a:r>
              <a:rPr lang="en-GB" dirty="0"/>
              <a:t>(</a:t>
            </a:r>
            <a:r>
              <a:rPr lang="en-GB" dirty="0">
                <a:solidFill>
                  <a:schemeClr val="accent4"/>
                </a:solidFill>
              </a:rPr>
              <a:t>m</a:t>
            </a:r>
            <a:r>
              <a:rPr lang="en-GB" dirty="0"/>
              <a:t>) = </a:t>
            </a:r>
            <a:r>
              <a:rPr lang="en-GB" dirty="0" smtClean="0"/>
              <a:t>x</a:t>
            </a:r>
            <a:r>
              <a:rPr lang="en-GB" baseline="-25000" dirty="0" smtClean="0"/>
              <a:t>o</a:t>
            </a:r>
            <a:r>
              <a:rPr lang="en-GB" dirty="0" smtClean="0"/>
              <a:t> + </a:t>
            </a:r>
            <a:r>
              <a:rPr lang="en-GB" dirty="0" smtClean="0">
                <a:sym typeface="Symbol" panose="05050102010706020507" pitchFamily="18" charset="2"/>
              </a:rPr>
              <a:t> </a:t>
            </a:r>
            <a:r>
              <a:rPr lang="en-GB" dirty="0" smtClean="0">
                <a:solidFill>
                  <a:schemeClr val="accent4"/>
                </a:solidFill>
              </a:rPr>
              <a:t>m</a:t>
            </a:r>
            <a:r>
              <a:rPr lang="en-GB" baseline="-25000" dirty="0" smtClean="0">
                <a:solidFill>
                  <a:schemeClr val="accent4"/>
                </a:solidFill>
              </a:rPr>
              <a:t>i</a:t>
            </a:r>
            <a:r>
              <a:rPr lang="en-GB" dirty="0" smtClean="0"/>
              <a:t> x</a:t>
            </a:r>
            <a:r>
              <a:rPr lang="en-GB" baseline="-25000" dirty="0" smtClean="0"/>
              <a:t>i</a:t>
            </a:r>
          </a:p>
          <a:p>
            <a:pPr lvl="1"/>
            <a:r>
              <a:rPr lang="en-GB" dirty="0"/>
              <a:t>Output tag = (u, u’)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09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 Verification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Given (u, u’) is that a valid MAC for </a:t>
            </a:r>
            <a:r>
              <a:rPr lang="en-GB" dirty="0" smtClean="0">
                <a:solidFill>
                  <a:schemeClr val="accent4"/>
                </a:solidFill>
              </a:rPr>
              <a:t>m</a:t>
            </a:r>
            <a:r>
              <a:rPr lang="en-GB" dirty="0" smtClean="0"/>
              <a:t> = { </a:t>
            </a:r>
            <a:r>
              <a:rPr lang="en-GB" dirty="0" smtClean="0">
                <a:solidFill>
                  <a:schemeClr val="accent4"/>
                </a:solidFill>
              </a:rPr>
              <a:t>m</a:t>
            </a:r>
            <a:r>
              <a:rPr lang="en-GB" baseline="-25000" dirty="0" smtClean="0">
                <a:solidFill>
                  <a:schemeClr val="accent4"/>
                </a:solidFill>
              </a:rPr>
              <a:t>i</a:t>
            </a:r>
            <a:r>
              <a:rPr lang="en-GB" dirty="0" smtClean="0"/>
              <a:t> } ?</a:t>
            </a:r>
          </a:p>
          <a:p>
            <a:pPr lvl="1"/>
            <a:r>
              <a:rPr lang="en-GB" dirty="0" smtClean="0"/>
              <a:t>Need to use </a:t>
            </a:r>
            <a:r>
              <a:rPr lang="en-GB" dirty="0" err="1">
                <a:solidFill>
                  <a:schemeClr val="accent6"/>
                </a:solidFill>
              </a:rPr>
              <a:t>sk</a:t>
            </a:r>
            <a:r>
              <a:rPr lang="en-GB" dirty="0"/>
              <a:t> = {</a:t>
            </a:r>
            <a:r>
              <a:rPr lang="en-GB" dirty="0">
                <a:solidFill>
                  <a:schemeClr val="accent6"/>
                </a:solidFill>
              </a:rPr>
              <a:t>x</a:t>
            </a:r>
            <a:r>
              <a:rPr lang="en-GB" baseline="-25000" dirty="0">
                <a:solidFill>
                  <a:schemeClr val="accent6"/>
                </a:solidFill>
              </a:rPr>
              <a:t>o</a:t>
            </a:r>
            <a:r>
              <a:rPr lang="en-GB" dirty="0"/>
              <a:t>, </a:t>
            </a:r>
            <a:r>
              <a:rPr lang="en-GB" dirty="0">
                <a:solidFill>
                  <a:schemeClr val="accent6"/>
                </a:solidFill>
              </a:rPr>
              <a:t>x</a:t>
            </a:r>
            <a:r>
              <a:rPr lang="en-GB" baseline="-25000" dirty="0">
                <a:solidFill>
                  <a:schemeClr val="accent6"/>
                </a:solidFill>
              </a:rPr>
              <a:t>1</a:t>
            </a:r>
            <a:r>
              <a:rPr lang="en-GB" dirty="0"/>
              <a:t>, </a:t>
            </a:r>
            <a:r>
              <a:rPr lang="en-GB" dirty="0">
                <a:solidFill>
                  <a:schemeClr val="accent6"/>
                </a:solidFill>
              </a:rPr>
              <a:t>…</a:t>
            </a:r>
            <a:r>
              <a:rPr lang="en-GB" dirty="0"/>
              <a:t>, </a:t>
            </a:r>
            <a:r>
              <a:rPr lang="en-GB" dirty="0" err="1">
                <a:solidFill>
                  <a:schemeClr val="accent6"/>
                </a:solidFill>
              </a:rPr>
              <a:t>x</a:t>
            </a:r>
            <a:r>
              <a:rPr lang="en-GB" baseline="-25000" dirty="0" err="1">
                <a:solidFill>
                  <a:schemeClr val="accent6"/>
                </a:solidFill>
              </a:rPr>
              <a:t>k</a:t>
            </a:r>
            <a:r>
              <a:rPr lang="en-GB" dirty="0" smtClean="0"/>
              <a:t>}</a:t>
            </a:r>
          </a:p>
          <a:p>
            <a:endParaRPr lang="en-GB" baseline="-25000" dirty="0"/>
          </a:p>
          <a:p>
            <a:endParaRPr lang="en-GB" dirty="0" smtClean="0"/>
          </a:p>
          <a:p>
            <a:r>
              <a:rPr lang="en-GB" dirty="0" smtClean="0"/>
              <a:t>Verification algorithm:</a:t>
            </a:r>
          </a:p>
          <a:p>
            <a:pPr lvl="1"/>
            <a:r>
              <a:rPr lang="en-GB" dirty="0" smtClean="0"/>
              <a:t>Check u’ = </a:t>
            </a:r>
            <a:r>
              <a:rPr lang="en-GB" dirty="0" err="1"/>
              <a:t>u</a:t>
            </a:r>
            <a:r>
              <a:rPr lang="en-GB" baseline="30000" dirty="0" err="1"/>
              <a:t>H</a:t>
            </a:r>
            <a:r>
              <a:rPr lang="en-GB" sz="1800" baseline="30000" dirty="0" err="1">
                <a:solidFill>
                  <a:schemeClr val="accent6"/>
                </a:solidFill>
              </a:rPr>
              <a:t>sk</a:t>
            </a:r>
            <a:r>
              <a:rPr lang="en-GB" baseline="30000" dirty="0"/>
              <a:t>(</a:t>
            </a:r>
            <a:r>
              <a:rPr lang="en-GB" baseline="30000" dirty="0">
                <a:solidFill>
                  <a:schemeClr val="accent4"/>
                </a:solidFill>
              </a:rPr>
              <a:t>m</a:t>
            </a:r>
            <a:r>
              <a:rPr lang="en-GB" baseline="30000" dirty="0"/>
              <a:t>)</a:t>
            </a:r>
            <a:br>
              <a:rPr lang="en-GB" baseline="30000" dirty="0"/>
            </a:br>
            <a:r>
              <a:rPr lang="en-GB" baseline="30000" dirty="0"/>
              <a:t>		</a:t>
            </a:r>
            <a:r>
              <a:rPr lang="en-GB" dirty="0"/>
              <a:t>where </a:t>
            </a:r>
            <a:r>
              <a:rPr lang="en-GB" dirty="0" err="1"/>
              <a:t>H</a:t>
            </a:r>
            <a:r>
              <a:rPr lang="en-GB" baseline="-25000" dirty="0" err="1">
                <a:solidFill>
                  <a:schemeClr val="accent6"/>
                </a:solidFill>
              </a:rPr>
              <a:t>sk</a:t>
            </a:r>
            <a:r>
              <a:rPr lang="en-GB" dirty="0"/>
              <a:t>(</a:t>
            </a:r>
            <a:r>
              <a:rPr lang="en-GB" dirty="0">
                <a:solidFill>
                  <a:schemeClr val="accent4"/>
                </a:solidFill>
              </a:rPr>
              <a:t>m</a:t>
            </a:r>
            <a:r>
              <a:rPr lang="en-GB" dirty="0"/>
              <a:t>) = x</a:t>
            </a:r>
            <a:r>
              <a:rPr lang="en-GB" baseline="-25000" dirty="0"/>
              <a:t>o</a:t>
            </a:r>
            <a:r>
              <a:rPr lang="en-GB" dirty="0"/>
              <a:t> + </a:t>
            </a:r>
            <a:r>
              <a:rPr lang="en-GB" dirty="0">
                <a:sym typeface="Symbol" panose="05050102010706020507" pitchFamily="18" charset="2"/>
              </a:rPr>
              <a:t> </a:t>
            </a:r>
            <a:r>
              <a:rPr lang="en-GB" dirty="0">
                <a:solidFill>
                  <a:schemeClr val="accent4"/>
                </a:solidFill>
              </a:rPr>
              <a:t>m</a:t>
            </a:r>
            <a:r>
              <a:rPr lang="en-GB" baseline="-25000" dirty="0">
                <a:solidFill>
                  <a:schemeClr val="accent4"/>
                </a:solidFill>
              </a:rPr>
              <a:t>i</a:t>
            </a:r>
            <a:r>
              <a:rPr lang="en-GB" dirty="0"/>
              <a:t> </a:t>
            </a:r>
            <a:r>
              <a:rPr lang="en-GB" dirty="0" smtClean="0"/>
              <a:t>x</a:t>
            </a:r>
            <a:r>
              <a:rPr lang="en-GB" baseline="-25000" dirty="0" smtClean="0"/>
              <a:t>i</a:t>
            </a:r>
          </a:p>
          <a:p>
            <a:endParaRPr lang="en-GB" baseline="-25000" dirty="0" smtClean="0"/>
          </a:p>
          <a:p>
            <a:r>
              <a:rPr lang="en-GB" dirty="0"/>
              <a:t>Note:</a:t>
            </a:r>
          </a:p>
          <a:p>
            <a:pPr lvl="1"/>
            <a:r>
              <a:rPr lang="en-GB" dirty="0" smtClean="0"/>
              <a:t>Both MAC generation &amp; verification require </a:t>
            </a:r>
            <a:r>
              <a:rPr lang="en-GB" dirty="0" err="1" smtClean="0">
                <a:solidFill>
                  <a:schemeClr val="accent6"/>
                </a:solidFill>
              </a:rPr>
              <a:t>sk</a:t>
            </a:r>
            <a:endParaRPr lang="en-GB" dirty="0" smtClean="0">
              <a:solidFill>
                <a:schemeClr val="accent6"/>
              </a:solidFill>
            </a:endParaRPr>
          </a:p>
          <a:p>
            <a:pPr lvl="1"/>
            <a:r>
              <a:rPr lang="en-GB" dirty="0" smtClean="0"/>
              <a:t>Verification reveals u, u’, m</a:t>
            </a:r>
            <a:r>
              <a:rPr lang="en-GB" baseline="-25000" dirty="0" smtClean="0"/>
              <a:t>i</a:t>
            </a:r>
            <a:r>
              <a:rPr lang="en-GB" dirty="0" smtClean="0"/>
              <a:t>, … not private!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8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are we at?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Lectures 5/10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End-to-End crypto</a:t>
            </a:r>
          </a:p>
          <a:p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Anonymous </a:t>
            </a:r>
            <a:r>
              <a:rPr lang="en-GB" dirty="0" err="1" smtClean="0">
                <a:solidFill>
                  <a:schemeClr val="bg2">
                    <a:lumMod val="75000"/>
                  </a:schemeClr>
                </a:solidFill>
              </a:rPr>
              <a:t>Comms</a:t>
            </a:r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Private Computations</a:t>
            </a:r>
          </a:p>
          <a:p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Zero-knowledge</a:t>
            </a:r>
          </a:p>
          <a:p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Data Protection (Kosta)</a:t>
            </a:r>
          </a:p>
          <a:p>
            <a:endParaRPr lang="en-GB" dirty="0"/>
          </a:p>
          <a:p>
            <a:r>
              <a:rPr lang="en-GB" dirty="0" smtClean="0"/>
              <a:t>Credentials</a:t>
            </a:r>
          </a:p>
          <a:p>
            <a:r>
              <a:rPr lang="en-GB" dirty="0" smtClean="0"/>
              <a:t>Human Aspects (Sasse)</a:t>
            </a:r>
          </a:p>
          <a:p>
            <a:r>
              <a:rPr lang="en-GB" dirty="0" smtClean="0"/>
              <a:t>Storage</a:t>
            </a:r>
          </a:p>
          <a:p>
            <a:r>
              <a:rPr lang="en-GB" dirty="0" smtClean="0"/>
              <a:t>Data </a:t>
            </a:r>
            <a:r>
              <a:rPr lang="en-GB" dirty="0" err="1" smtClean="0"/>
              <a:t>Anonymization</a:t>
            </a:r>
            <a:endParaRPr lang="en-GB" dirty="0" smtClean="0"/>
          </a:p>
          <a:p>
            <a:r>
              <a:rPr lang="en-GB" dirty="0" smtClean="0"/>
              <a:t>Case Studies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Labs 3/5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End-to-end crypto</a:t>
            </a:r>
          </a:p>
          <a:p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Anonymous </a:t>
            </a:r>
            <a:r>
              <a:rPr lang="en-GB" dirty="0" err="1" smtClean="0">
                <a:solidFill>
                  <a:schemeClr val="bg2">
                    <a:lumMod val="75000"/>
                  </a:schemeClr>
                </a:solidFill>
              </a:rPr>
              <a:t>Comms</a:t>
            </a:r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endParaRPr lang="en-GB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GB" dirty="0" smtClean="0"/>
              <a:t>Computations</a:t>
            </a:r>
          </a:p>
          <a:p>
            <a:r>
              <a:rPr lang="en-GB" dirty="0" smtClean="0"/>
              <a:t>Zero-Knowledge</a:t>
            </a:r>
          </a:p>
          <a:p>
            <a:r>
              <a:rPr lang="en-GB" dirty="0" smtClean="0"/>
              <a:t>Credentials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829708" y="5589240"/>
            <a:ext cx="367240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Note</a:t>
            </a:r>
            <a:r>
              <a:rPr lang="en-GB" dirty="0" smtClean="0"/>
              <a:t>: Guest topics are examinable!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7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Turning </a:t>
            </a:r>
            <a:r>
              <a:rPr lang="en-GB" dirty="0" err="1" smtClean="0"/>
              <a:t>aMACs</a:t>
            </a:r>
            <a:r>
              <a:rPr lang="en-GB" dirty="0" smtClean="0"/>
              <a:t> into Credentials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What is to be done:</a:t>
            </a:r>
          </a:p>
          <a:p>
            <a:pPr lvl="1"/>
            <a:r>
              <a:rPr lang="en-GB" dirty="0" smtClean="0"/>
              <a:t>Embed attributes as MAC messages </a:t>
            </a:r>
            <a:r>
              <a:rPr lang="en-GB" dirty="0" smtClean="0">
                <a:solidFill>
                  <a:schemeClr val="accent4"/>
                </a:solidFill>
              </a:rPr>
              <a:t>m</a:t>
            </a:r>
            <a:r>
              <a:rPr lang="en-GB" baseline="-25000" dirty="0" smtClean="0">
                <a:solidFill>
                  <a:schemeClr val="accent4"/>
                </a:solidFill>
              </a:rPr>
              <a:t>i</a:t>
            </a:r>
          </a:p>
          <a:p>
            <a:pPr lvl="1"/>
            <a:r>
              <a:rPr lang="en-GB" dirty="0"/>
              <a:t>Define a way to prove knowledge of a valid MAC in ZK</a:t>
            </a:r>
          </a:p>
          <a:p>
            <a:pPr lvl="1"/>
            <a:endParaRPr lang="en-GB" dirty="0"/>
          </a:p>
          <a:p>
            <a:r>
              <a:rPr lang="en-GB" dirty="0" smtClean="0"/>
              <a:t>Algorithms / Protocols:</a:t>
            </a:r>
          </a:p>
          <a:p>
            <a:pPr lvl="1"/>
            <a:r>
              <a:rPr lang="en-GB" dirty="0" smtClean="0"/>
              <a:t>Setup – defines all system parameters.</a:t>
            </a:r>
          </a:p>
          <a:p>
            <a:pPr lvl="1"/>
            <a:r>
              <a:rPr lang="en-GB" dirty="0" err="1" smtClean="0"/>
              <a:t>CredKeygen</a:t>
            </a:r>
            <a:r>
              <a:rPr lang="en-GB" dirty="0" smtClean="0"/>
              <a:t> – generates issue keys, public keys.</a:t>
            </a:r>
          </a:p>
          <a:p>
            <a:pPr lvl="1"/>
            <a:r>
              <a:rPr lang="en-GB" dirty="0" smtClean="0"/>
              <a:t>Credential Issuance protocol (proof + verification)</a:t>
            </a:r>
          </a:p>
          <a:p>
            <a:pPr lvl="1"/>
            <a:r>
              <a:rPr lang="en-GB" dirty="0" smtClean="0"/>
              <a:t>Credential Showing protocol (proof + verification)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76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Setup &amp; </a:t>
            </a:r>
            <a:r>
              <a:rPr lang="en-GB" dirty="0" err="1" smtClean="0"/>
              <a:t>CredKeygen</a:t>
            </a:r>
            <a:r>
              <a:rPr lang="en-GB" dirty="0" smtClean="0"/>
              <a:t>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Setup Algorithm</a:t>
            </a:r>
          </a:p>
          <a:p>
            <a:pPr lvl="1"/>
            <a:r>
              <a:rPr lang="en-GB" dirty="0" smtClean="0"/>
              <a:t>Output </a:t>
            </a:r>
            <a:r>
              <a:rPr lang="en-GB" dirty="0"/>
              <a:t>(</a:t>
            </a:r>
            <a:r>
              <a:rPr lang="en-GB" dirty="0" smtClean="0"/>
              <a:t>G, p, g, </a:t>
            </a:r>
            <a:r>
              <a:rPr lang="en-GB" dirty="0"/>
              <a:t>h</a:t>
            </a:r>
            <a:r>
              <a:rPr lang="en-GB" dirty="0" smtClean="0"/>
              <a:t>) as for the </a:t>
            </a:r>
            <a:r>
              <a:rPr lang="en-GB" dirty="0" err="1" smtClean="0"/>
              <a:t>aMAC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err="1" smtClean="0"/>
              <a:t>CredKeygen</a:t>
            </a:r>
            <a:r>
              <a:rPr lang="en-GB" dirty="0" smtClean="0"/>
              <a:t> algorithm:</a:t>
            </a:r>
          </a:p>
          <a:p>
            <a:pPr lvl="1"/>
            <a:r>
              <a:rPr lang="en-GB" dirty="0" smtClean="0"/>
              <a:t>Run MAC key gen. and get: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>
                <a:solidFill>
                  <a:schemeClr val="accent6"/>
                </a:solidFill>
              </a:rPr>
              <a:t>sk</a:t>
            </a:r>
            <a:r>
              <a:rPr lang="en-GB" dirty="0" smtClean="0"/>
              <a:t> = {</a:t>
            </a:r>
            <a:r>
              <a:rPr lang="en-GB" dirty="0" smtClean="0">
                <a:solidFill>
                  <a:schemeClr val="accent6"/>
                </a:solidFill>
              </a:rPr>
              <a:t>x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/>
                </a:solidFill>
              </a:rPr>
              <a:t>…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chemeClr val="accent6"/>
                </a:solidFill>
              </a:rPr>
              <a:t>x</a:t>
            </a:r>
            <a:r>
              <a:rPr lang="en-GB" baseline="-25000" dirty="0" err="1" smtClean="0">
                <a:solidFill>
                  <a:schemeClr val="accent6"/>
                </a:solidFill>
              </a:rPr>
              <a:t>k</a:t>
            </a:r>
            <a:r>
              <a:rPr lang="en-GB" dirty="0" smtClean="0"/>
              <a:t>}, </a:t>
            </a:r>
            <a:r>
              <a:rPr lang="en-GB" dirty="0" err="1" smtClean="0">
                <a:solidFill>
                  <a:schemeClr val="accent4"/>
                </a:solidFill>
              </a:rPr>
              <a:t>iparam</a:t>
            </a:r>
            <a:r>
              <a:rPr lang="en-GB" dirty="0" smtClean="0">
                <a:solidFill>
                  <a:schemeClr val="accent4"/>
                </a:solidFill>
              </a:rPr>
              <a:t> </a:t>
            </a:r>
            <a:r>
              <a:rPr lang="en-GB" dirty="0" smtClean="0"/>
              <a:t>= {</a:t>
            </a:r>
            <a:r>
              <a:rPr lang="en-GB" dirty="0" smtClean="0">
                <a:solidFill>
                  <a:schemeClr val="accent4"/>
                </a:solidFill>
              </a:rPr>
              <a:t>X</a:t>
            </a:r>
            <a:r>
              <a:rPr lang="en-GB" baseline="-25000" dirty="0" smtClean="0">
                <a:solidFill>
                  <a:schemeClr val="accent4"/>
                </a:solidFill>
              </a:rPr>
              <a:t>1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4"/>
                </a:solidFill>
              </a:rPr>
              <a:t>…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chemeClr val="accent4"/>
                </a:solidFill>
              </a:rPr>
              <a:t>X</a:t>
            </a:r>
            <a:r>
              <a:rPr lang="en-GB" baseline="-25000" dirty="0" err="1" smtClean="0">
                <a:solidFill>
                  <a:schemeClr val="accent4"/>
                </a:solidFill>
              </a:rPr>
              <a:t>k</a:t>
            </a:r>
            <a:r>
              <a:rPr lang="en-GB" dirty="0" smtClean="0"/>
              <a:t>}</a:t>
            </a:r>
          </a:p>
          <a:p>
            <a:pPr lvl="1"/>
            <a:r>
              <a:rPr lang="en-GB" dirty="0" smtClean="0"/>
              <a:t>Random </a:t>
            </a:r>
            <a:r>
              <a:rPr lang="en-GB" dirty="0" err="1" smtClean="0">
                <a:solidFill>
                  <a:schemeClr val="accent6"/>
                </a:solidFill>
              </a:rPr>
              <a:t>o</a:t>
            </a:r>
            <a:r>
              <a:rPr lang="en-GB" baseline="-25000" dirty="0" err="1" smtClean="0">
                <a:solidFill>
                  <a:schemeClr val="accent6"/>
                </a:solidFill>
              </a:rPr>
              <a:t>xo</a:t>
            </a:r>
            <a:r>
              <a:rPr lang="en-GB" baseline="-25000" dirty="0" smtClean="0"/>
              <a:t> </a:t>
            </a:r>
            <a:r>
              <a:rPr lang="en-GB" dirty="0"/>
              <a:t>in </a:t>
            </a:r>
            <a:r>
              <a:rPr lang="en-GB" dirty="0" err="1" smtClean="0"/>
              <a:t>Z</a:t>
            </a:r>
            <a:r>
              <a:rPr lang="en-GB" baseline="-25000" dirty="0" err="1" smtClean="0"/>
              <a:t>p</a:t>
            </a:r>
            <a:r>
              <a:rPr lang="en-GB" baseline="-25000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Compute commitment </a:t>
            </a:r>
            <a:r>
              <a:rPr lang="en-GB" dirty="0" err="1">
                <a:solidFill>
                  <a:schemeClr val="accent4"/>
                </a:solidFill>
              </a:rPr>
              <a:t>C</a:t>
            </a:r>
            <a:r>
              <a:rPr lang="en-GB" baseline="-25000" dirty="0" err="1">
                <a:solidFill>
                  <a:schemeClr val="accent4"/>
                </a:solidFill>
              </a:rPr>
              <a:t>xo</a:t>
            </a:r>
            <a:r>
              <a:rPr lang="en-GB" dirty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x</a:t>
            </a:r>
            <a:r>
              <a:rPr lang="en-GB" sz="2000" baseline="30000" dirty="0" err="1" smtClean="0">
                <a:solidFill>
                  <a:schemeClr val="accent6"/>
                </a:solidFill>
              </a:rPr>
              <a:t>o</a:t>
            </a:r>
            <a:r>
              <a:rPr lang="en-GB" dirty="0" err="1" smtClean="0"/>
              <a:t>h</a:t>
            </a:r>
            <a:r>
              <a:rPr lang="en-GB" baseline="30000" dirty="0" err="1" smtClean="0">
                <a:solidFill>
                  <a:schemeClr val="accent6"/>
                </a:solidFill>
              </a:rPr>
              <a:t>o</a:t>
            </a:r>
            <a:r>
              <a:rPr lang="en-GB" sz="2000" baseline="30000" dirty="0" err="1" smtClean="0">
                <a:solidFill>
                  <a:schemeClr val="accent6"/>
                </a:solidFill>
              </a:rPr>
              <a:t>xo</a:t>
            </a:r>
            <a:endParaRPr lang="en-GB" dirty="0"/>
          </a:p>
          <a:p>
            <a:pPr lvl="1"/>
            <a:r>
              <a:rPr lang="en-GB" dirty="0" smtClean="0"/>
              <a:t>Output public (</a:t>
            </a:r>
            <a:r>
              <a:rPr lang="en-GB" dirty="0" err="1" smtClean="0">
                <a:solidFill>
                  <a:schemeClr val="accent4"/>
                </a:solidFill>
              </a:rPr>
              <a:t>iparam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chemeClr val="accent4"/>
                </a:solidFill>
              </a:rPr>
              <a:t>C</a:t>
            </a:r>
            <a:r>
              <a:rPr lang="en-GB" baseline="-25000" dirty="0" err="1" smtClean="0">
                <a:solidFill>
                  <a:schemeClr val="accent4"/>
                </a:solidFill>
              </a:rPr>
              <a:t>xo</a:t>
            </a:r>
            <a:r>
              <a:rPr lang="en-GB" dirty="0" smtClean="0"/>
              <a:t>) &amp; private (</a:t>
            </a:r>
            <a:r>
              <a:rPr lang="en-GB" dirty="0" err="1" smtClean="0">
                <a:solidFill>
                  <a:schemeClr val="accent6"/>
                </a:solidFill>
              </a:rPr>
              <a:t>sk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chemeClr val="accent6"/>
                </a:solidFill>
              </a:rPr>
              <a:t>o</a:t>
            </a:r>
            <a:r>
              <a:rPr lang="en-GB" baseline="-25000" dirty="0" err="1" smtClean="0">
                <a:solidFill>
                  <a:schemeClr val="accent6"/>
                </a:solidFill>
              </a:rPr>
              <a:t>xo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77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Credential Issuing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Insight: encode attributes as messages m</a:t>
            </a:r>
            <a:r>
              <a:rPr lang="en-GB" baseline="-25000" dirty="0" smtClean="0"/>
              <a:t>i</a:t>
            </a:r>
          </a:p>
          <a:p>
            <a:endParaRPr lang="en-GB" baseline="-25000" dirty="0" smtClean="0"/>
          </a:p>
          <a:p>
            <a:r>
              <a:rPr lang="en-GB" dirty="0" smtClean="0"/>
              <a:t>“Issuer” computes:</a:t>
            </a:r>
          </a:p>
          <a:p>
            <a:pPr lvl="1"/>
            <a:r>
              <a:rPr lang="en-GB" dirty="0" smtClean="0"/>
              <a:t>Tag (u, u’) = MAC(</a:t>
            </a:r>
            <a:r>
              <a:rPr lang="en-GB" dirty="0" err="1" smtClean="0">
                <a:solidFill>
                  <a:schemeClr val="accent6"/>
                </a:solidFill>
              </a:rPr>
              <a:t>sk</a:t>
            </a:r>
            <a:r>
              <a:rPr lang="en-GB" dirty="0" smtClean="0"/>
              <a:t>, { </a:t>
            </a:r>
            <a:r>
              <a:rPr lang="en-GB" dirty="0" smtClean="0">
                <a:solidFill>
                  <a:schemeClr val="accent4"/>
                </a:solidFill>
              </a:rPr>
              <a:t>m</a:t>
            </a:r>
            <a:r>
              <a:rPr lang="en-GB" baseline="-25000" dirty="0" smtClean="0">
                <a:solidFill>
                  <a:schemeClr val="accent4"/>
                </a:solidFill>
              </a:rPr>
              <a:t>i</a:t>
            </a:r>
            <a:r>
              <a:rPr lang="en-GB" dirty="0" smtClean="0"/>
              <a:t> })</a:t>
            </a:r>
          </a:p>
          <a:p>
            <a:pPr lvl="1"/>
            <a:r>
              <a:rPr lang="en-GB" dirty="0" smtClean="0"/>
              <a:t>Proof </a:t>
            </a:r>
            <a:r>
              <a:rPr lang="en-GB" dirty="0" smtClean="0">
                <a:solidFill>
                  <a:schemeClr val="accent4"/>
                </a:solidFill>
                <a:sym typeface="Symbol" panose="05050102010706020507" pitchFamily="18" charset="2"/>
              </a:rPr>
              <a:t></a:t>
            </a:r>
            <a:r>
              <a:rPr lang="en-GB" baseline="-25000" dirty="0" smtClean="0">
                <a:solidFill>
                  <a:schemeClr val="accent4"/>
                </a:solidFill>
                <a:sym typeface="Symbol" panose="05050102010706020507" pitchFamily="18" charset="2"/>
              </a:rPr>
              <a:t>0</a:t>
            </a:r>
            <a:r>
              <a:rPr lang="en-GB" dirty="0" smtClean="0">
                <a:sym typeface="Symbol" panose="05050102010706020507" pitchFamily="18" charset="2"/>
              </a:rPr>
              <a:t> = </a:t>
            </a:r>
            <a:br>
              <a:rPr lang="en-GB" dirty="0" smtClean="0">
                <a:sym typeface="Symbol" panose="05050102010706020507" pitchFamily="18" charset="2"/>
              </a:rPr>
            </a:br>
            <a:r>
              <a:rPr lang="en-GB" dirty="0" smtClean="0">
                <a:sym typeface="Symbol" panose="05050102010706020507" pitchFamily="18" charset="2"/>
              </a:rPr>
              <a:t>	</a:t>
            </a:r>
            <a:r>
              <a:rPr lang="en-GB" dirty="0" smtClean="0"/>
              <a:t>NIZK{	(</a:t>
            </a:r>
            <a:r>
              <a:rPr lang="en-GB" dirty="0" err="1" smtClean="0">
                <a:solidFill>
                  <a:schemeClr val="accent6"/>
                </a:solidFill>
              </a:rPr>
              <a:t>sk</a:t>
            </a:r>
            <a:r>
              <a:rPr lang="en-GB" dirty="0"/>
              <a:t> </a:t>
            </a:r>
            <a:r>
              <a:rPr lang="en-GB" dirty="0" smtClean="0"/>
              <a:t>= { </a:t>
            </a:r>
            <a:r>
              <a:rPr lang="en-GB" dirty="0" smtClean="0">
                <a:solidFill>
                  <a:schemeClr val="accent6"/>
                </a:solidFill>
              </a:rPr>
              <a:t>x</a:t>
            </a:r>
            <a:r>
              <a:rPr lang="en-GB" baseline="-25000" dirty="0" smtClean="0">
                <a:solidFill>
                  <a:schemeClr val="accent6"/>
                </a:solidFill>
              </a:rPr>
              <a:t>i </a:t>
            </a:r>
            <a:r>
              <a:rPr lang="en-GB" dirty="0" smtClean="0"/>
              <a:t>}, </a:t>
            </a:r>
            <a:r>
              <a:rPr lang="en-GB" dirty="0" err="1" smtClean="0">
                <a:solidFill>
                  <a:schemeClr val="accent6"/>
                </a:solidFill>
              </a:rPr>
              <a:t>o</a:t>
            </a:r>
            <a:r>
              <a:rPr lang="en-GB" baseline="-25000" dirty="0" err="1" smtClean="0">
                <a:solidFill>
                  <a:schemeClr val="accent6"/>
                </a:solidFill>
              </a:rPr>
              <a:t>xo</a:t>
            </a:r>
            <a:r>
              <a:rPr lang="en-GB" dirty="0" smtClean="0"/>
              <a:t>):</a:t>
            </a:r>
            <a:br>
              <a:rPr lang="en-GB" dirty="0" smtClean="0"/>
            </a:br>
            <a:r>
              <a:rPr lang="en-GB" dirty="0" smtClean="0"/>
              <a:t>		u’ = </a:t>
            </a:r>
            <a:r>
              <a:rPr lang="en-GB" dirty="0" err="1" smtClean="0"/>
              <a:t>u</a:t>
            </a:r>
            <a:r>
              <a:rPr lang="en-GB" baseline="30000" dirty="0" err="1" smtClean="0">
                <a:solidFill>
                  <a:schemeClr val="accent6"/>
                </a:solidFill>
              </a:rPr>
              <a:t>x</a:t>
            </a:r>
            <a:r>
              <a:rPr lang="en-GB" sz="2000" baseline="30000" dirty="0" err="1" smtClean="0">
                <a:solidFill>
                  <a:schemeClr val="accent6"/>
                </a:solidFill>
              </a:rPr>
              <a:t>o</a:t>
            </a:r>
            <a:r>
              <a:rPr lang="en-GB" dirty="0" smtClean="0"/>
              <a:t> </a:t>
            </a:r>
            <a:r>
              <a:rPr lang="en-GB" sz="3500" dirty="0" smtClean="0">
                <a:sym typeface="Symbol" panose="05050102010706020507" pitchFamily="18" charset="2"/>
              </a:rPr>
              <a:t></a:t>
            </a:r>
            <a:r>
              <a:rPr lang="en-GB" dirty="0" smtClean="0">
                <a:sym typeface="Symbol" panose="05050102010706020507" pitchFamily="18" charset="2"/>
              </a:rPr>
              <a:t> (</a:t>
            </a:r>
            <a:r>
              <a:rPr lang="en-GB" dirty="0" err="1" smtClean="0">
                <a:sym typeface="Symbol" panose="05050102010706020507" pitchFamily="18" charset="2"/>
              </a:rPr>
              <a:t>u</a:t>
            </a:r>
            <a:r>
              <a:rPr lang="en-GB" baseline="30000" dirty="0" err="1" smtClean="0">
                <a:solidFill>
                  <a:schemeClr val="accent4"/>
                </a:solidFill>
                <a:sym typeface="Symbol" panose="05050102010706020507" pitchFamily="18" charset="2"/>
              </a:rPr>
              <a:t>m</a:t>
            </a:r>
            <a:r>
              <a:rPr lang="en-GB" sz="2000" baseline="30000" dirty="0" err="1" smtClean="0">
                <a:solidFill>
                  <a:schemeClr val="accent4"/>
                </a:solidFill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)</a:t>
            </a:r>
            <a:r>
              <a:rPr lang="en-GB" baseline="30000" dirty="0" smtClean="0">
                <a:solidFill>
                  <a:schemeClr val="accent6"/>
                </a:solidFill>
                <a:sym typeface="Symbol" panose="05050102010706020507" pitchFamily="18" charset="2"/>
              </a:rPr>
              <a:t>x</a:t>
            </a:r>
            <a:r>
              <a:rPr lang="en-GB" sz="2000" baseline="30000" dirty="0" smtClean="0">
                <a:solidFill>
                  <a:schemeClr val="accent6"/>
                </a:solidFill>
                <a:sym typeface="Symbol" panose="05050102010706020507" pitchFamily="18" charset="2"/>
              </a:rPr>
              <a:t>i 	</a:t>
            </a:r>
            <a:r>
              <a:rPr lang="en-GB" dirty="0">
                <a:sym typeface="Symbol" panose="05050102010706020507" pitchFamily="18" charset="2"/>
              </a:rPr>
              <a:t>and</a:t>
            </a:r>
            <a:r>
              <a:rPr lang="en-GB" sz="2000" baseline="30000" dirty="0" smtClean="0">
                <a:solidFill>
                  <a:schemeClr val="accent6"/>
                </a:solidFill>
                <a:sym typeface="Symbol" panose="05050102010706020507" pitchFamily="18" charset="2"/>
              </a:rPr>
              <a:t/>
            </a:r>
            <a:br>
              <a:rPr lang="en-GB" sz="2000" baseline="30000" dirty="0" smtClean="0">
                <a:solidFill>
                  <a:schemeClr val="accent6"/>
                </a:solidFill>
                <a:sym typeface="Symbol" panose="05050102010706020507" pitchFamily="18" charset="2"/>
              </a:rPr>
            </a:br>
            <a:r>
              <a:rPr lang="en-GB" sz="2000" baseline="30000" dirty="0" smtClean="0">
                <a:solidFill>
                  <a:schemeClr val="accent6"/>
                </a:solidFill>
                <a:sym typeface="Symbol" panose="05050102010706020507" pitchFamily="18" charset="2"/>
              </a:rPr>
              <a:t>		</a:t>
            </a:r>
            <a:r>
              <a:rPr lang="en-GB" dirty="0">
                <a:solidFill>
                  <a:schemeClr val="accent4"/>
                </a:solidFill>
              </a:rPr>
              <a:t> </a:t>
            </a:r>
            <a:r>
              <a:rPr lang="en-GB" dirty="0" err="1">
                <a:solidFill>
                  <a:schemeClr val="accent4"/>
                </a:solidFill>
              </a:rPr>
              <a:t>C</a:t>
            </a:r>
            <a:r>
              <a:rPr lang="en-GB" baseline="-25000" dirty="0" err="1">
                <a:solidFill>
                  <a:schemeClr val="accent4"/>
                </a:solidFill>
              </a:rPr>
              <a:t>xo</a:t>
            </a:r>
            <a:r>
              <a:rPr lang="en-GB" dirty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x</a:t>
            </a:r>
            <a:r>
              <a:rPr lang="en-GB" sz="1800" baseline="30000" dirty="0" err="1" smtClean="0">
                <a:solidFill>
                  <a:schemeClr val="accent6"/>
                </a:solidFill>
              </a:rPr>
              <a:t>o</a:t>
            </a:r>
            <a:r>
              <a:rPr lang="en-GB" dirty="0" err="1" smtClean="0"/>
              <a:t>h</a:t>
            </a:r>
            <a:r>
              <a:rPr lang="en-GB" baseline="30000" dirty="0" err="1" smtClean="0">
                <a:solidFill>
                  <a:schemeClr val="accent6"/>
                </a:solidFill>
              </a:rPr>
              <a:t>o</a:t>
            </a:r>
            <a:r>
              <a:rPr lang="en-GB" sz="1800" baseline="30000" dirty="0" err="1" smtClean="0">
                <a:solidFill>
                  <a:schemeClr val="accent6"/>
                </a:solidFill>
              </a:rPr>
              <a:t>xo</a:t>
            </a:r>
            <a:r>
              <a:rPr lang="en-GB" sz="1800" baseline="30000" dirty="0" smtClean="0">
                <a:solidFill>
                  <a:schemeClr val="accent6"/>
                </a:solidFill>
              </a:rPr>
              <a:t>		</a:t>
            </a:r>
            <a:r>
              <a:rPr lang="en-GB" dirty="0"/>
              <a:t>and</a:t>
            </a:r>
            <a:r>
              <a:rPr lang="en-GB" sz="2000" baseline="30000" dirty="0" smtClean="0">
                <a:solidFill>
                  <a:schemeClr val="accent6"/>
                </a:solidFill>
                <a:sym typeface="Symbol" panose="05050102010706020507" pitchFamily="18" charset="2"/>
              </a:rPr>
              <a:t/>
            </a:r>
            <a:br>
              <a:rPr lang="en-GB" sz="2000" baseline="30000" dirty="0" smtClean="0">
                <a:solidFill>
                  <a:schemeClr val="accent6"/>
                </a:solidFill>
                <a:sym typeface="Symbol" panose="05050102010706020507" pitchFamily="18" charset="2"/>
              </a:rPr>
            </a:br>
            <a:r>
              <a:rPr lang="en-GB" sz="2000" baseline="30000" dirty="0" smtClean="0">
                <a:solidFill>
                  <a:schemeClr val="accent6"/>
                </a:solidFill>
                <a:sym typeface="Symbol" panose="05050102010706020507" pitchFamily="18" charset="2"/>
              </a:rPr>
              <a:t>		</a:t>
            </a:r>
            <a:r>
              <a:rPr lang="en-GB" dirty="0" smtClean="0">
                <a:solidFill>
                  <a:schemeClr val="accent4"/>
                </a:solidFill>
                <a:sym typeface="Symbol" panose="05050102010706020507" pitchFamily="18" charset="2"/>
              </a:rPr>
              <a:t>X</a:t>
            </a:r>
            <a:r>
              <a:rPr lang="en-GB" baseline="-25000" dirty="0" smtClean="0">
                <a:solidFill>
                  <a:schemeClr val="accent4"/>
                </a:solidFill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 = </a:t>
            </a:r>
            <a:r>
              <a:rPr lang="en-GB" dirty="0" err="1" smtClean="0">
                <a:sym typeface="Symbol" panose="05050102010706020507" pitchFamily="18" charset="2"/>
              </a:rPr>
              <a:t>h</a:t>
            </a:r>
            <a:r>
              <a:rPr lang="en-GB" baseline="30000" dirty="0" err="1" smtClean="0">
                <a:solidFill>
                  <a:schemeClr val="accent6"/>
                </a:solidFill>
                <a:sym typeface="Symbol" panose="05050102010706020507" pitchFamily="18" charset="2"/>
              </a:rPr>
              <a:t>x</a:t>
            </a:r>
            <a:r>
              <a:rPr lang="en-GB" sz="2000" baseline="30000" dirty="0" err="1" smtClean="0">
                <a:solidFill>
                  <a:schemeClr val="accent6"/>
                </a:solidFill>
                <a:sym typeface="Symbol" panose="05050102010706020507" pitchFamily="18" charset="2"/>
              </a:rPr>
              <a:t>i</a:t>
            </a:r>
            <a:r>
              <a:rPr lang="en-GB" sz="2000" baseline="30000" dirty="0" smtClean="0">
                <a:solidFill>
                  <a:schemeClr val="accent6"/>
                </a:solidFill>
                <a:sym typeface="Symbol" panose="05050102010706020507" pitchFamily="18" charset="2"/>
              </a:rPr>
              <a:t>	</a:t>
            </a:r>
            <a:r>
              <a:rPr lang="en-GB" dirty="0">
                <a:sym typeface="Symbol" panose="05050102010706020507" pitchFamily="18" charset="2"/>
              </a:rPr>
              <a:t>for </a:t>
            </a:r>
            <a:r>
              <a:rPr lang="en-GB" dirty="0" smtClean="0">
                <a:sym typeface="Symbol" panose="05050102010706020507" pitchFamily="18" charset="2"/>
              </a:rPr>
              <a:t>0 &lt; i &lt; k+1 </a:t>
            </a:r>
            <a:r>
              <a:rPr lang="en-GB" dirty="0" smtClean="0"/>
              <a:t>}</a:t>
            </a:r>
          </a:p>
          <a:p>
            <a:pPr lvl="1"/>
            <a:r>
              <a:rPr lang="en-GB" dirty="0" smtClean="0"/>
              <a:t>Output (u, u’), </a:t>
            </a:r>
            <a:r>
              <a:rPr lang="en-GB" dirty="0" smtClean="0">
                <a:solidFill>
                  <a:schemeClr val="accent4"/>
                </a:solidFill>
                <a:sym typeface="Symbol" panose="05050102010706020507" pitchFamily="18" charset="2"/>
              </a:rPr>
              <a:t></a:t>
            </a:r>
            <a:r>
              <a:rPr lang="en-GB" baseline="-25000" dirty="0" smtClean="0">
                <a:solidFill>
                  <a:schemeClr val="accent4"/>
                </a:solidFill>
                <a:sym typeface="Symbol" panose="05050102010706020507" pitchFamily="18" charset="2"/>
              </a:rPr>
              <a:t>0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“</a:t>
            </a:r>
            <a:r>
              <a:rPr lang="en-GB" dirty="0" err="1" smtClean="0"/>
              <a:t>Prover</a:t>
            </a:r>
            <a:r>
              <a:rPr lang="en-GB" dirty="0" smtClean="0"/>
              <a:t>” Peggy – get (</a:t>
            </a:r>
            <a:r>
              <a:rPr lang="en-GB" dirty="0" err="1" smtClean="0"/>
              <a:t>u,u</a:t>
            </a:r>
            <a:r>
              <a:rPr lang="en-GB" dirty="0" smtClean="0"/>
              <a:t>’), verify </a:t>
            </a:r>
            <a:r>
              <a:rPr lang="en-GB" dirty="0" smtClean="0">
                <a:solidFill>
                  <a:schemeClr val="accent4"/>
                </a:solidFill>
                <a:sym typeface="Symbol" panose="05050102010706020507" pitchFamily="18" charset="2"/>
              </a:rPr>
              <a:t></a:t>
            </a:r>
            <a:r>
              <a:rPr lang="en-GB" baseline="-25000" dirty="0" smtClean="0">
                <a:solidFill>
                  <a:schemeClr val="accent4"/>
                </a:solidFill>
                <a:sym typeface="Symbol" panose="05050102010706020507" pitchFamily="18" charset="2"/>
              </a:rPr>
              <a:t>0</a:t>
            </a:r>
            <a:endParaRPr lang="en-GB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6084168" y="3933056"/>
            <a:ext cx="2808312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Note: </a:t>
            </a:r>
            <a:r>
              <a:rPr lang="en-GB" dirty="0" smtClean="0"/>
              <a:t>proofs of knowledge of </a:t>
            </a:r>
            <a:r>
              <a:rPr lang="en-GB" b="1" dirty="0" smtClean="0"/>
              <a:t>DL representations </a:t>
            </a:r>
            <a:r>
              <a:rPr lang="en-GB" dirty="0" smtClean="0"/>
              <a:t>and </a:t>
            </a:r>
            <a:r>
              <a:rPr lang="en-GB" b="1" dirty="0" smtClean="0"/>
              <a:t>equality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46856" y="3380217"/>
            <a:ext cx="295177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Remember: these stay secret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283968" y="3564883"/>
            <a:ext cx="648072" cy="152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45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implement the NIKZ?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See Appendix E of:</a:t>
            </a:r>
          </a:p>
          <a:p>
            <a:pPr lvl="1"/>
            <a:r>
              <a:rPr lang="en-GB" dirty="0"/>
              <a:t>Chase, M., S. Meiklejohn, and G. M. </a:t>
            </a:r>
            <a:r>
              <a:rPr lang="en-GB" dirty="0" err="1"/>
              <a:t>Zaverucha</a:t>
            </a:r>
            <a:r>
              <a:rPr lang="en-GB" dirty="0"/>
              <a:t>. "Algebraic MACs and Keyed-Verification Anonymous </a:t>
            </a:r>
            <a:r>
              <a:rPr lang="en-GB" dirty="0" smtClean="0"/>
              <a:t>Credentials”. </a:t>
            </a:r>
            <a:r>
              <a:rPr lang="en-GB" dirty="0" err="1"/>
              <a:t>eprint</a:t>
            </a:r>
            <a:r>
              <a:rPr lang="en-GB" dirty="0"/>
              <a:t>, 2013/516, 2013</a:t>
            </a:r>
            <a:r>
              <a:rPr lang="en-GB" dirty="0" smtClean="0"/>
              <a:t>.</a:t>
            </a:r>
            <a:endParaRPr lang="en-GB" dirty="0"/>
          </a:p>
          <a:p>
            <a:pPr lvl="1"/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err="1" smtClean="0"/>
              <a:t>aMAC</a:t>
            </a:r>
            <a:r>
              <a:rPr lang="en-GB" dirty="0" smtClean="0"/>
              <a:t> and credential scheme used is the one referred to  a MAC</a:t>
            </a:r>
            <a:r>
              <a:rPr lang="en-GB" baseline="-25000" dirty="0" smtClean="0"/>
              <a:t>GGM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4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Credential Verification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Now the </a:t>
            </a:r>
            <a:r>
              <a:rPr lang="en-GB" dirty="0" err="1" smtClean="0"/>
              <a:t>Prover</a:t>
            </a:r>
            <a:r>
              <a:rPr lang="en-GB" dirty="0" smtClean="0"/>
              <a:t> (Peggy) tries to convince Victor / Issuer she holds a credential</a:t>
            </a:r>
          </a:p>
          <a:p>
            <a:endParaRPr lang="en-GB" dirty="0"/>
          </a:p>
          <a:p>
            <a:r>
              <a:rPr lang="en-GB" dirty="0" err="1" smtClean="0"/>
              <a:t>Prover</a:t>
            </a:r>
            <a:r>
              <a:rPr lang="en-GB" dirty="0" smtClean="0"/>
              <a:t> computes:</a:t>
            </a:r>
          </a:p>
          <a:p>
            <a:pPr lvl="1"/>
            <a:r>
              <a:rPr lang="en-GB" dirty="0" smtClean="0"/>
              <a:t>Random </a:t>
            </a:r>
            <a:r>
              <a:rPr lang="en-GB" dirty="0" smtClean="0">
                <a:solidFill>
                  <a:schemeClr val="accent6"/>
                </a:solidFill>
              </a:rPr>
              <a:t>a</a:t>
            </a:r>
            <a:r>
              <a:rPr lang="en-GB" dirty="0" smtClean="0"/>
              <a:t> in </a:t>
            </a:r>
            <a:r>
              <a:rPr lang="en-GB" dirty="0" err="1" smtClean="0"/>
              <a:t>Z</a:t>
            </a:r>
            <a:r>
              <a:rPr lang="en-GB" baseline="-25000" dirty="0" err="1" smtClean="0"/>
              <a:t>p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dirty="0" err="1" smtClean="0">
                <a:solidFill>
                  <a:schemeClr val="accent4"/>
                </a:solidFill>
              </a:rPr>
              <a:t>u</a:t>
            </a:r>
            <a:r>
              <a:rPr lang="en-GB" baseline="-25000" dirty="0" err="1" smtClean="0">
                <a:solidFill>
                  <a:schemeClr val="accent4"/>
                </a:solidFill>
              </a:rPr>
              <a:t>a</a:t>
            </a:r>
            <a:r>
              <a:rPr lang="en-GB" dirty="0"/>
              <a:t> </a:t>
            </a:r>
            <a:r>
              <a:rPr lang="en-GB" dirty="0" smtClean="0"/>
              <a:t>,</a:t>
            </a:r>
            <a:r>
              <a:rPr lang="en-GB" dirty="0" err="1" smtClean="0">
                <a:solidFill>
                  <a:schemeClr val="accent6"/>
                </a:solidFill>
              </a:rPr>
              <a:t>u</a:t>
            </a:r>
            <a:r>
              <a:rPr lang="en-GB" baseline="-25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’</a:t>
            </a:r>
            <a:r>
              <a:rPr lang="en-GB" dirty="0" smtClean="0"/>
              <a:t> = (</a:t>
            </a:r>
            <a:r>
              <a:rPr lang="en-GB" dirty="0" err="1" smtClean="0"/>
              <a:t>u</a:t>
            </a:r>
            <a:r>
              <a:rPr lang="en-GB" baseline="30000" dirty="0" err="1" smtClean="0"/>
              <a:t>a</a:t>
            </a:r>
            <a:r>
              <a:rPr lang="en-GB" dirty="0"/>
              <a:t>, </a:t>
            </a:r>
            <a:r>
              <a:rPr lang="en-GB" dirty="0" err="1" smtClean="0"/>
              <a:t>u’</a:t>
            </a:r>
            <a:r>
              <a:rPr lang="en-GB" baseline="30000" dirty="0" err="1" smtClean="0"/>
              <a:t>a</a:t>
            </a:r>
            <a:r>
              <a:rPr lang="en-GB" dirty="0" smtClean="0"/>
              <a:t>)</a:t>
            </a:r>
          </a:p>
          <a:p>
            <a:pPr lvl="1"/>
            <a:r>
              <a:rPr lang="en-GB" dirty="0"/>
              <a:t>Random </a:t>
            </a:r>
            <a:r>
              <a:rPr lang="en-GB" dirty="0" err="1">
                <a:solidFill>
                  <a:schemeClr val="accent6"/>
                </a:solidFill>
              </a:rPr>
              <a:t>z</a:t>
            </a:r>
            <a:r>
              <a:rPr lang="en-GB" baseline="-25000" dirty="0" err="1">
                <a:solidFill>
                  <a:schemeClr val="accent6"/>
                </a:solidFill>
              </a:rPr>
              <a:t>i</a:t>
            </a:r>
            <a:r>
              <a:rPr lang="en-GB" dirty="0"/>
              <a:t> in </a:t>
            </a:r>
            <a:r>
              <a:rPr lang="en-GB" dirty="0" err="1"/>
              <a:t>Z</a:t>
            </a:r>
            <a:r>
              <a:rPr lang="en-GB" baseline="-25000" dirty="0" err="1"/>
              <a:t>p</a:t>
            </a:r>
            <a:r>
              <a:rPr lang="en-GB" dirty="0"/>
              <a:t> and </a:t>
            </a:r>
            <a:r>
              <a:rPr lang="en-GB" dirty="0" err="1" smtClean="0">
                <a:solidFill>
                  <a:schemeClr val="accent4"/>
                </a:solidFill>
              </a:rPr>
              <a:t>C</a:t>
            </a:r>
            <a:r>
              <a:rPr lang="en-GB" baseline="-25000" dirty="0" err="1" smtClean="0">
                <a:solidFill>
                  <a:schemeClr val="accent4"/>
                </a:solidFill>
              </a:rPr>
              <a:t>mi</a:t>
            </a:r>
            <a:r>
              <a:rPr lang="en-GB" dirty="0" smtClean="0"/>
              <a:t>=</a:t>
            </a:r>
            <a:r>
              <a:rPr lang="en-GB" dirty="0" err="1" smtClean="0"/>
              <a:t>u</a:t>
            </a:r>
            <a:r>
              <a:rPr lang="en-GB" baseline="30000" dirty="0" err="1" smtClean="0">
                <a:solidFill>
                  <a:schemeClr val="accent6"/>
                </a:solidFill>
              </a:rPr>
              <a:t>m</a:t>
            </a:r>
            <a:r>
              <a:rPr lang="en-GB" sz="2000" baseline="30000" dirty="0" err="1" smtClean="0">
                <a:solidFill>
                  <a:schemeClr val="accent6"/>
                </a:solidFill>
              </a:rPr>
              <a:t>i</a:t>
            </a:r>
            <a:r>
              <a:rPr lang="en-GB" dirty="0" err="1" smtClean="0"/>
              <a:t>h</a:t>
            </a:r>
            <a:r>
              <a:rPr lang="en-GB" baseline="30000" dirty="0" err="1" smtClean="0">
                <a:solidFill>
                  <a:schemeClr val="accent6"/>
                </a:solidFill>
              </a:rPr>
              <a:t>z</a:t>
            </a:r>
            <a:r>
              <a:rPr lang="en-GB" sz="2000" baseline="30000" dirty="0" err="1" smtClean="0">
                <a:solidFill>
                  <a:schemeClr val="accent6"/>
                </a:solidFill>
              </a:rPr>
              <a:t>i</a:t>
            </a:r>
            <a:endParaRPr lang="en-GB" sz="2000" baseline="30000" dirty="0" smtClean="0">
              <a:solidFill>
                <a:schemeClr val="accent6"/>
              </a:solidFill>
            </a:endParaRPr>
          </a:p>
          <a:p>
            <a:pPr lvl="1"/>
            <a:r>
              <a:rPr lang="en-GB" dirty="0"/>
              <a:t>Random </a:t>
            </a:r>
            <a:r>
              <a:rPr lang="en-GB" dirty="0" smtClean="0">
                <a:solidFill>
                  <a:schemeClr val="accent6"/>
                </a:solidFill>
              </a:rPr>
              <a:t>r</a:t>
            </a:r>
            <a:r>
              <a:rPr lang="en-GB" dirty="0" smtClean="0"/>
              <a:t> in </a:t>
            </a:r>
            <a:r>
              <a:rPr lang="en-GB" dirty="0" err="1" smtClean="0"/>
              <a:t>Z</a:t>
            </a:r>
            <a:r>
              <a:rPr lang="en-GB" baseline="-25000" dirty="0" err="1" smtClean="0"/>
              <a:t>p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chemeClr val="accent4"/>
                </a:solidFill>
              </a:rPr>
              <a:t>C</a:t>
            </a:r>
            <a:r>
              <a:rPr lang="en-GB" baseline="-25000" dirty="0" smtClean="0">
                <a:solidFill>
                  <a:schemeClr val="accent4"/>
                </a:solidFill>
              </a:rPr>
              <a:t>u’</a:t>
            </a:r>
            <a:r>
              <a:rPr lang="en-GB" dirty="0" smtClean="0"/>
              <a:t> = </a:t>
            </a:r>
            <a:r>
              <a:rPr lang="en-GB" dirty="0" err="1" smtClean="0">
                <a:solidFill>
                  <a:schemeClr val="accent6"/>
                </a:solidFill>
              </a:rPr>
              <a:t>u</a:t>
            </a:r>
            <a:r>
              <a:rPr lang="en-GB" baseline="-25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’</a:t>
            </a:r>
            <a:r>
              <a:rPr lang="en-GB" dirty="0" smtClean="0"/>
              <a:t> g</a:t>
            </a:r>
            <a:r>
              <a:rPr lang="en-GB" baseline="30000" dirty="0" smtClean="0">
                <a:solidFill>
                  <a:schemeClr val="accent6"/>
                </a:solidFill>
              </a:rPr>
              <a:t>r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Prove: </a:t>
            </a:r>
            <a:r>
              <a:rPr lang="en-GB" dirty="0" smtClean="0">
                <a:solidFill>
                  <a:schemeClr val="accent4"/>
                </a:solidFill>
                <a:sym typeface="Symbol" panose="05050102010706020507" pitchFamily="18" charset="2"/>
              </a:rPr>
              <a:t></a:t>
            </a:r>
            <a:r>
              <a:rPr lang="en-GB" baseline="-25000" dirty="0" smtClean="0">
                <a:solidFill>
                  <a:schemeClr val="accent4"/>
                </a:solidFill>
                <a:sym typeface="Symbol" panose="05050102010706020507" pitchFamily="18" charset="2"/>
              </a:rPr>
              <a:t>1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= </a:t>
            </a:r>
            <a:r>
              <a:rPr lang="en-GB" dirty="0" smtClean="0"/>
              <a:t>NIZK{(</a:t>
            </a:r>
            <a:r>
              <a:rPr lang="en-GB" dirty="0" err="1" smtClean="0">
                <a:solidFill>
                  <a:schemeClr val="accent6"/>
                </a:solidFill>
              </a:rPr>
              <a:t>z</a:t>
            </a:r>
            <a:r>
              <a:rPr lang="en-GB" baseline="-25000" dirty="0" err="1" smtClean="0">
                <a:solidFill>
                  <a:schemeClr val="accent6"/>
                </a:solidFill>
              </a:rPr>
              <a:t>i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/>
                </a:solidFill>
              </a:rPr>
              <a:t>r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/>
                </a:solidFill>
              </a:rPr>
              <a:t>m</a:t>
            </a:r>
            <a:r>
              <a:rPr lang="en-GB" baseline="-25000" dirty="0" smtClean="0">
                <a:solidFill>
                  <a:schemeClr val="accent6"/>
                </a:solidFill>
              </a:rPr>
              <a:t>i</a:t>
            </a:r>
            <a:r>
              <a:rPr lang="en-GB" dirty="0" smtClean="0"/>
              <a:t>):</a:t>
            </a:r>
            <a:br>
              <a:rPr lang="en-GB" dirty="0" smtClean="0"/>
            </a:br>
            <a:r>
              <a:rPr lang="en-GB" dirty="0" smtClean="0"/>
              <a:t>			</a:t>
            </a:r>
            <a:r>
              <a:rPr lang="en-GB" dirty="0" err="1">
                <a:solidFill>
                  <a:schemeClr val="accent4"/>
                </a:solidFill>
              </a:rPr>
              <a:t>C</a:t>
            </a:r>
            <a:r>
              <a:rPr lang="en-GB" baseline="-25000" dirty="0" err="1">
                <a:solidFill>
                  <a:schemeClr val="accent4"/>
                </a:solidFill>
              </a:rPr>
              <a:t>mi</a:t>
            </a:r>
            <a:r>
              <a:rPr lang="en-GB" dirty="0"/>
              <a:t>=</a:t>
            </a:r>
            <a:r>
              <a:rPr lang="en-GB" dirty="0" err="1"/>
              <a:t>u</a:t>
            </a:r>
            <a:r>
              <a:rPr lang="en-GB" baseline="30000" dirty="0" err="1">
                <a:solidFill>
                  <a:schemeClr val="accent6"/>
                </a:solidFill>
              </a:rPr>
              <a:t>m</a:t>
            </a:r>
            <a:r>
              <a:rPr lang="en-GB" sz="2000" baseline="30000" dirty="0" err="1">
                <a:solidFill>
                  <a:schemeClr val="accent6"/>
                </a:solidFill>
              </a:rPr>
              <a:t>i</a:t>
            </a:r>
            <a:r>
              <a:rPr lang="en-GB" dirty="0" err="1"/>
              <a:t>h</a:t>
            </a:r>
            <a:r>
              <a:rPr lang="en-GB" baseline="30000" dirty="0" err="1">
                <a:solidFill>
                  <a:schemeClr val="accent6"/>
                </a:solidFill>
              </a:rPr>
              <a:t>z</a:t>
            </a:r>
            <a:r>
              <a:rPr lang="en-GB" sz="2000" baseline="30000" dirty="0" err="1">
                <a:solidFill>
                  <a:schemeClr val="accent6"/>
                </a:solidFill>
              </a:rPr>
              <a:t>i</a:t>
            </a:r>
            <a:endParaRPr lang="en-GB" sz="2000" baseline="30000" dirty="0">
              <a:solidFill>
                <a:schemeClr val="accent6"/>
              </a:solidFill>
            </a:endParaRPr>
          </a:p>
          <a:p>
            <a:pPr marL="457200" lvl="1" indent="0">
              <a:buNone/>
            </a:pPr>
            <a:r>
              <a:rPr lang="en-GB" dirty="0" smtClean="0"/>
              <a:t>			V = g</a:t>
            </a:r>
            <a:r>
              <a:rPr lang="en-GB" baseline="30000" dirty="0" smtClean="0">
                <a:solidFill>
                  <a:schemeClr val="accent6"/>
                </a:solidFill>
              </a:rPr>
              <a:t>-r</a:t>
            </a:r>
            <a:r>
              <a:rPr lang="en-GB" dirty="0" smtClean="0"/>
              <a:t> </a:t>
            </a:r>
            <a:r>
              <a:rPr lang="en-GB" dirty="0" smtClean="0">
                <a:sym typeface="Symbol" panose="05050102010706020507" pitchFamily="18" charset="2"/>
              </a:rPr>
              <a:t> </a:t>
            </a:r>
            <a:r>
              <a:rPr lang="en-GB" dirty="0" err="1" smtClean="0">
                <a:solidFill>
                  <a:schemeClr val="accent4"/>
                </a:solidFill>
                <a:sym typeface="Symbol" panose="05050102010706020507" pitchFamily="18" charset="2"/>
              </a:rPr>
              <a:t>X</a:t>
            </a:r>
            <a:r>
              <a:rPr lang="en-GB" baseline="-25000" dirty="0" err="1" smtClean="0">
                <a:solidFill>
                  <a:schemeClr val="accent4"/>
                </a:solidFill>
                <a:sym typeface="Symbol" panose="05050102010706020507" pitchFamily="18" charset="2"/>
              </a:rPr>
              <a:t>i</a:t>
            </a:r>
            <a:r>
              <a:rPr lang="en-GB" baseline="30000" dirty="0" err="1" smtClean="0">
                <a:solidFill>
                  <a:schemeClr val="accent6"/>
                </a:solidFill>
                <a:sym typeface="Symbol" panose="05050102010706020507" pitchFamily="18" charset="2"/>
              </a:rPr>
              <a:t>z</a:t>
            </a:r>
            <a:r>
              <a:rPr lang="en-GB" sz="2200" baseline="30000" dirty="0" err="1" smtClean="0">
                <a:solidFill>
                  <a:schemeClr val="accent6"/>
                </a:solidFill>
                <a:sym typeface="Symbol" panose="05050102010706020507" pitchFamily="18" charset="2"/>
              </a:rPr>
              <a:t>i</a:t>
            </a:r>
            <a:r>
              <a:rPr lang="en-GB" dirty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+ …</a:t>
            </a:r>
            <a:r>
              <a:rPr lang="en-GB" dirty="0" smtClean="0"/>
              <a:t>}</a:t>
            </a:r>
          </a:p>
          <a:p>
            <a:pPr lvl="1"/>
            <a:r>
              <a:rPr lang="en-GB" dirty="0" smtClean="0"/>
              <a:t>Output (</a:t>
            </a:r>
            <a:r>
              <a:rPr lang="en-GB" dirty="0" err="1" smtClean="0">
                <a:solidFill>
                  <a:schemeClr val="accent4"/>
                </a:solidFill>
              </a:rPr>
              <a:t>u</a:t>
            </a:r>
            <a:r>
              <a:rPr lang="en-GB" baseline="-25000" dirty="0" err="1" smtClean="0">
                <a:solidFill>
                  <a:schemeClr val="accent4"/>
                </a:solidFill>
              </a:rPr>
              <a:t>a</a:t>
            </a:r>
            <a:r>
              <a:rPr lang="en-GB" dirty="0"/>
              <a:t> </a:t>
            </a:r>
            <a:r>
              <a:rPr lang="en-GB" dirty="0" smtClean="0"/>
              <a:t>,</a:t>
            </a:r>
            <a:r>
              <a:rPr lang="en-GB" dirty="0">
                <a:solidFill>
                  <a:schemeClr val="accent4"/>
                </a:solidFill>
              </a:rPr>
              <a:t> </a:t>
            </a:r>
            <a:r>
              <a:rPr lang="en-GB" dirty="0" err="1">
                <a:solidFill>
                  <a:schemeClr val="accent4"/>
                </a:solidFill>
              </a:rPr>
              <a:t>C</a:t>
            </a:r>
            <a:r>
              <a:rPr lang="en-GB" baseline="-25000" dirty="0" err="1">
                <a:solidFill>
                  <a:schemeClr val="accent4"/>
                </a:solidFill>
              </a:rPr>
              <a:t>mi</a:t>
            </a:r>
            <a:r>
              <a:rPr lang="en-GB" dirty="0" smtClean="0"/>
              <a:t> , </a:t>
            </a:r>
            <a:r>
              <a:rPr lang="en-GB" dirty="0">
                <a:solidFill>
                  <a:schemeClr val="accent4"/>
                </a:solidFill>
              </a:rPr>
              <a:t>C</a:t>
            </a:r>
            <a:r>
              <a:rPr lang="en-GB" baseline="-25000" dirty="0">
                <a:solidFill>
                  <a:schemeClr val="accent4"/>
                </a:solidFill>
              </a:rPr>
              <a:t>u</a:t>
            </a:r>
            <a:r>
              <a:rPr lang="en-GB" baseline="-25000" dirty="0" smtClean="0">
                <a:solidFill>
                  <a:schemeClr val="accent4"/>
                </a:solidFill>
              </a:rPr>
              <a:t>’</a:t>
            </a:r>
            <a:r>
              <a:rPr lang="en-GB" dirty="0" smtClean="0"/>
              <a:t>), </a:t>
            </a:r>
            <a:r>
              <a:rPr lang="en-GB" dirty="0">
                <a:solidFill>
                  <a:schemeClr val="accent4"/>
                </a:solidFill>
                <a:sym typeface="Symbol" panose="05050102010706020507" pitchFamily="18" charset="2"/>
              </a:rPr>
              <a:t></a:t>
            </a:r>
            <a:r>
              <a:rPr lang="en-GB" baseline="-25000" dirty="0">
                <a:solidFill>
                  <a:schemeClr val="accent4"/>
                </a:solidFill>
                <a:sym typeface="Symbol" panose="05050102010706020507" pitchFamily="18" charset="2"/>
              </a:rPr>
              <a:t>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816824" y="3861048"/>
            <a:ext cx="286997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Blinding all linkable elements with random ones.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802220" y="4653136"/>
            <a:ext cx="2884580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Note: </a:t>
            </a:r>
            <a:r>
              <a:rPr lang="en-GB" dirty="0" smtClean="0"/>
              <a:t>proofs of knowledge of </a:t>
            </a:r>
            <a:r>
              <a:rPr lang="en-GB" b="1" dirty="0" smtClean="0"/>
              <a:t>DL representations </a:t>
            </a:r>
            <a:r>
              <a:rPr lang="en-GB" dirty="0" smtClean="0"/>
              <a:t>and </a:t>
            </a:r>
            <a:r>
              <a:rPr lang="en-GB" b="1" dirty="0" smtClean="0"/>
              <a:t>equality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932040" y="5946905"/>
            <a:ext cx="367240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Prove here any other statement about the attributes.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436096" y="5665468"/>
            <a:ext cx="0" cy="281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43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Credential Verification </a:t>
            </a:r>
            <a:r>
              <a:rPr lang="en-GB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Victor (Verifier / Issuer):</a:t>
            </a:r>
          </a:p>
          <a:p>
            <a:pPr lvl="1"/>
            <a:r>
              <a:rPr lang="en-GB" dirty="0" smtClean="0"/>
              <a:t>Compute V  = </a:t>
            </a:r>
            <a:r>
              <a:rPr lang="en-GB" dirty="0" smtClean="0">
                <a:solidFill>
                  <a:schemeClr val="accent4"/>
                </a:solidFill>
              </a:rPr>
              <a:t>u</a:t>
            </a:r>
            <a:r>
              <a:rPr lang="en-GB" baseline="-25000" dirty="0" smtClean="0">
                <a:solidFill>
                  <a:schemeClr val="accent4"/>
                </a:solidFill>
              </a:rPr>
              <a:t>a</a:t>
            </a:r>
            <a:r>
              <a:rPr lang="en-GB" baseline="30000" dirty="0" smtClean="0">
                <a:solidFill>
                  <a:schemeClr val="accent6"/>
                </a:solidFill>
              </a:rPr>
              <a:t>x</a:t>
            </a:r>
            <a:r>
              <a:rPr lang="en-GB" sz="2000" baseline="30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/>
              <a:t> </a:t>
            </a:r>
            <a:r>
              <a:rPr lang="en-GB" dirty="0" smtClean="0">
                <a:sym typeface="Symbol" panose="05050102010706020507" pitchFamily="18" charset="2"/>
              </a:rPr>
              <a:t> </a:t>
            </a:r>
            <a:r>
              <a:rPr lang="en-GB" dirty="0" err="1" smtClean="0">
                <a:solidFill>
                  <a:schemeClr val="accent4"/>
                </a:solidFill>
                <a:sym typeface="Symbol" panose="05050102010706020507" pitchFamily="18" charset="2"/>
              </a:rPr>
              <a:t>C</a:t>
            </a:r>
            <a:r>
              <a:rPr lang="en-GB" baseline="-25000" dirty="0" err="1" smtClean="0">
                <a:solidFill>
                  <a:schemeClr val="accent4"/>
                </a:solidFill>
                <a:sym typeface="Symbol" panose="05050102010706020507" pitchFamily="18" charset="2"/>
              </a:rPr>
              <a:t>mi</a:t>
            </a:r>
            <a:r>
              <a:rPr lang="en-GB" baseline="30000" dirty="0" err="1" smtClean="0">
                <a:solidFill>
                  <a:schemeClr val="accent6"/>
                </a:solidFill>
                <a:sym typeface="Symbol" panose="05050102010706020507" pitchFamily="18" charset="2"/>
              </a:rPr>
              <a:t>x</a:t>
            </a:r>
            <a:r>
              <a:rPr lang="en-GB" sz="2000" baseline="30000" dirty="0" err="1" smtClean="0">
                <a:solidFill>
                  <a:schemeClr val="accent6"/>
                </a:solidFill>
                <a:sym typeface="Symbol" panose="05050102010706020507" pitchFamily="18" charset="2"/>
              </a:rPr>
              <a:t>i</a:t>
            </a:r>
            <a:r>
              <a:rPr lang="en-GB" sz="2000" baseline="30000" dirty="0" smtClean="0">
                <a:sym typeface="Symbol" panose="05050102010706020507" pitchFamily="18" charset="2"/>
              </a:rPr>
              <a:t> </a:t>
            </a:r>
            <a:r>
              <a:rPr lang="en-GB" dirty="0">
                <a:sym typeface="Symbol" panose="05050102010706020507" pitchFamily="18" charset="2"/>
              </a:rPr>
              <a:t>/ </a:t>
            </a:r>
            <a:r>
              <a:rPr lang="en-GB" dirty="0" smtClean="0">
                <a:solidFill>
                  <a:schemeClr val="accent4"/>
                </a:solidFill>
                <a:sym typeface="Symbol" panose="05050102010706020507" pitchFamily="18" charset="2"/>
              </a:rPr>
              <a:t>C</a:t>
            </a:r>
            <a:r>
              <a:rPr lang="en-GB" baseline="-25000" dirty="0" smtClean="0">
                <a:solidFill>
                  <a:schemeClr val="accent4"/>
                </a:solidFill>
                <a:sym typeface="Symbol" panose="05050102010706020507" pitchFamily="18" charset="2"/>
              </a:rPr>
              <a:t>u’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Verify </a:t>
            </a:r>
            <a:r>
              <a:rPr lang="en-GB" dirty="0">
                <a:solidFill>
                  <a:schemeClr val="accent4"/>
                </a:solidFill>
                <a:sym typeface="Symbol" panose="05050102010706020507" pitchFamily="18" charset="2"/>
              </a:rPr>
              <a:t></a:t>
            </a:r>
            <a:r>
              <a:rPr lang="en-GB" baseline="-25000" dirty="0">
                <a:solidFill>
                  <a:schemeClr val="accent4"/>
                </a:solidFill>
                <a:sym typeface="Symbol" panose="05050102010706020507" pitchFamily="18" charset="2"/>
              </a:rPr>
              <a:t>1 </a:t>
            </a:r>
            <a:r>
              <a:rPr lang="en-GB" dirty="0" smtClean="0">
                <a:sym typeface="Symbol" panose="05050102010706020507" pitchFamily="18" charset="2"/>
              </a:rPr>
              <a:t>using V</a:t>
            </a:r>
          </a:p>
          <a:p>
            <a:pPr lvl="1"/>
            <a:endParaRPr lang="en-GB" dirty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Result: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All revealed values are randomized.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ZK proof does not leak anything identifying</a:t>
            </a:r>
          </a:p>
          <a:p>
            <a:pPr lvl="1"/>
            <a:r>
              <a:rPr lang="en-GB" dirty="0" err="1" smtClean="0">
                <a:sym typeface="Symbol" panose="05050102010706020507" pitchFamily="18" charset="2"/>
              </a:rPr>
              <a:t>Unlinkability</a:t>
            </a:r>
            <a:r>
              <a:rPr lang="en-GB" dirty="0" smtClean="0">
                <a:sym typeface="Symbol" panose="05050102010706020507" pitchFamily="18" charset="2"/>
              </a:rPr>
              <a:t> between Issuing &amp; Showing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Availability of commitments </a:t>
            </a:r>
            <a:r>
              <a:rPr lang="en-GB" dirty="0" err="1">
                <a:solidFill>
                  <a:schemeClr val="accent4"/>
                </a:solidFill>
                <a:sym typeface="Symbol" panose="05050102010706020507" pitchFamily="18" charset="2"/>
              </a:rPr>
              <a:t>C</a:t>
            </a:r>
            <a:r>
              <a:rPr lang="en-GB" baseline="-25000" dirty="0" err="1">
                <a:solidFill>
                  <a:schemeClr val="accent4"/>
                </a:solidFill>
                <a:sym typeface="Symbol" panose="05050102010706020507" pitchFamily="18" charset="2"/>
              </a:rPr>
              <a:t>mi</a:t>
            </a:r>
            <a:r>
              <a:rPr lang="en-GB" dirty="0">
                <a:sym typeface="Symbol" panose="05050102010706020507" pitchFamily="18" charset="2"/>
              </a:rPr>
              <a:t> to prove </a:t>
            </a:r>
            <a:r>
              <a:rPr lang="en-GB" dirty="0" smtClean="0">
                <a:sym typeface="Symbol" panose="05050102010706020507" pitchFamily="18" charset="2"/>
              </a:rPr>
              <a:t>statements</a:t>
            </a:r>
            <a:r>
              <a:rPr lang="en-GB" dirty="0">
                <a:sym typeface="Symbol" panose="05050102010706020507" pitchFamily="18" charset="2"/>
              </a:rPr>
              <a:t/>
            </a:r>
            <a:br>
              <a:rPr lang="en-GB" dirty="0">
                <a:sym typeface="Symbol" panose="05050102010706020507" pitchFamily="18" charset="2"/>
              </a:rPr>
            </a:br>
            <a:r>
              <a:rPr lang="en-GB" dirty="0">
                <a:sym typeface="Symbol" panose="05050102010706020507" pitchFamily="18" charset="2"/>
              </a:rPr>
              <a:t>on the attributes.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64088" y="2276872"/>
            <a:ext cx="345638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Reconstruct V – does that work?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596336" y="5752152"/>
            <a:ext cx="13019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ym typeface="Wingdings" panose="05000000000000000000" pitchFamily="2" charset="2"/>
              </a:rPr>
              <a:t></a:t>
            </a:r>
            <a:r>
              <a:rPr lang="en-GB" sz="1600" dirty="0" smtClean="0"/>
              <a:t>Done.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8746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features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Attributes (</a:t>
            </a:r>
            <a:r>
              <a:rPr lang="en-GB" dirty="0" smtClean="0">
                <a:solidFill>
                  <a:schemeClr val="accent4"/>
                </a:solidFill>
              </a:rPr>
              <a:t>m</a:t>
            </a:r>
            <a:r>
              <a:rPr lang="en-GB" baseline="-25000" dirty="0" smtClean="0">
                <a:solidFill>
                  <a:schemeClr val="accent4"/>
                </a:solidFill>
              </a:rPr>
              <a:t>i</a:t>
            </a:r>
            <a:r>
              <a:rPr lang="en-GB" dirty="0" smtClean="0"/>
              <a:t>) may be kept secret when issuing.</a:t>
            </a:r>
          </a:p>
          <a:p>
            <a:pPr lvl="1"/>
            <a:r>
              <a:rPr lang="en-GB" dirty="0" smtClean="0"/>
              <a:t>Include a secret to restrict use.</a:t>
            </a:r>
          </a:p>
          <a:p>
            <a:pPr lvl="1"/>
            <a:r>
              <a:rPr lang="en-GB" dirty="0" smtClean="0"/>
              <a:t>Include secrets from other credentials.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eg</a:t>
            </a:r>
            <a:r>
              <a:rPr lang="en-GB" dirty="0" smtClean="0"/>
              <a:t>. consolidate attributes from 2 sources)</a:t>
            </a:r>
          </a:p>
          <a:p>
            <a:pPr lvl="1"/>
            <a:r>
              <a:rPr lang="en-GB" dirty="0" smtClean="0"/>
              <a:t>Include secret sequence number.</a:t>
            </a:r>
          </a:p>
          <a:p>
            <a:pPr lvl="1"/>
            <a:endParaRPr lang="en-GB" dirty="0"/>
          </a:p>
          <a:p>
            <a:r>
              <a:rPr lang="en-GB" dirty="0" smtClean="0"/>
              <a:t>Combine credentials with encryptions.</a:t>
            </a:r>
          </a:p>
          <a:p>
            <a:pPr lvl="1"/>
            <a:r>
              <a:rPr lang="en-GB" dirty="0" smtClean="0"/>
              <a:t>Allows for revocation of anonymity.</a:t>
            </a:r>
            <a:br>
              <a:rPr lang="en-GB" dirty="0" smtClean="0"/>
            </a:br>
            <a:r>
              <a:rPr lang="en-GB" dirty="0" smtClean="0"/>
              <a:t>(Cipher text of name)</a:t>
            </a:r>
          </a:p>
          <a:p>
            <a:pPr lvl="1"/>
            <a:r>
              <a:rPr lang="en-GB" dirty="0" smtClean="0"/>
              <a:t>Note: </a:t>
            </a:r>
            <a:r>
              <a:rPr lang="en-GB" dirty="0" err="1" smtClean="0"/>
              <a:t>Benaloh</a:t>
            </a:r>
            <a:r>
              <a:rPr lang="en-GB" dirty="0" smtClean="0"/>
              <a:t> Variant is re-</a:t>
            </a:r>
            <a:r>
              <a:rPr lang="en-GB" dirty="0" err="1" smtClean="0"/>
              <a:t>randomizable</a:t>
            </a:r>
            <a:r>
              <a:rPr lang="en-GB" dirty="0" smtClean="0"/>
              <a:t>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1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/>
              <a:t>applications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Attribute based access </a:t>
            </a:r>
            <a:r>
              <a:rPr lang="en-GB" dirty="0" smtClean="0"/>
              <a:t>control</a:t>
            </a:r>
          </a:p>
          <a:p>
            <a:pPr lvl="1"/>
            <a:r>
              <a:rPr lang="en-GB" dirty="0" smtClean="0"/>
              <a:t>Service encodes capabilities of a user as attributes.</a:t>
            </a:r>
          </a:p>
          <a:p>
            <a:pPr lvl="1"/>
            <a:r>
              <a:rPr lang="en-GB" dirty="0" smtClean="0"/>
              <a:t>When it comes to access control decision, the user proves that they possess a capability without revealing who they are.</a:t>
            </a:r>
          </a:p>
          <a:p>
            <a:pPr lvl="1"/>
            <a:r>
              <a:rPr lang="en-GB" b="1" dirty="0" smtClean="0"/>
              <a:t>Example: </a:t>
            </a:r>
            <a:r>
              <a:rPr lang="en-GB" dirty="0" smtClean="0"/>
              <a:t>I have the right to post in the group “UCL InfoSec” without telling the service who exactly I am.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/>
              <a:t>applications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Federated identity </a:t>
            </a:r>
            <a:r>
              <a:rPr lang="en-GB" dirty="0" smtClean="0"/>
              <a:t>management</a:t>
            </a:r>
          </a:p>
          <a:p>
            <a:pPr lvl="1"/>
            <a:r>
              <a:rPr lang="en-GB" dirty="0" smtClean="0"/>
              <a:t>A service may provide you with an identity, that you can show to other services to login.</a:t>
            </a:r>
          </a:p>
          <a:p>
            <a:pPr lvl="1"/>
            <a:r>
              <a:rPr lang="en-GB" b="1" dirty="0" smtClean="0"/>
              <a:t>Example: </a:t>
            </a:r>
            <a:r>
              <a:rPr lang="en-GB" dirty="0" smtClean="0"/>
              <a:t>Implement equivalent of “Facebook Connect” or “Google login”, by encoding your service attributes to a credential, and using this to prove your service identity to third parties.</a:t>
            </a:r>
          </a:p>
          <a:p>
            <a:pPr lvl="1"/>
            <a:r>
              <a:rPr lang="en-GB" dirty="0" smtClean="0"/>
              <a:t>Multi-show perfect; single-show require multiple issuing; </a:t>
            </a:r>
            <a:r>
              <a:rPr lang="en-GB" dirty="0" err="1" smtClean="0"/>
              <a:t>aMAC</a:t>
            </a:r>
            <a:r>
              <a:rPr lang="en-GB" dirty="0" smtClean="0"/>
              <a:t> require on-line checks.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464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/>
              <a:t>applications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Privacy </a:t>
            </a:r>
            <a:r>
              <a:rPr lang="en-GB" dirty="0" smtClean="0"/>
              <a:t>friendly e-identity</a:t>
            </a:r>
          </a:p>
          <a:p>
            <a:pPr lvl="1"/>
            <a:r>
              <a:rPr lang="en-GB" dirty="0" smtClean="0"/>
              <a:t>Government issues you with Id-cards </a:t>
            </a:r>
            <a:r>
              <a:rPr lang="en-GB" dirty="0" smtClean="0"/>
              <a:t>&amp; </a:t>
            </a:r>
            <a:r>
              <a:rPr lang="en-GB" dirty="0" smtClean="0"/>
              <a:t>e-passports with usual attributes (Name, age, gender, address, driving licence, profession, …)</a:t>
            </a:r>
          </a:p>
          <a:p>
            <a:pPr lvl="1"/>
            <a:r>
              <a:rPr lang="en-GB" dirty="0" smtClean="0"/>
              <a:t>You may use the credentials to access restricted services or rebates.</a:t>
            </a:r>
          </a:p>
          <a:p>
            <a:pPr lvl="1"/>
            <a:r>
              <a:rPr lang="en-GB" b="1" dirty="0" smtClean="0"/>
              <a:t>Example</a:t>
            </a:r>
            <a:r>
              <a:rPr lang="en-GB" dirty="0" smtClean="0"/>
              <a:t>: can only buy a drink if you are over 18; can get a cheaper rate at the swimming pool if you are a local resident; can access the library if you are a UCL student. Without revealing anything more.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9116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Revision: Exercise </a:t>
            </a:r>
            <a:r>
              <a:rPr lang="en-GB" dirty="0" smtClean="0"/>
              <a:t>on </a:t>
            </a:r>
            <a:r>
              <a:rPr lang="en-GB" dirty="0" smtClean="0"/>
              <a:t>proving in ZK </a:t>
            </a:r>
            <a:r>
              <a:rPr lang="en-GB" dirty="0" smtClean="0"/>
              <a:t>linear </a:t>
            </a:r>
            <a:r>
              <a:rPr lang="en-GB" dirty="0" smtClean="0"/>
              <a:t>relations (from ZK topic)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en-GB" dirty="0" smtClean="0"/>
              <a:t>Given the commitment on secrets x, y, z, o: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dirty="0" smtClean="0">
                <a:solidFill>
                  <a:schemeClr val="accent4"/>
                </a:solidFill>
              </a:rPr>
              <a:t>C</a:t>
            </a:r>
            <a:r>
              <a:rPr lang="en-GB" dirty="0" smtClean="0"/>
              <a:t> </a:t>
            </a:r>
            <a:r>
              <a:rPr lang="en-GB" dirty="0" smtClean="0"/>
              <a:t>= </a:t>
            </a:r>
            <a:r>
              <a:rPr lang="en-GB" dirty="0" smtClean="0">
                <a:solidFill>
                  <a:schemeClr val="accent4"/>
                </a:solidFill>
              </a:rPr>
              <a:t>g</a:t>
            </a:r>
            <a:r>
              <a:rPr lang="en-GB" baseline="-25000" dirty="0" smtClean="0">
                <a:solidFill>
                  <a:schemeClr val="accent4"/>
                </a:solidFill>
              </a:rPr>
              <a:t>1</a:t>
            </a:r>
            <a:r>
              <a:rPr lang="en-GB" baseline="30000" dirty="0" smtClean="0">
                <a:solidFill>
                  <a:schemeClr val="accent6"/>
                </a:solidFill>
              </a:rPr>
              <a:t>x</a:t>
            </a:r>
            <a:r>
              <a:rPr lang="en-GB" baseline="30000" dirty="0" smtClean="0"/>
              <a:t> </a:t>
            </a:r>
            <a:r>
              <a:rPr lang="en-GB" dirty="0" smtClean="0">
                <a:solidFill>
                  <a:schemeClr val="accent4"/>
                </a:solidFill>
              </a:rPr>
              <a:t>g</a:t>
            </a:r>
            <a:r>
              <a:rPr lang="en-GB" baseline="-25000" dirty="0" smtClean="0">
                <a:solidFill>
                  <a:schemeClr val="accent4"/>
                </a:solidFill>
              </a:rPr>
              <a:t>2</a:t>
            </a:r>
            <a:r>
              <a:rPr lang="en-GB" baseline="30000" dirty="0" smtClean="0">
                <a:solidFill>
                  <a:schemeClr val="accent6"/>
                </a:solidFill>
              </a:rPr>
              <a:t>y</a:t>
            </a:r>
            <a:r>
              <a:rPr lang="en-GB" baseline="30000" dirty="0" smtClean="0"/>
              <a:t> </a:t>
            </a:r>
            <a:r>
              <a:rPr lang="en-GB" dirty="0" smtClean="0">
                <a:solidFill>
                  <a:schemeClr val="accent4"/>
                </a:solidFill>
              </a:rPr>
              <a:t>g</a:t>
            </a:r>
            <a:r>
              <a:rPr lang="en-GB" baseline="-25000" dirty="0" smtClean="0">
                <a:solidFill>
                  <a:schemeClr val="accent4"/>
                </a:solidFill>
              </a:rPr>
              <a:t>3</a:t>
            </a:r>
            <a:r>
              <a:rPr lang="en-GB" baseline="30000" dirty="0" smtClean="0">
                <a:solidFill>
                  <a:schemeClr val="accent6"/>
                </a:solidFill>
              </a:rPr>
              <a:t>z</a:t>
            </a:r>
            <a:r>
              <a:rPr lang="en-GB" baseline="30000" dirty="0" smtClean="0"/>
              <a:t> </a:t>
            </a:r>
            <a:r>
              <a:rPr lang="en-GB" dirty="0" smtClean="0">
                <a:solidFill>
                  <a:schemeClr val="accent4"/>
                </a:solidFill>
              </a:rPr>
              <a:t>g</a:t>
            </a:r>
            <a:r>
              <a:rPr lang="en-GB" baseline="-25000" dirty="0" smtClean="0">
                <a:solidFill>
                  <a:schemeClr val="accent4"/>
                </a:solidFill>
              </a:rPr>
              <a:t>4</a:t>
            </a:r>
            <a:r>
              <a:rPr lang="en-GB" baseline="30000" dirty="0" smtClean="0">
                <a:solidFill>
                  <a:schemeClr val="accent6"/>
                </a:solidFill>
              </a:rPr>
              <a:t>o</a:t>
            </a:r>
          </a:p>
          <a:p>
            <a:pPr marL="118872" indent="0">
              <a:buNone/>
            </a:pPr>
            <a:endParaRPr lang="en-GB" dirty="0" smtClean="0"/>
          </a:p>
          <a:p>
            <a:pPr marL="633222" indent="-51435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 smtClean="0"/>
              <a:t>is the procedure to prove and verify non-interactively the statement: </a:t>
            </a:r>
            <a:br>
              <a:rPr lang="en-GB" dirty="0" smtClean="0"/>
            </a:br>
            <a:r>
              <a:rPr lang="en-GB" dirty="0" smtClean="0"/>
              <a:t>		NIZK{(</a:t>
            </a:r>
            <a:r>
              <a:rPr lang="en-GB" dirty="0" smtClean="0">
                <a:solidFill>
                  <a:schemeClr val="accent6"/>
                </a:solidFill>
              </a:rPr>
              <a:t>x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/>
                </a:solidFill>
              </a:rPr>
              <a:t>y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/>
                </a:solidFill>
              </a:rPr>
              <a:t>z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/>
                </a:solidFill>
              </a:rPr>
              <a:t>o</a:t>
            </a:r>
            <a:r>
              <a:rPr lang="en-GB" dirty="0" smtClean="0"/>
              <a:t>): </a:t>
            </a:r>
            <a:r>
              <a:rPr lang="en-GB" dirty="0" smtClean="0"/>
              <a:t>	</a:t>
            </a:r>
            <a:r>
              <a:rPr lang="en-GB" dirty="0" smtClean="0">
                <a:solidFill>
                  <a:schemeClr val="accent4"/>
                </a:solidFill>
              </a:rPr>
              <a:t>C</a:t>
            </a:r>
            <a:r>
              <a:rPr lang="en-GB" dirty="0" smtClean="0"/>
              <a:t> </a:t>
            </a:r>
            <a:r>
              <a:rPr lang="en-GB" dirty="0"/>
              <a:t>= </a:t>
            </a:r>
            <a:r>
              <a:rPr lang="en-GB" dirty="0">
                <a:solidFill>
                  <a:schemeClr val="accent4"/>
                </a:solidFill>
              </a:rPr>
              <a:t>g</a:t>
            </a:r>
            <a:r>
              <a:rPr lang="en-GB" baseline="-25000" dirty="0">
                <a:solidFill>
                  <a:schemeClr val="accent4"/>
                </a:solidFill>
              </a:rPr>
              <a:t>1</a:t>
            </a:r>
            <a:r>
              <a:rPr lang="en-GB" baseline="30000" dirty="0">
                <a:solidFill>
                  <a:schemeClr val="accent6"/>
                </a:solidFill>
              </a:rPr>
              <a:t>x</a:t>
            </a:r>
            <a:r>
              <a:rPr lang="en-GB" baseline="30000" dirty="0"/>
              <a:t> </a:t>
            </a:r>
            <a:r>
              <a:rPr lang="en-GB" dirty="0">
                <a:solidFill>
                  <a:schemeClr val="accent4"/>
                </a:solidFill>
              </a:rPr>
              <a:t>g</a:t>
            </a:r>
            <a:r>
              <a:rPr lang="en-GB" baseline="-25000" dirty="0">
                <a:solidFill>
                  <a:schemeClr val="accent4"/>
                </a:solidFill>
              </a:rPr>
              <a:t>2</a:t>
            </a:r>
            <a:r>
              <a:rPr lang="en-GB" baseline="30000" dirty="0">
                <a:solidFill>
                  <a:schemeClr val="accent6"/>
                </a:solidFill>
              </a:rPr>
              <a:t>y</a:t>
            </a:r>
            <a:r>
              <a:rPr lang="en-GB" baseline="30000" dirty="0"/>
              <a:t> </a:t>
            </a:r>
            <a:r>
              <a:rPr lang="en-GB" dirty="0">
                <a:solidFill>
                  <a:schemeClr val="accent4"/>
                </a:solidFill>
              </a:rPr>
              <a:t>g</a:t>
            </a:r>
            <a:r>
              <a:rPr lang="en-GB" baseline="-25000" dirty="0">
                <a:solidFill>
                  <a:schemeClr val="accent4"/>
                </a:solidFill>
              </a:rPr>
              <a:t>3</a:t>
            </a:r>
            <a:r>
              <a:rPr lang="en-GB" baseline="30000" dirty="0">
                <a:solidFill>
                  <a:schemeClr val="accent6"/>
                </a:solidFill>
              </a:rPr>
              <a:t>z</a:t>
            </a:r>
            <a:r>
              <a:rPr lang="en-GB" baseline="30000" dirty="0"/>
              <a:t> </a:t>
            </a:r>
            <a:r>
              <a:rPr lang="en-GB" dirty="0">
                <a:solidFill>
                  <a:schemeClr val="accent4"/>
                </a:solidFill>
              </a:rPr>
              <a:t>g</a:t>
            </a:r>
            <a:r>
              <a:rPr lang="en-GB" baseline="-25000" dirty="0">
                <a:solidFill>
                  <a:schemeClr val="accent4"/>
                </a:solidFill>
              </a:rPr>
              <a:t>4</a:t>
            </a:r>
            <a:r>
              <a:rPr lang="en-GB" baseline="30000" dirty="0">
                <a:solidFill>
                  <a:schemeClr val="accent6"/>
                </a:solidFill>
              </a:rPr>
              <a:t>o</a:t>
            </a:r>
            <a:r>
              <a:rPr lang="en-GB" dirty="0" smtClean="0"/>
              <a:t> </a:t>
            </a:r>
            <a:r>
              <a:rPr lang="en-GB" dirty="0" smtClean="0"/>
              <a:t>and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				</a:t>
            </a:r>
            <a:r>
              <a:rPr lang="en-GB" dirty="0" smtClean="0">
                <a:solidFill>
                  <a:schemeClr val="accent6"/>
                </a:solidFill>
              </a:rPr>
              <a:t>z</a:t>
            </a:r>
            <a:r>
              <a:rPr lang="en-GB" dirty="0" smtClean="0"/>
              <a:t> </a:t>
            </a:r>
            <a:r>
              <a:rPr lang="en-GB" dirty="0" smtClean="0"/>
              <a:t>= 10</a:t>
            </a:r>
            <a:r>
              <a:rPr lang="en-GB" dirty="0" smtClean="0">
                <a:sym typeface="Symbol" panose="05050102010706020507" pitchFamily="18" charset="2"/>
              </a:rPr>
              <a:t></a:t>
            </a:r>
            <a:r>
              <a:rPr lang="en-GB" dirty="0" smtClean="0">
                <a:solidFill>
                  <a:schemeClr val="accent6"/>
                </a:solidFill>
              </a:rPr>
              <a:t>x</a:t>
            </a:r>
            <a:r>
              <a:rPr lang="en-GB" dirty="0" smtClean="0"/>
              <a:t> - 5</a:t>
            </a:r>
            <a:r>
              <a:rPr lang="en-GB" dirty="0" smtClean="0">
                <a:sym typeface="Symbol" panose="05050102010706020507" pitchFamily="18" charset="2"/>
              </a:rPr>
              <a:t></a:t>
            </a:r>
            <a:r>
              <a:rPr lang="en-GB" dirty="0" smtClean="0">
                <a:solidFill>
                  <a:schemeClr val="accent6"/>
                </a:solidFill>
              </a:rPr>
              <a:t>y</a:t>
            </a:r>
            <a:r>
              <a:rPr lang="en-GB" dirty="0" smtClean="0"/>
              <a:t> - 1}</a:t>
            </a:r>
          </a:p>
          <a:p>
            <a:pPr marL="633222" indent="-514350">
              <a:buFont typeface="+mj-lt"/>
              <a:buAutoNum type="arabicPeriod"/>
            </a:pPr>
            <a:endParaRPr lang="en-GB" dirty="0" smtClean="0"/>
          </a:p>
          <a:p>
            <a:pPr marL="633222" indent="-51435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is the procedure to prove and verify non-interactively the statement: </a:t>
            </a:r>
            <a:br>
              <a:rPr lang="en-GB" dirty="0"/>
            </a:br>
            <a:r>
              <a:rPr lang="en-GB" dirty="0"/>
              <a:t>		NIZK</a:t>
            </a:r>
            <a:r>
              <a:rPr lang="en-GB" dirty="0" smtClean="0"/>
              <a:t>{(</a:t>
            </a:r>
            <a:r>
              <a:rPr lang="en-GB" dirty="0">
                <a:solidFill>
                  <a:schemeClr val="accent6"/>
                </a:solidFill>
              </a:rPr>
              <a:t>x</a:t>
            </a:r>
            <a:r>
              <a:rPr lang="en-GB" dirty="0"/>
              <a:t>, </a:t>
            </a:r>
            <a:r>
              <a:rPr lang="en-GB" dirty="0">
                <a:solidFill>
                  <a:schemeClr val="accent6"/>
                </a:solidFill>
              </a:rPr>
              <a:t>y</a:t>
            </a:r>
            <a:r>
              <a:rPr lang="en-GB" dirty="0"/>
              <a:t>, </a:t>
            </a:r>
            <a:r>
              <a:rPr lang="en-GB" dirty="0">
                <a:solidFill>
                  <a:schemeClr val="accent6"/>
                </a:solidFill>
              </a:rPr>
              <a:t>z</a:t>
            </a:r>
            <a:r>
              <a:rPr lang="en-GB" dirty="0"/>
              <a:t>, </a:t>
            </a:r>
            <a:r>
              <a:rPr lang="en-GB" dirty="0">
                <a:solidFill>
                  <a:schemeClr val="accent6"/>
                </a:solidFill>
              </a:rPr>
              <a:t>o</a:t>
            </a:r>
            <a:r>
              <a:rPr lang="en-GB" dirty="0" smtClean="0"/>
              <a:t>): 	</a:t>
            </a:r>
            <a:r>
              <a:rPr lang="en-GB" dirty="0" smtClean="0">
                <a:solidFill>
                  <a:schemeClr val="accent4"/>
                </a:solidFill>
              </a:rPr>
              <a:t>C</a:t>
            </a:r>
            <a:r>
              <a:rPr lang="en-GB" dirty="0" smtClean="0"/>
              <a:t> </a:t>
            </a:r>
            <a:r>
              <a:rPr lang="en-GB" dirty="0"/>
              <a:t>= </a:t>
            </a:r>
            <a:r>
              <a:rPr lang="en-GB" dirty="0">
                <a:solidFill>
                  <a:schemeClr val="accent4"/>
                </a:solidFill>
              </a:rPr>
              <a:t>g</a:t>
            </a:r>
            <a:r>
              <a:rPr lang="en-GB" baseline="-25000" dirty="0">
                <a:solidFill>
                  <a:schemeClr val="accent4"/>
                </a:solidFill>
              </a:rPr>
              <a:t>1</a:t>
            </a:r>
            <a:r>
              <a:rPr lang="en-GB" baseline="30000" dirty="0">
                <a:solidFill>
                  <a:schemeClr val="accent6"/>
                </a:solidFill>
              </a:rPr>
              <a:t>x</a:t>
            </a:r>
            <a:r>
              <a:rPr lang="en-GB" baseline="30000" dirty="0"/>
              <a:t> </a:t>
            </a:r>
            <a:r>
              <a:rPr lang="en-GB" dirty="0">
                <a:solidFill>
                  <a:schemeClr val="accent4"/>
                </a:solidFill>
              </a:rPr>
              <a:t>g</a:t>
            </a:r>
            <a:r>
              <a:rPr lang="en-GB" baseline="-25000" dirty="0">
                <a:solidFill>
                  <a:schemeClr val="accent4"/>
                </a:solidFill>
              </a:rPr>
              <a:t>2</a:t>
            </a:r>
            <a:r>
              <a:rPr lang="en-GB" baseline="30000" dirty="0">
                <a:solidFill>
                  <a:schemeClr val="accent6"/>
                </a:solidFill>
              </a:rPr>
              <a:t>y</a:t>
            </a:r>
            <a:r>
              <a:rPr lang="en-GB" baseline="30000" dirty="0"/>
              <a:t> </a:t>
            </a:r>
            <a:r>
              <a:rPr lang="en-GB" dirty="0">
                <a:solidFill>
                  <a:schemeClr val="accent4"/>
                </a:solidFill>
              </a:rPr>
              <a:t>g</a:t>
            </a:r>
            <a:r>
              <a:rPr lang="en-GB" baseline="-25000" dirty="0">
                <a:solidFill>
                  <a:schemeClr val="accent4"/>
                </a:solidFill>
              </a:rPr>
              <a:t>3</a:t>
            </a:r>
            <a:r>
              <a:rPr lang="en-GB" baseline="30000" dirty="0">
                <a:solidFill>
                  <a:schemeClr val="accent6"/>
                </a:solidFill>
              </a:rPr>
              <a:t>z</a:t>
            </a:r>
            <a:r>
              <a:rPr lang="en-GB" baseline="30000" dirty="0"/>
              <a:t> </a:t>
            </a:r>
            <a:r>
              <a:rPr lang="en-GB" dirty="0">
                <a:solidFill>
                  <a:schemeClr val="accent4"/>
                </a:solidFill>
              </a:rPr>
              <a:t>g</a:t>
            </a:r>
            <a:r>
              <a:rPr lang="en-GB" baseline="-25000" dirty="0">
                <a:solidFill>
                  <a:schemeClr val="accent4"/>
                </a:solidFill>
              </a:rPr>
              <a:t>4</a:t>
            </a:r>
            <a:r>
              <a:rPr lang="en-GB" baseline="30000" dirty="0">
                <a:solidFill>
                  <a:schemeClr val="accent6"/>
                </a:solidFill>
              </a:rPr>
              <a:t>o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				</a:t>
            </a:r>
            <a:r>
              <a:rPr lang="en-GB" dirty="0" smtClean="0">
                <a:solidFill>
                  <a:schemeClr val="accent6"/>
                </a:solidFill>
              </a:rPr>
              <a:t>x</a:t>
            </a:r>
            <a:r>
              <a:rPr lang="en-GB" dirty="0" smtClean="0"/>
              <a:t>=</a:t>
            </a:r>
            <a:r>
              <a:rPr lang="en-GB" dirty="0" smtClean="0">
                <a:solidFill>
                  <a:schemeClr val="accent6"/>
                </a:solidFill>
              </a:rPr>
              <a:t>y</a:t>
            </a:r>
            <a:r>
              <a:rPr lang="en-GB" dirty="0" smtClean="0"/>
              <a:t> </a:t>
            </a:r>
            <a:r>
              <a:rPr lang="en-GB" dirty="0" smtClean="0"/>
              <a:t>and </a:t>
            </a:r>
            <a:r>
              <a:rPr lang="en-GB" dirty="0" smtClean="0">
                <a:solidFill>
                  <a:schemeClr val="accent6"/>
                </a:solidFill>
              </a:rPr>
              <a:t>z</a:t>
            </a:r>
            <a:r>
              <a:rPr lang="en-GB" dirty="0" smtClean="0"/>
              <a:t>=10}</a:t>
            </a:r>
            <a:endParaRPr lang="en-GB" dirty="0"/>
          </a:p>
          <a:p>
            <a:pPr marL="633222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9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/>
              <a:t>applications (4)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Electronic </a:t>
            </a:r>
            <a:r>
              <a:rPr lang="en-GB" dirty="0" smtClean="0"/>
              <a:t>cash</a:t>
            </a:r>
          </a:p>
          <a:p>
            <a:pPr lvl="1"/>
            <a:r>
              <a:rPr lang="en-GB" dirty="0" smtClean="0"/>
              <a:t>Issuer gets from you £1 and provides you a credential for spending £1.</a:t>
            </a:r>
          </a:p>
          <a:p>
            <a:pPr lvl="1"/>
            <a:r>
              <a:rPr lang="en-GB" dirty="0" smtClean="0"/>
              <a:t>You spend the coin by showing the credential.</a:t>
            </a:r>
          </a:p>
          <a:p>
            <a:pPr lvl="1"/>
            <a:r>
              <a:rPr lang="en-GB" b="1" dirty="0" smtClean="0"/>
              <a:t>Example: </a:t>
            </a:r>
            <a:r>
              <a:rPr lang="en-GB" dirty="0" smtClean="0"/>
              <a:t>You charge your laundry cash card with £10 pounds; you may then insert it into the washing machines and run the showing protocol to get a wash. No one knows how often or where you do your washing.</a:t>
            </a:r>
          </a:p>
          <a:p>
            <a:pPr lvl="1"/>
            <a:r>
              <a:rPr lang="en-GB" dirty="0" smtClean="0"/>
              <a:t>Key: need to implement </a:t>
            </a:r>
            <a:r>
              <a:rPr lang="en-GB" u="sng" dirty="0" smtClean="0"/>
              <a:t>double spending prevention</a:t>
            </a:r>
            <a:r>
              <a:rPr lang="en-GB" dirty="0" smtClean="0"/>
              <a:t>!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018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Key </a:t>
            </a:r>
            <a:r>
              <a:rPr lang="en-GB" smtClean="0"/>
              <a:t>applications (5)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Rate limiting and abuse control</a:t>
            </a:r>
          </a:p>
          <a:p>
            <a:pPr lvl="1"/>
            <a:r>
              <a:rPr lang="en-GB" dirty="0" smtClean="0"/>
              <a:t>You get a ticket that entitles you to a certain number of entries to a place, or a service.</a:t>
            </a:r>
          </a:p>
          <a:p>
            <a:pPr lvl="1"/>
            <a:r>
              <a:rPr lang="en-GB" dirty="0" smtClean="0"/>
              <a:t>You should not be able to use it more! Key: </a:t>
            </a:r>
            <a:r>
              <a:rPr lang="en-GB" u="sng" dirty="0" smtClean="0"/>
              <a:t>rate limiting!</a:t>
            </a:r>
          </a:p>
          <a:p>
            <a:pPr lvl="1"/>
            <a:r>
              <a:rPr lang="en-GB" b="1" dirty="0" smtClean="0"/>
              <a:t>Example: </a:t>
            </a:r>
            <a:r>
              <a:rPr lang="en-GB" dirty="0" smtClean="0"/>
              <a:t>You want to implement an anonymous video-on-demand service, but wish to limit the number of movies per day one may download. You issue credentials, and require people to show them for every download. </a:t>
            </a:r>
          </a:p>
          <a:p>
            <a:pPr lvl="1"/>
            <a:r>
              <a:rPr lang="en-GB" b="1" dirty="0" smtClean="0"/>
              <a:t>Example: </a:t>
            </a:r>
            <a:r>
              <a:rPr lang="en-GB" dirty="0" smtClean="0"/>
              <a:t>You want to allow people to anonymously comment on a blog, but not to flood it. You give them a credential, but rate limit the number of comments / edits per day.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5082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Rate limiting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Derive from the attribute a “fixed” string.</a:t>
            </a:r>
          </a:p>
          <a:p>
            <a:pPr lvl="1"/>
            <a:r>
              <a:rPr lang="en-GB" dirty="0" smtClean="0"/>
              <a:t>Check it for duplication.</a:t>
            </a:r>
          </a:p>
          <a:p>
            <a:pPr lvl="1"/>
            <a:r>
              <a:rPr lang="en-GB" dirty="0" err="1" smtClean="0"/>
              <a:t>Eg</a:t>
            </a:r>
            <a:r>
              <a:rPr lang="en-GB" dirty="0" smtClean="0"/>
              <a:t>. Credential (Name, secret, …).</a:t>
            </a:r>
          </a:p>
          <a:p>
            <a:pPr lvl="1"/>
            <a:r>
              <a:rPr lang="en-GB" dirty="0" smtClean="0"/>
              <a:t>Define </a:t>
            </a:r>
            <a:r>
              <a:rPr lang="en-GB" dirty="0" err="1" smtClean="0">
                <a:solidFill>
                  <a:schemeClr val="accent4"/>
                </a:solidFill>
              </a:rPr>
              <a:t>h</a:t>
            </a:r>
            <a:r>
              <a:rPr lang="en-GB" baseline="-25000" dirty="0" err="1" smtClean="0">
                <a:solidFill>
                  <a:schemeClr val="accent4"/>
                </a:solidFill>
              </a:rPr>
              <a:t>day</a:t>
            </a:r>
            <a:r>
              <a:rPr lang="en-GB" dirty="0" smtClean="0"/>
              <a:t> = H(</a:t>
            </a:r>
            <a:r>
              <a:rPr lang="en-GB" dirty="0" smtClean="0">
                <a:solidFill>
                  <a:schemeClr val="accent4"/>
                </a:solidFill>
              </a:rPr>
              <a:t>day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Publish </a:t>
            </a:r>
            <a:r>
              <a:rPr lang="en-GB" dirty="0" err="1" smtClean="0">
                <a:solidFill>
                  <a:schemeClr val="accent4"/>
                </a:solidFill>
              </a:rPr>
              <a:t>Tag</a:t>
            </a:r>
            <a:r>
              <a:rPr lang="en-GB" baseline="-25000" dirty="0" err="1" smtClean="0">
                <a:solidFill>
                  <a:schemeClr val="accent4"/>
                </a:solidFill>
              </a:rPr>
              <a:t>day</a:t>
            </a:r>
            <a:r>
              <a:rPr lang="en-GB" dirty="0" smtClean="0"/>
              <a:t> = </a:t>
            </a:r>
            <a:r>
              <a:rPr lang="en-GB" dirty="0" smtClean="0">
                <a:solidFill>
                  <a:schemeClr val="accent4"/>
                </a:solidFill>
              </a:rPr>
              <a:t>h</a:t>
            </a:r>
            <a:r>
              <a:rPr lang="en-GB" baseline="-25000" dirty="0" smtClean="0">
                <a:solidFill>
                  <a:schemeClr val="accent4"/>
                </a:solidFill>
              </a:rPr>
              <a:t>day</a:t>
            </a:r>
            <a:r>
              <a:rPr lang="en-GB" baseline="30000" dirty="0" smtClean="0"/>
              <a:t>1/(</a:t>
            </a:r>
            <a:r>
              <a:rPr lang="en-GB" baseline="30000" dirty="0" err="1" smtClean="0">
                <a:solidFill>
                  <a:schemeClr val="accent6"/>
                </a:solidFill>
              </a:rPr>
              <a:t>secret</a:t>
            </a:r>
            <a:r>
              <a:rPr lang="en-GB" baseline="30000" dirty="0" err="1" smtClean="0"/>
              <a:t>+</a:t>
            </a:r>
            <a:r>
              <a:rPr lang="en-GB" baseline="30000" dirty="0" err="1" smtClean="0">
                <a:solidFill>
                  <a:schemeClr val="accent4"/>
                </a:solidFill>
              </a:rPr>
              <a:t>n</a:t>
            </a:r>
            <a:r>
              <a:rPr lang="en-GB" baseline="30000" dirty="0" smtClean="0"/>
              <a:t>)</a:t>
            </a:r>
          </a:p>
          <a:p>
            <a:pPr lvl="1"/>
            <a:r>
              <a:rPr lang="en-GB" dirty="0"/>
              <a:t>And </a:t>
            </a:r>
            <a:r>
              <a:rPr lang="en-GB" dirty="0" smtClean="0"/>
              <a:t>NIZK{(secret): 	Cred(…, </a:t>
            </a:r>
            <a:r>
              <a:rPr lang="en-GB" dirty="0" smtClean="0">
                <a:solidFill>
                  <a:schemeClr val="accent6"/>
                </a:solidFill>
              </a:rPr>
              <a:t>secret</a:t>
            </a:r>
            <a:r>
              <a:rPr lang="en-GB" dirty="0" smtClean="0"/>
              <a:t>, …) and 					</a:t>
            </a:r>
            <a:r>
              <a:rPr lang="en-GB" dirty="0" err="1" smtClean="0">
                <a:solidFill>
                  <a:schemeClr val="accent4"/>
                </a:solidFill>
              </a:rPr>
              <a:t>Tag</a:t>
            </a:r>
            <a:r>
              <a:rPr lang="en-GB" baseline="-25000" dirty="0" err="1" smtClean="0">
                <a:solidFill>
                  <a:schemeClr val="accent4"/>
                </a:solidFill>
              </a:rPr>
              <a:t>day</a:t>
            </a:r>
            <a:r>
              <a:rPr lang="en-GB" baseline="30000" dirty="0" smtClean="0"/>
              <a:t>(</a:t>
            </a:r>
            <a:r>
              <a:rPr lang="en-GB" baseline="30000" dirty="0" err="1" smtClean="0">
                <a:solidFill>
                  <a:schemeClr val="accent6"/>
                </a:solidFill>
              </a:rPr>
              <a:t>secret</a:t>
            </a:r>
            <a:r>
              <a:rPr lang="en-GB" baseline="30000" dirty="0" err="1" smtClean="0"/>
              <a:t>+</a:t>
            </a:r>
            <a:r>
              <a:rPr lang="en-GB" baseline="30000" dirty="0" err="1" smtClean="0">
                <a:solidFill>
                  <a:schemeClr val="accent4"/>
                </a:solidFill>
              </a:rPr>
              <a:t>n</a:t>
            </a:r>
            <a:r>
              <a:rPr lang="en-GB" baseline="30000" dirty="0" smtClean="0"/>
              <a:t>)</a:t>
            </a:r>
            <a:r>
              <a:rPr lang="en-GB" dirty="0"/>
              <a:t> = </a:t>
            </a:r>
            <a:r>
              <a:rPr lang="en-GB" dirty="0" err="1">
                <a:solidFill>
                  <a:schemeClr val="accent6"/>
                </a:solidFill>
              </a:rPr>
              <a:t>h</a:t>
            </a:r>
            <a:r>
              <a:rPr lang="en-GB" baseline="-25000" dirty="0" err="1">
                <a:solidFill>
                  <a:schemeClr val="accent6"/>
                </a:solidFill>
              </a:rPr>
              <a:t>day</a:t>
            </a:r>
            <a:r>
              <a:rPr lang="en-GB" dirty="0" smtClean="0"/>
              <a:t>}</a:t>
            </a:r>
          </a:p>
          <a:p>
            <a:pPr lvl="1"/>
            <a:r>
              <a:rPr lang="en-GB" dirty="0" smtClean="0"/>
              <a:t>When checking proof: ensure </a:t>
            </a:r>
            <a:r>
              <a:rPr lang="en-GB" dirty="0" err="1" smtClean="0">
                <a:solidFill>
                  <a:schemeClr val="accent4"/>
                </a:solidFill>
              </a:rPr>
              <a:t>Tag</a:t>
            </a:r>
            <a:r>
              <a:rPr lang="en-GB" baseline="-25000" dirty="0" err="1" smtClean="0">
                <a:solidFill>
                  <a:schemeClr val="accent4"/>
                </a:solidFill>
              </a:rPr>
              <a:t>day</a:t>
            </a:r>
            <a:r>
              <a:rPr lang="en-GB" dirty="0" smtClean="0"/>
              <a:t> has not been seen before and 0 &lt;= </a:t>
            </a:r>
            <a:r>
              <a:rPr lang="en-GB" dirty="0" smtClean="0">
                <a:solidFill>
                  <a:schemeClr val="accent4"/>
                </a:solidFill>
              </a:rPr>
              <a:t>n</a:t>
            </a:r>
            <a:r>
              <a:rPr lang="en-GB" dirty="0" smtClean="0"/>
              <a:t> &lt; 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7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Core:</a:t>
            </a:r>
          </a:p>
          <a:p>
            <a:pPr lvl="1"/>
            <a:r>
              <a:rPr lang="en-GB" sz="2200" dirty="0" smtClean="0"/>
              <a:t>Claus P. </a:t>
            </a:r>
            <a:r>
              <a:rPr lang="en-GB" sz="2200" dirty="0" err="1" smtClean="0"/>
              <a:t>Schnorr</a:t>
            </a:r>
            <a:r>
              <a:rPr lang="en-GB" sz="2200" dirty="0" smtClean="0"/>
              <a:t>. </a:t>
            </a:r>
            <a:r>
              <a:rPr lang="en-GB" sz="2200" b="1" dirty="0" smtClean="0"/>
              <a:t>Efficient signature generation by smart cards</a:t>
            </a:r>
            <a:r>
              <a:rPr lang="en-GB" sz="2200" dirty="0" smtClean="0"/>
              <a:t>. Journal of Cryptology, 4:161—174, 1991.</a:t>
            </a:r>
          </a:p>
          <a:p>
            <a:pPr lvl="1"/>
            <a:r>
              <a:rPr lang="en-GB" sz="2200" dirty="0" smtClean="0"/>
              <a:t>Stefan Brands. </a:t>
            </a:r>
            <a:r>
              <a:rPr lang="en-GB" sz="2200" b="1" dirty="0" smtClean="0"/>
              <a:t>Rethinking public key infrastructures and digital certificates – building in privacy</a:t>
            </a:r>
            <a:r>
              <a:rPr lang="en-GB" sz="2200" dirty="0" smtClean="0"/>
              <a:t>. MIT Press</a:t>
            </a:r>
            <a:r>
              <a:rPr lang="en-GB" sz="2200" dirty="0" smtClean="0"/>
              <a:t>.</a:t>
            </a:r>
          </a:p>
          <a:p>
            <a:pPr lvl="1"/>
            <a:endParaRPr lang="en-GB" sz="2200" dirty="0" smtClean="0"/>
          </a:p>
          <a:p>
            <a:r>
              <a:rPr lang="en-GB" dirty="0" smtClean="0"/>
              <a:t>More:</a:t>
            </a:r>
          </a:p>
          <a:p>
            <a:pPr lvl="1"/>
            <a:r>
              <a:rPr lang="en-GB" sz="2200" dirty="0" smtClean="0"/>
              <a:t>Jan </a:t>
            </a:r>
            <a:r>
              <a:rPr lang="en-GB" sz="2200" dirty="0" err="1" smtClean="0"/>
              <a:t>Camenisch</a:t>
            </a:r>
            <a:r>
              <a:rPr lang="en-GB" sz="2200" dirty="0" smtClean="0"/>
              <a:t> and Markus </a:t>
            </a:r>
            <a:r>
              <a:rPr lang="en-GB" sz="2200" dirty="0" err="1" smtClean="0"/>
              <a:t>Stadler</a:t>
            </a:r>
            <a:r>
              <a:rPr lang="en-GB" sz="2200" dirty="0" smtClean="0"/>
              <a:t>. </a:t>
            </a:r>
            <a:r>
              <a:rPr lang="en-GB" sz="2200" b="1" dirty="0" smtClean="0"/>
              <a:t>Proof systems for general statements about discrete logarithms.</a:t>
            </a:r>
            <a:r>
              <a:rPr lang="en-GB" sz="2200" dirty="0" smtClean="0"/>
              <a:t> Technical report TR 260, Institute for Theoretical Computer Science, ETH, Zurich, March 1997.</a:t>
            </a:r>
          </a:p>
          <a:p>
            <a:pPr lvl="1"/>
            <a:r>
              <a:rPr lang="en-GB" sz="2200" dirty="0" smtClean="0"/>
              <a:t>Jan </a:t>
            </a:r>
            <a:r>
              <a:rPr lang="en-GB" sz="2200" dirty="0" err="1" smtClean="0"/>
              <a:t>Camenisch</a:t>
            </a:r>
            <a:r>
              <a:rPr lang="en-GB" sz="2200" dirty="0" smtClean="0"/>
              <a:t> and Anna </a:t>
            </a:r>
            <a:r>
              <a:rPr lang="en-GB" sz="2200" dirty="0" err="1" smtClean="0"/>
              <a:t>Lysianskaya</a:t>
            </a:r>
            <a:r>
              <a:rPr lang="en-GB" sz="2200" dirty="0" smtClean="0"/>
              <a:t>. </a:t>
            </a:r>
            <a:r>
              <a:rPr lang="en-GB" sz="2200" b="1" dirty="0" smtClean="0"/>
              <a:t>A signature scheme with efficient proofs.</a:t>
            </a:r>
            <a:r>
              <a:rPr lang="en-GB" sz="2200" dirty="0" smtClean="0"/>
              <a:t> (CL signatures)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critique of identity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Identity as a proxy to check credentials</a:t>
            </a:r>
          </a:p>
          <a:p>
            <a:pPr lvl="1"/>
            <a:r>
              <a:rPr lang="en-GB" dirty="0" smtClean="0"/>
              <a:t>Username decides access in Access Control Matrix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Sometimes this leaks too much information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Real world examples</a:t>
            </a:r>
          </a:p>
          <a:p>
            <a:pPr lvl="1"/>
            <a:r>
              <a:rPr lang="en-GB" dirty="0" smtClean="0"/>
              <a:t>Tickets allow you to use cinema / train</a:t>
            </a:r>
          </a:p>
          <a:p>
            <a:pPr lvl="1"/>
            <a:r>
              <a:rPr lang="en-GB" dirty="0" smtClean="0"/>
              <a:t>Bars require customers to be older than 18</a:t>
            </a:r>
          </a:p>
          <a:p>
            <a:pPr lvl="2"/>
            <a:r>
              <a:rPr lang="en-GB" dirty="0" smtClean="0"/>
              <a:t>But do you want the barman to know your address?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privacy-invasive way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Usual way:</a:t>
            </a:r>
          </a:p>
          <a:p>
            <a:pPr lvl="1"/>
            <a:r>
              <a:rPr lang="en-GB" b="1" dirty="0" smtClean="0"/>
              <a:t>Identity provider </a:t>
            </a:r>
            <a:r>
              <a:rPr lang="en-GB" dirty="0" smtClean="0"/>
              <a:t>certifies attributes of a </a:t>
            </a:r>
            <a:r>
              <a:rPr lang="en-GB" b="1" dirty="0" smtClean="0"/>
              <a:t>subject</a:t>
            </a:r>
            <a:r>
              <a:rPr lang="en-GB" dirty="0" smtClean="0"/>
              <a:t>.</a:t>
            </a:r>
          </a:p>
          <a:p>
            <a:pPr lvl="1"/>
            <a:r>
              <a:rPr lang="en-GB" b="1" dirty="0" smtClean="0"/>
              <a:t>Relying Party </a:t>
            </a:r>
            <a:r>
              <a:rPr lang="en-GB" dirty="0" smtClean="0"/>
              <a:t>checks those attributes</a:t>
            </a:r>
          </a:p>
          <a:p>
            <a:pPr lvl="1"/>
            <a:r>
              <a:rPr lang="en-GB" dirty="0" smtClean="0"/>
              <a:t>Match credential with </a:t>
            </a:r>
            <a:r>
              <a:rPr lang="en-GB" b="1" dirty="0" smtClean="0"/>
              <a:t>live person</a:t>
            </a:r>
            <a:r>
              <a:rPr lang="en-GB" dirty="0" smtClean="0"/>
              <a:t> (biometric)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Examples:</a:t>
            </a:r>
          </a:p>
          <a:p>
            <a:pPr lvl="1"/>
            <a:r>
              <a:rPr lang="en-GB" dirty="0" smtClean="0"/>
              <a:t>E-passport: signed attributes, with lightweight access control. </a:t>
            </a:r>
          </a:p>
          <a:p>
            <a:pPr lvl="2"/>
            <a:r>
              <a:rPr lang="en-GB" dirty="0" smtClean="0"/>
              <a:t>Attributes: </a:t>
            </a:r>
            <a:r>
              <a:rPr lang="en-GB" i="1" dirty="0" smtClean="0"/>
              <a:t>nationality, names, number, pictures</a:t>
            </a:r>
            <a:r>
              <a:rPr lang="en-GB" dirty="0" smtClean="0"/>
              <a:t>, ...</a:t>
            </a:r>
          </a:p>
          <a:p>
            <a:pPr lvl="1"/>
            <a:r>
              <a:rPr lang="en-GB" dirty="0" smtClean="0"/>
              <a:t>Identity Cards: signatures over attributes</a:t>
            </a:r>
          </a:p>
          <a:p>
            <a:pPr lvl="2"/>
            <a:r>
              <a:rPr lang="en-GB" dirty="0" smtClean="0"/>
              <a:t>Attributes: </a:t>
            </a:r>
            <a:r>
              <a:rPr lang="en-GB" i="1" dirty="0" smtClean="0"/>
              <a:t>names, date of birth, picture, address</a:t>
            </a:r>
            <a:r>
              <a:rPr lang="en-GB" dirty="0" smtClean="0"/>
              <a:t>, </a:t>
            </a:r>
            <a:r>
              <a:rPr lang="en-GB" dirty="0" smtClean="0"/>
              <a:t>...</a:t>
            </a:r>
          </a:p>
          <a:p>
            <a:pPr lvl="1"/>
            <a:r>
              <a:rPr lang="en-GB" dirty="0" smtClean="0"/>
              <a:t>UCL student card:</a:t>
            </a:r>
          </a:p>
          <a:p>
            <a:pPr lvl="2"/>
            <a:r>
              <a:rPr lang="en-GB" dirty="0" smtClean="0"/>
              <a:t>Attributes: </a:t>
            </a:r>
            <a:r>
              <a:rPr lang="en-GB" i="1" dirty="0" smtClean="0"/>
              <a:t>Name, status (student, staff), building access rights</a:t>
            </a:r>
            <a:r>
              <a:rPr lang="en-GB" dirty="0" smtClean="0"/>
              <a:t>, 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Selective Disclosure Credentials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players:</a:t>
            </a:r>
          </a:p>
          <a:p>
            <a:pPr lvl="1"/>
            <a:r>
              <a:rPr lang="en-GB" dirty="0" smtClean="0"/>
              <a:t>Issuer (I) = Identity provider</a:t>
            </a:r>
          </a:p>
          <a:p>
            <a:pPr lvl="1"/>
            <a:r>
              <a:rPr lang="en-GB" dirty="0" err="1" smtClean="0"/>
              <a:t>Prover</a:t>
            </a:r>
            <a:r>
              <a:rPr lang="en-GB" dirty="0" smtClean="0"/>
              <a:t> (P) = Subject</a:t>
            </a:r>
          </a:p>
          <a:p>
            <a:pPr lvl="1"/>
            <a:r>
              <a:rPr lang="en-GB" dirty="0" smtClean="0"/>
              <a:t>Verifier (V) = Relying party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Properties:</a:t>
            </a:r>
          </a:p>
          <a:p>
            <a:pPr lvl="1"/>
            <a:r>
              <a:rPr lang="en-GB" dirty="0" smtClean="0"/>
              <a:t>The </a:t>
            </a:r>
            <a:r>
              <a:rPr lang="en-GB" dirty="0" err="1" smtClean="0"/>
              <a:t>prover</a:t>
            </a:r>
            <a:r>
              <a:rPr lang="en-GB" dirty="0" smtClean="0"/>
              <a:t> convinces the verifier that he holds a credential with attributes that satisfy some </a:t>
            </a:r>
            <a:r>
              <a:rPr lang="en-GB" dirty="0" err="1" smtClean="0"/>
              <a:t>boolean</a:t>
            </a:r>
            <a:r>
              <a:rPr lang="en-GB" dirty="0" smtClean="0"/>
              <a:t> formula:</a:t>
            </a:r>
          </a:p>
          <a:p>
            <a:pPr lvl="2"/>
            <a:r>
              <a:rPr lang="en-GB" dirty="0" smtClean="0"/>
              <a:t>Simple example “age=18 AND city=Cambridge”</a:t>
            </a:r>
          </a:p>
          <a:p>
            <a:pPr lvl="1"/>
            <a:r>
              <a:rPr lang="en-GB" dirty="0" err="1" smtClean="0"/>
              <a:t>Prover</a:t>
            </a:r>
            <a:r>
              <a:rPr lang="en-GB" dirty="0" smtClean="0"/>
              <a:t> cannot lie</a:t>
            </a:r>
          </a:p>
          <a:p>
            <a:pPr lvl="1"/>
            <a:r>
              <a:rPr lang="en-GB" dirty="0" smtClean="0"/>
              <a:t>Verifier cannot infer anything else aside the formula</a:t>
            </a:r>
          </a:p>
          <a:p>
            <a:pPr lvl="1"/>
            <a:r>
              <a:rPr lang="en-GB" dirty="0" smtClean="0"/>
              <a:t>Anonymity maintained despite collusion of V &amp; 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pic>
        <p:nvPicPr>
          <p:cNvPr id="276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431" y="4195769"/>
            <a:ext cx="871537" cy="1001712"/>
          </a:xfrm>
          <a:prstGeom prst="rect">
            <a:avLst/>
          </a:prstGeom>
          <a:noFill/>
        </p:spPr>
      </p:pic>
      <p:pic>
        <p:nvPicPr>
          <p:cNvPr id="27651" name="Picture 3" descr="C:\Users\gdane\Pictures\Microsoft Clip Organizer\j031167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02113" y="1839913"/>
            <a:ext cx="636587" cy="892175"/>
          </a:xfrm>
          <a:prstGeom prst="rect">
            <a:avLst/>
          </a:prstGeom>
          <a:noFill/>
        </p:spPr>
      </p:pic>
      <p:pic>
        <p:nvPicPr>
          <p:cNvPr id="276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4143380"/>
            <a:ext cx="820738" cy="94773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143372" y="278605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Issuer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528638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143768" y="5214950"/>
            <a:ext cx="879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Verifier</a:t>
            </a:r>
          </a:p>
        </p:txBody>
      </p:sp>
      <p:sp>
        <p:nvSpPr>
          <p:cNvPr id="10" name="Left-Right Arrow 9"/>
          <p:cNvSpPr/>
          <p:nvPr/>
        </p:nvSpPr>
        <p:spPr>
          <a:xfrm rot="19667667">
            <a:off x="1660884" y="3323399"/>
            <a:ext cx="2428892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-Right Arrow 10"/>
          <p:cNvSpPr/>
          <p:nvPr/>
        </p:nvSpPr>
        <p:spPr>
          <a:xfrm>
            <a:off x="2714612" y="4572008"/>
            <a:ext cx="3624718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956923" y="2000240"/>
            <a:ext cx="21130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1. Issuing protocol: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Prover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gets a certified </a:t>
            </a:r>
            <a:br>
              <a:rPr lang="en-GB" dirty="0" smtClean="0"/>
            </a:br>
            <a:r>
              <a:rPr lang="en-GB" dirty="0" smtClean="0"/>
              <a:t>credential.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286116" y="5214950"/>
            <a:ext cx="2539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2. Showing Protocol:</a:t>
            </a:r>
          </a:p>
          <a:p>
            <a:pPr algn="ctr"/>
            <a:r>
              <a:rPr lang="en-GB" dirty="0" err="1" smtClean="0"/>
              <a:t>Prover</a:t>
            </a:r>
            <a:r>
              <a:rPr lang="en-GB" dirty="0" smtClean="0"/>
              <a:t> makes assertions </a:t>
            </a:r>
          </a:p>
          <a:p>
            <a:pPr algn="ctr"/>
            <a:r>
              <a:rPr lang="en-GB" dirty="0" smtClean="0"/>
              <a:t>about some attributes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000496" y="3143248"/>
            <a:ext cx="1098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Passport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Issuing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Authority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786" y="5643578"/>
            <a:ext cx="775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Peggy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16" y="5572140"/>
            <a:ext cx="15315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Victor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(Bar staff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Checking age)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71934" y="6357958"/>
            <a:ext cx="876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age=25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2066" y="1714488"/>
            <a:ext cx="21579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Name=Peggy,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age=25,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address=Cambridge,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Status=single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5" name="Left-Right Arrow 24"/>
          <p:cNvSpPr/>
          <p:nvPr/>
        </p:nvSpPr>
        <p:spPr>
          <a:xfrm rot="2781582">
            <a:off x="5885253" y="3234088"/>
            <a:ext cx="1452308" cy="500066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000892" y="2714620"/>
            <a:ext cx="14558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Cannot learn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anything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beyond age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25" grpId="1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869160"/>
            <a:ext cx="8075240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flavours </a:t>
            </a:r>
            <a:r>
              <a:rPr lang="en-GB" dirty="0" smtClean="0"/>
              <a:t>of credentials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Single-show credential (Brands &amp; </a:t>
            </a:r>
            <a:r>
              <a:rPr lang="en-GB" dirty="0" err="1" smtClean="0"/>
              <a:t>Chaum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Blind the issuing protocol</a:t>
            </a:r>
          </a:p>
          <a:p>
            <a:pPr lvl="1"/>
            <a:r>
              <a:rPr lang="en-GB" dirty="0" smtClean="0"/>
              <a:t>Show the credential in clear</a:t>
            </a:r>
          </a:p>
          <a:p>
            <a:pPr lvl="1"/>
            <a:r>
              <a:rPr lang="en-GB" dirty="0" smtClean="0"/>
              <a:t>Multiple shows are linkable – </a:t>
            </a:r>
            <a:r>
              <a:rPr lang="en-GB" dirty="0" smtClean="0">
                <a:solidFill>
                  <a:schemeClr val="accent6"/>
                </a:solidFill>
              </a:rPr>
              <a:t>BAD</a:t>
            </a:r>
          </a:p>
          <a:p>
            <a:pPr lvl="1"/>
            <a:endParaRPr lang="en-GB" dirty="0" smtClean="0">
              <a:solidFill>
                <a:schemeClr val="accent6"/>
              </a:solidFill>
            </a:endParaRPr>
          </a:p>
          <a:p>
            <a:r>
              <a:rPr lang="en-GB" dirty="0" smtClean="0"/>
              <a:t>Multi-show (</a:t>
            </a:r>
            <a:r>
              <a:rPr lang="en-GB" dirty="0" err="1" smtClean="0"/>
              <a:t>Camenisch</a:t>
            </a:r>
            <a:r>
              <a:rPr lang="en-GB" dirty="0" smtClean="0"/>
              <a:t> &amp; </a:t>
            </a:r>
            <a:r>
              <a:rPr lang="en-GB" dirty="0" err="1" smtClean="0"/>
              <a:t>Lysyanskaya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Random oracle free signatures for issuing (CL)</a:t>
            </a:r>
          </a:p>
          <a:p>
            <a:pPr lvl="1"/>
            <a:r>
              <a:rPr lang="en-GB" dirty="0" smtClean="0"/>
              <a:t>Blinded showing</a:t>
            </a:r>
          </a:p>
          <a:p>
            <a:pPr lvl="2"/>
            <a:r>
              <a:rPr lang="en-GB" dirty="0" err="1" smtClean="0"/>
              <a:t>Prover</a:t>
            </a:r>
            <a:r>
              <a:rPr lang="en-GB" dirty="0" smtClean="0"/>
              <a:t> shows that they know a signature over a particular </a:t>
            </a:r>
            <a:r>
              <a:rPr lang="en-GB" dirty="0" err="1" smtClean="0"/>
              <a:t>ciphertext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Cannot link multiple shows of the credential</a:t>
            </a:r>
          </a:p>
          <a:p>
            <a:pPr lvl="1"/>
            <a:r>
              <a:rPr lang="en-GB" dirty="0" smtClean="0"/>
              <a:t>More </a:t>
            </a:r>
            <a:r>
              <a:rPr lang="en-GB" dirty="0"/>
              <a:t>complex – </a:t>
            </a:r>
            <a:r>
              <a:rPr lang="en-GB" dirty="0" smtClean="0">
                <a:solidFill>
                  <a:schemeClr val="accent6"/>
                </a:solidFill>
              </a:rPr>
              <a:t>BAD</a:t>
            </a:r>
          </a:p>
          <a:p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Algebraic Message Authentication Codes (MAC</a:t>
            </a:r>
            <a:r>
              <a:rPr lang="en-GB" dirty="0" smtClean="0"/>
              <a:t>) (Meiklejohn et al. 2014)</a:t>
            </a:r>
          </a:p>
          <a:p>
            <a:pPr lvl="1"/>
            <a:r>
              <a:rPr lang="en-GB" dirty="0" smtClean="0"/>
              <a:t>Restriction: Issuer = Verifier </a:t>
            </a:r>
            <a:r>
              <a:rPr lang="en-GB" dirty="0"/>
              <a:t>–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6"/>
                </a:solidFill>
              </a:rPr>
              <a:t>Special case </a:t>
            </a:r>
            <a:endParaRPr lang="en-GB" dirty="0">
              <a:solidFill>
                <a:schemeClr val="accent6"/>
              </a:solidFill>
            </a:endParaRPr>
          </a:p>
          <a:p>
            <a:pPr lvl="1"/>
            <a:r>
              <a:rPr lang="en-GB" dirty="0" smtClean="0"/>
              <a:t>Blinded proof of validity of MAC</a:t>
            </a:r>
          </a:p>
          <a:p>
            <a:pPr lvl="1"/>
            <a:r>
              <a:rPr lang="en-GB" dirty="0" smtClean="0"/>
              <a:t>Fast and elegant!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Technical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Cryptographic </a:t>
            </a:r>
            <a:r>
              <a:rPr lang="en-GB" dirty="0" smtClean="0"/>
              <a:t>Reminders (see ZK topic!)</a:t>
            </a:r>
            <a:endParaRPr lang="en-GB" dirty="0" smtClean="0"/>
          </a:p>
          <a:p>
            <a:pPr lvl="1"/>
            <a:r>
              <a:rPr lang="en-GB" dirty="0" smtClean="0"/>
              <a:t>The discrete logarithm problem</a:t>
            </a:r>
          </a:p>
          <a:p>
            <a:pPr lvl="1"/>
            <a:r>
              <a:rPr lang="en-GB" dirty="0" err="1" smtClean="0"/>
              <a:t>Schnorr’s</a:t>
            </a:r>
            <a:r>
              <a:rPr lang="en-GB" dirty="0" smtClean="0"/>
              <a:t> Identification </a:t>
            </a:r>
            <a:r>
              <a:rPr lang="en-GB" dirty="0" smtClean="0"/>
              <a:t>protocol</a:t>
            </a:r>
            <a:endParaRPr lang="en-GB" dirty="0" smtClean="0"/>
          </a:p>
          <a:p>
            <a:pPr lvl="1"/>
            <a:r>
              <a:rPr lang="en-GB" dirty="0" smtClean="0"/>
              <a:t>Proof of DL representations</a:t>
            </a:r>
            <a:endParaRPr lang="en-GB" dirty="0" smtClean="0"/>
          </a:p>
          <a:p>
            <a:pPr lvl="1"/>
            <a:r>
              <a:rPr lang="en-GB" dirty="0" smtClean="0"/>
              <a:t>Linear relations of attributes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Algebraic MACs</a:t>
            </a:r>
          </a:p>
          <a:p>
            <a:pPr lvl="1"/>
            <a:r>
              <a:rPr lang="en-GB" dirty="0" smtClean="0"/>
              <a:t>Vanilla </a:t>
            </a:r>
            <a:r>
              <a:rPr lang="en-GB" dirty="0" err="1" smtClean="0"/>
              <a:t>KeyGen</a:t>
            </a:r>
            <a:r>
              <a:rPr lang="en-GB" dirty="0" smtClean="0"/>
              <a:t>, MAC, verification – no privacy</a:t>
            </a:r>
          </a:p>
          <a:p>
            <a:pPr lvl="1"/>
            <a:r>
              <a:rPr lang="en-GB" dirty="0" smtClean="0"/>
              <a:t>Credential issuing with privacy</a:t>
            </a:r>
          </a:p>
          <a:p>
            <a:pPr lvl="1"/>
            <a:r>
              <a:rPr lang="en-GB" dirty="0" smtClean="0"/>
              <a:t>Credential showing with privacy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4104</TotalTime>
  <Words>1940</Words>
  <Application>Microsoft Office PowerPoint</Application>
  <PresentationFormat>On-screen Show (4:3)</PresentationFormat>
  <Paragraphs>351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Corbel</vt:lpstr>
      <vt:lpstr>Symbol</vt:lpstr>
      <vt:lpstr>Wingdings</vt:lpstr>
      <vt:lpstr>Wingdings 2</vt:lpstr>
      <vt:lpstr>Wingdings 3</vt:lpstr>
      <vt:lpstr>Module</vt:lpstr>
      <vt:lpstr>Selective Disclosure  for Identity Management</vt:lpstr>
      <vt:lpstr>Where are we at?</vt:lpstr>
      <vt:lpstr>Revision: Exercise on proving in ZK linear relations (from ZK topic)</vt:lpstr>
      <vt:lpstr>A critique of identity</vt:lpstr>
      <vt:lpstr>The privacy-invasive way</vt:lpstr>
      <vt:lpstr>Selective Disclosure Credentials</vt:lpstr>
      <vt:lpstr>The big picture</vt:lpstr>
      <vt:lpstr>Three flavours of credentials</vt:lpstr>
      <vt:lpstr>Technical Outline</vt:lpstr>
      <vt:lpstr>Discrete logarithms - revision</vt:lpstr>
      <vt:lpstr>Zero-knowledge Revision</vt:lpstr>
      <vt:lpstr>MACs</vt:lpstr>
      <vt:lpstr>MAC-based credential (no privacy)</vt:lpstr>
      <vt:lpstr>MAC-based credential (with privacy)</vt:lpstr>
      <vt:lpstr>Challenges</vt:lpstr>
      <vt:lpstr>Algebraic MACs (aMACs)</vt:lpstr>
      <vt:lpstr>Key Generation</vt:lpstr>
      <vt:lpstr>MAC generation</vt:lpstr>
      <vt:lpstr>MAC Verification</vt:lpstr>
      <vt:lpstr>Turning aMACs into Credentials</vt:lpstr>
      <vt:lpstr>Setup &amp; CredKeygen Algorithms</vt:lpstr>
      <vt:lpstr>Credential Issuing</vt:lpstr>
      <vt:lpstr>How to implement the NIKZ?</vt:lpstr>
      <vt:lpstr>Credential Verification (1)</vt:lpstr>
      <vt:lpstr>Credential Verification (2)</vt:lpstr>
      <vt:lpstr>More features …</vt:lpstr>
      <vt:lpstr>Key applications (1)</vt:lpstr>
      <vt:lpstr>Key applications (2)</vt:lpstr>
      <vt:lpstr>Key applications (3)</vt:lpstr>
      <vt:lpstr>Key applications (4)</vt:lpstr>
      <vt:lpstr>Key applications (5)</vt:lpstr>
      <vt:lpstr>Rate limiting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and anonymity protocols</dc:title>
  <dc:creator>gdane</dc:creator>
  <cp:lastModifiedBy>georged@gmail.com</cp:lastModifiedBy>
  <cp:revision>280</cp:revision>
  <dcterms:created xsi:type="dcterms:W3CDTF">2007-11-27T10:33:34Z</dcterms:created>
  <dcterms:modified xsi:type="dcterms:W3CDTF">2015-02-26T13:52:53Z</dcterms:modified>
</cp:coreProperties>
</file>