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3" r:id="rId22"/>
    <p:sldId id="274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">
          <p15:clr>
            <a:srgbClr val="A4A3A4"/>
          </p15:clr>
        </p15:guide>
        <p15:guide id="2" orient="horz" pos="1706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208">
          <p15:clr>
            <a:srgbClr val="A4A3A4"/>
          </p15:clr>
        </p15:guide>
        <p15:guide id="6" pos="2018">
          <p15:clr>
            <a:srgbClr val="A4A3A4"/>
          </p15:clr>
        </p15:guide>
        <p15:guide id="7" pos="5556">
          <p15:clr>
            <a:srgbClr val="A4A3A4"/>
          </p15:clr>
        </p15:guide>
        <p15:guide id="8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>
      <p:cViewPr varScale="1">
        <p:scale>
          <a:sx n="89" d="100"/>
          <a:sy n="89" d="100"/>
        </p:scale>
        <p:origin x="662" y="77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58428-999A-4404-BEBF-C4674E596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5C2B-FA85-41A3-9F53-7D323685F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49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idBlu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3F26-6148-46CA-9D0B-9FDC164DD625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4562-8B7A-45F0-B6A9-1C288DADB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2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C608-BEE8-407C-8D17-31EF015926F8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A1A75-BF11-4DD2-8B14-3EF0200D8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4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C0B8-7A62-4915-8039-C02C62592943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A597-9C4A-428B-A29D-C161C9027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5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6E5D-C50C-4040-8B91-0E114E0EBD9D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79C78-9BD7-4297-8442-87B1AD1E6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4941-6A3B-4E89-95EE-09454AD8D11B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40F2-2581-4FF2-AD8A-6729D1C73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D350E-D036-4A11-953A-0D41C2074ECE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31FCC-F6AD-40B2-84CF-39D1317E9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31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F9680-94E1-487E-9B1E-6F84E39BF19B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330D-5F62-4C51-9771-5AF9C051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7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4E71-A6C3-454D-80CB-ABE061FBB23A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7D6A-444D-4141-8B6F-79E3E09F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461B-7FDF-4AFD-82F8-42152DBC1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7037-95E9-44DD-BF5E-0F9647B09D55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F99CA-79BC-4C3E-A721-000433BA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47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0566-5464-4B8B-8CEE-2A4D669BB73E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8DB9-B345-427D-A664-60D070587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19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AA137-ACBE-4F84-86A1-299C552E51E0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D196-EE39-499F-8BA2-B9E30288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4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E5CA-20D2-42F5-AEE7-23A73007E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58F8-6761-41C4-86FA-0D8FD9F3F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B6A3-2FB6-404E-A3C3-4B5FED1A3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F18-15B2-4A1D-8375-D2A7C6693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4B5E5-E75A-4970-BD2D-5E0B090E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A791A-4B69-453F-B619-BE084C1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EE4C1-6379-431A-9F27-CDCE87B43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13CFA3-0970-4E9D-AFF7-5032C5F78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80B405-7594-48B7-8773-FBF92D9E51E0}" type="datetimeFigureOut">
              <a:rPr lang="en-GB"/>
              <a:pPr>
                <a:defRPr/>
              </a:pPr>
              <a:t>04/02/2015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1F7F65-8384-40EB-82A4-F0023FC08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7" descr="MidBlu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melis.14@ucl.ac.uk" TargetMode="External"/><Relationship Id="rId2" Type="http://schemas.openxmlformats.org/officeDocument/2006/relationships/hyperlink" Target="mailto:g.danezis@ucl.ac.u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.dodier-lazaro.12@ucl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dirty="0" smtClean="0"/>
              <a:t>Privacy Enhancing Technologies </a:t>
            </a:r>
            <a:r>
              <a:rPr lang="en-GB" altLang="en-US" sz="4000" dirty="0" smtClean="0"/>
              <a:t>Zero-Knowledge Proofs</a:t>
            </a:r>
            <a:endParaRPr lang="en-GB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2275234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George Danezis (</a:t>
            </a:r>
            <a:r>
              <a:rPr lang="en-GB" dirty="0" smtClean="0">
                <a:hlinkClick r:id="rId2"/>
              </a:rPr>
              <a:t>g.danezis@ucl.ac.uk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With help from: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Luca </a:t>
            </a:r>
            <a:r>
              <a:rPr lang="en-GB" dirty="0"/>
              <a:t>Melis (</a:t>
            </a:r>
            <a:r>
              <a:rPr lang="en-GB" dirty="0" smtClean="0">
                <a:hlinkClick r:id="rId3"/>
              </a:rPr>
              <a:t>luca.melis.14@ucl.ac.uk</a:t>
            </a:r>
            <a:r>
              <a:rPr lang="en-GB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/>
              <a:t>	Steve </a:t>
            </a:r>
            <a:r>
              <a:rPr lang="en-GB" dirty="0"/>
              <a:t>Dodier-Lazaro (</a:t>
            </a:r>
            <a:r>
              <a:rPr lang="en-GB" dirty="0">
                <a:hlinkClick r:id="rId4"/>
              </a:rPr>
              <a:t>s.dodier-lazaro.12@ucl.ac.uk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Does </a:t>
            </a:r>
            <a:r>
              <a:rPr lang="en-GB" dirty="0" smtClean="0"/>
              <a:t>Schnorr verification </a:t>
            </a:r>
            <a:r>
              <a:rPr lang="en-GB" dirty="0"/>
              <a:t>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Check: </a:t>
            </a:r>
            <a:r>
              <a:rPr lang="en-GB" sz="2800" dirty="0" err="1"/>
              <a:t>g</a:t>
            </a:r>
            <a:r>
              <a:rPr lang="en-GB" sz="2800" b="1" baseline="30000" dirty="0" err="1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800" dirty="0" err="1">
                <a:sym typeface="Symbol" panose="05050102010706020507" pitchFamily="18" charset="2"/>
              </a:rPr>
              <a:t></a:t>
            </a:r>
            <a:r>
              <a:rPr lang="en-GB" sz="2800" b="1" dirty="0" err="1">
                <a:solidFill>
                  <a:schemeClr val="accent6">
                    <a:lumMod val="75000"/>
                  </a:schemeClr>
                </a:solidFill>
              </a:rPr>
              <a:t>pub</a:t>
            </a:r>
            <a:r>
              <a:rPr lang="en-GB" sz="2800" b="1" baseline="30000" dirty="0" err="1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sz="2800" dirty="0"/>
              <a:t> = </a:t>
            </a:r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W</a:t>
            </a:r>
          </a:p>
          <a:p>
            <a:pPr lvl="1"/>
            <a:r>
              <a:rPr lang="en-GB" sz="2400" dirty="0" smtClean="0"/>
              <a:t>Remember: </a:t>
            </a:r>
            <a:br>
              <a:rPr lang="en-GB" sz="2400" dirty="0" smtClean="0"/>
            </a:br>
            <a:r>
              <a:rPr lang="en-GB" sz="2400" dirty="0" smtClean="0"/>
              <a:t>r = w – cx (mod q)</a:t>
            </a:r>
            <a:br>
              <a:rPr lang="en-GB" sz="2400" dirty="0" smtClean="0"/>
            </a:br>
            <a:r>
              <a:rPr lang="en-GB" sz="2400" dirty="0" smtClean="0"/>
              <a:t>pub =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x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W =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w</a:t>
            </a:r>
            <a:endParaRPr lang="en-GB" sz="2400" baseline="30000" dirty="0" smtClean="0"/>
          </a:p>
          <a:p>
            <a:pPr lvl="1"/>
            <a:endParaRPr lang="en-GB" sz="2400" baseline="30000" dirty="0"/>
          </a:p>
          <a:p>
            <a:r>
              <a:rPr lang="en-GB" sz="2800" dirty="0"/>
              <a:t>Do the algebra</a:t>
            </a:r>
            <a:r>
              <a:rPr lang="en-GB" sz="2800" dirty="0" smtClean="0"/>
              <a:t>:</a:t>
            </a:r>
          </a:p>
          <a:p>
            <a:pPr lvl="1"/>
            <a:r>
              <a:rPr lang="en-GB" sz="2400" dirty="0" smtClean="0"/>
              <a:t>g</a:t>
            </a:r>
            <a:r>
              <a:rPr lang="en-GB" sz="2400" baseline="30000" dirty="0"/>
              <a:t>r</a:t>
            </a:r>
            <a:r>
              <a:rPr lang="en-GB" sz="2400" dirty="0" smtClean="0"/>
              <a:t> </a:t>
            </a:r>
            <a:r>
              <a:rPr lang="en-GB" sz="2400" dirty="0" err="1" smtClean="0"/>
              <a:t>pub</a:t>
            </a:r>
            <a:r>
              <a:rPr lang="en-GB" sz="2400" baseline="30000" dirty="0" err="1" smtClean="0"/>
              <a:t>c</a:t>
            </a:r>
            <a:r>
              <a:rPr lang="en-GB" sz="2400" dirty="0" smtClean="0"/>
              <a:t> = </a:t>
            </a:r>
            <a:br>
              <a:rPr lang="en-GB" sz="2400" dirty="0" smtClean="0"/>
            </a:br>
            <a:r>
              <a:rPr lang="en-GB" sz="2400" dirty="0" err="1" smtClean="0"/>
              <a:t>g</a:t>
            </a:r>
            <a:r>
              <a:rPr lang="en-GB" sz="2400" baseline="30000" dirty="0" err="1" smtClean="0"/>
              <a:t>w</a:t>
            </a:r>
            <a:r>
              <a:rPr lang="en-GB" sz="2400" baseline="30000" dirty="0" smtClean="0"/>
              <a:t>-cx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xc</a:t>
            </a:r>
            <a:r>
              <a:rPr lang="en-GB" sz="2400" baseline="30000" dirty="0" smtClean="0"/>
              <a:t> </a:t>
            </a:r>
            <a:r>
              <a:rPr lang="en-GB" sz="2400" dirty="0" smtClean="0"/>
              <a:t>=</a:t>
            </a:r>
            <a:br>
              <a:rPr lang="en-GB" sz="2400" dirty="0" smtClean="0"/>
            </a:br>
            <a:r>
              <a:rPr lang="en-GB" sz="2400" dirty="0" err="1" smtClean="0"/>
              <a:t>g</a:t>
            </a:r>
            <a:r>
              <a:rPr lang="en-GB" sz="2400" baseline="30000" dirty="0" err="1" smtClean="0"/>
              <a:t>w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xc</a:t>
            </a:r>
            <a:r>
              <a:rPr lang="en-GB" sz="2400" baseline="30000" dirty="0" smtClean="0"/>
              <a:t>-xc</a:t>
            </a:r>
            <a:r>
              <a:rPr lang="en-GB" sz="2400" dirty="0"/>
              <a:t> </a:t>
            </a:r>
            <a:r>
              <a:rPr lang="en-GB" sz="2400" dirty="0" smtClean="0"/>
              <a:t>=</a:t>
            </a:r>
            <a:br>
              <a:rPr lang="en-GB" sz="2400" dirty="0" smtClean="0"/>
            </a:br>
            <a:r>
              <a:rPr lang="en-GB" sz="2400" dirty="0" err="1" smtClean="0"/>
              <a:t>g</a:t>
            </a:r>
            <a:r>
              <a:rPr lang="en-GB" sz="2400" baseline="30000" dirty="0" err="1" smtClean="0"/>
              <a:t>w</a:t>
            </a:r>
            <a:r>
              <a:rPr lang="en-GB" sz="2400" dirty="0" smtClean="0"/>
              <a:t> = W</a:t>
            </a:r>
          </a:p>
          <a:p>
            <a:r>
              <a:rPr lang="en-GB" dirty="0"/>
              <a:t>OK that works!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5850235"/>
            <a:ext cx="2920158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Note to help you remember: </a:t>
            </a:r>
            <a:br>
              <a:rPr lang="en-GB" dirty="0" smtClean="0"/>
            </a:br>
            <a:r>
              <a:rPr lang="en-GB" dirty="0" smtClean="0"/>
              <a:t>Focus on r = w – cx. </a:t>
            </a:r>
            <a:br>
              <a:rPr lang="en-GB" dirty="0" smtClean="0"/>
            </a:br>
            <a:r>
              <a:rPr lang="en-GB" dirty="0" smtClean="0"/>
              <a:t>Then raise g to the 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42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Does </a:t>
            </a:r>
            <a:r>
              <a:rPr lang="en-GB" dirty="0" smtClean="0"/>
              <a:t>Schnorr prove </a:t>
            </a:r>
            <a:r>
              <a:rPr lang="en-GB" dirty="0"/>
              <a:t>Bob knows 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We prove this (sketch here) through a “rewinding argument”.</a:t>
            </a:r>
          </a:p>
          <a:p>
            <a:r>
              <a:rPr lang="en-GB" dirty="0" smtClean="0"/>
              <a:t>Insight into the argument: </a:t>
            </a:r>
          </a:p>
          <a:p>
            <a:pPr lvl="1"/>
            <a:r>
              <a:rPr lang="en-GB" dirty="0" smtClean="0"/>
              <a:t>Image there were only 2 challenges the verifier could chose from, c and c’.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However the </a:t>
            </a:r>
            <a:r>
              <a:rPr lang="en-GB" dirty="0" err="1" smtClean="0"/>
              <a:t>prover</a:t>
            </a:r>
            <a:r>
              <a:rPr lang="en-GB" dirty="0" smtClean="0"/>
              <a:t> cannot guess which is going to be used.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To be able to convince the verifier with </a:t>
            </a:r>
            <a:r>
              <a:rPr lang="en-GB" dirty="0" err="1" smtClean="0"/>
              <a:t>prob</a:t>
            </a:r>
            <a:r>
              <a:rPr lang="en-GB" dirty="0" smtClean="0"/>
              <a:t> &gt; ½ it should be able to produce a correct answer for both c and c’ (given a fixed witness!). 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i.e. if the </a:t>
            </a:r>
            <a:r>
              <a:rPr lang="en-GB" dirty="0" err="1" smtClean="0"/>
              <a:t>prover</a:t>
            </a:r>
            <a:r>
              <a:rPr lang="en-GB" dirty="0" smtClean="0"/>
              <a:t> chose c the </a:t>
            </a:r>
            <a:r>
              <a:rPr lang="en-GB" dirty="0" err="1" smtClean="0"/>
              <a:t>prover</a:t>
            </a:r>
            <a:r>
              <a:rPr lang="en-GB" dirty="0" smtClean="0"/>
              <a:t> should be able to produce: </a:t>
            </a:r>
            <a:br>
              <a:rPr lang="en-GB" dirty="0" smtClean="0"/>
            </a:br>
            <a:r>
              <a:rPr lang="en-GB" dirty="0" smtClean="0"/>
              <a:t>		r = w – cx</a:t>
            </a:r>
            <a:br>
              <a:rPr lang="en-GB" dirty="0" smtClean="0"/>
            </a:br>
            <a:r>
              <a:rPr lang="en-GB" dirty="0" smtClean="0"/>
              <a:t>if the </a:t>
            </a:r>
            <a:r>
              <a:rPr lang="en-GB" dirty="0" err="1" smtClean="0"/>
              <a:t>prover</a:t>
            </a:r>
            <a:r>
              <a:rPr lang="en-GB" dirty="0" smtClean="0"/>
              <a:t> chose c’ the </a:t>
            </a:r>
            <a:r>
              <a:rPr lang="en-GB" dirty="0" err="1" smtClean="0"/>
              <a:t>prover</a:t>
            </a:r>
            <a:r>
              <a:rPr lang="en-GB" dirty="0" smtClean="0"/>
              <a:t> should be able to produce </a:t>
            </a:r>
            <a:br>
              <a:rPr lang="en-GB" dirty="0" smtClean="0"/>
            </a:br>
            <a:r>
              <a:rPr lang="en-GB" dirty="0" smtClean="0"/>
              <a:t>		r’ = w – </a:t>
            </a:r>
            <a:r>
              <a:rPr lang="en-GB" dirty="0" err="1" smtClean="0"/>
              <a:t>c’x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Note: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/>
              <a:t> = </a:t>
            </a:r>
            <a:r>
              <a:rPr lang="en-GB" dirty="0">
                <a:solidFill>
                  <a:schemeClr val="accent2"/>
                </a:solidFill>
              </a:rPr>
              <a:t>w</a:t>
            </a:r>
            <a:r>
              <a:rPr lang="en-GB" dirty="0"/>
              <a:t> –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dirty="0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 and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r’</a:t>
            </a:r>
            <a:r>
              <a:rPr lang="en-GB" dirty="0"/>
              <a:t> = </a:t>
            </a:r>
            <a:r>
              <a:rPr lang="en-GB" dirty="0">
                <a:solidFill>
                  <a:schemeClr val="accent2"/>
                </a:solidFill>
              </a:rPr>
              <a:t>w</a:t>
            </a:r>
            <a:r>
              <a:rPr lang="en-GB" dirty="0"/>
              <a:t> 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c’</a:t>
            </a:r>
            <a:r>
              <a:rPr lang="en-GB" dirty="0" err="1" smtClean="0">
                <a:solidFill>
                  <a:schemeClr val="accent2"/>
                </a:solidFill>
              </a:rPr>
              <a:t>x</a:t>
            </a:r>
            <a:r>
              <a:rPr lang="en-GB" dirty="0" smtClean="0">
                <a:solidFill>
                  <a:schemeClr val="accent2"/>
                </a:solidFill>
              </a:rPr>
              <a:t> </a:t>
            </a:r>
            <a:r>
              <a:rPr lang="en-GB" dirty="0" smtClean="0"/>
              <a:t>are 2 linear equations with two unknowns.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Therefore if the </a:t>
            </a:r>
            <a:r>
              <a:rPr lang="en-GB" dirty="0" err="1" smtClean="0"/>
              <a:t>prover</a:t>
            </a:r>
            <a:r>
              <a:rPr lang="en-GB" dirty="0" smtClean="0"/>
              <a:t> is able to convince the verifier with more than ½ probability they are able to </a:t>
            </a:r>
            <a:r>
              <a:rPr lang="en-GB" b="1" dirty="0" smtClean="0"/>
              <a:t>extract</a:t>
            </a:r>
            <a:r>
              <a:rPr lang="en-GB" dirty="0" smtClean="0"/>
              <a:t> the secret x – i.e. they know it.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80312" y="4001294"/>
            <a:ext cx="1584176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w stays same, everything after </a:t>
            </a:r>
            <a:r>
              <a:rPr lang="en-GB" sz="1200" dirty="0" err="1" smtClean="0"/>
              <a:t>c,c</a:t>
            </a:r>
            <a:r>
              <a:rPr lang="en-GB" sz="1200" dirty="0" smtClean="0"/>
              <a:t>’ changes.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720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Schnorr leaks no </a:t>
            </a:r>
            <a:r>
              <a:rPr lang="en-GB" dirty="0"/>
              <a:t>information about 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show this through a “simulation argument” (sketch here).</a:t>
            </a:r>
          </a:p>
          <a:p>
            <a:r>
              <a:rPr lang="en-GB" dirty="0" smtClean="0"/>
              <a:t>Insight: </a:t>
            </a:r>
          </a:p>
          <a:p>
            <a:pPr lvl="1"/>
            <a:r>
              <a:rPr lang="en-GB" dirty="0" smtClean="0"/>
              <a:t>ZK-proof is the transcript (W, c, r).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If anyone could make / forge such triplets, that pass the verification equation, then they cannot possibly leak any information about x!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Lets try:</a:t>
            </a:r>
          </a:p>
          <a:p>
            <a:pPr lvl="2"/>
            <a:r>
              <a:rPr lang="en-GB" dirty="0" smtClean="0"/>
              <a:t>Select a random </a:t>
            </a:r>
            <a:r>
              <a:rPr lang="en-GB" b="1" dirty="0" smtClean="0">
                <a:solidFill>
                  <a:schemeClr val="accent5"/>
                </a:solidFill>
              </a:rPr>
              <a:t>r’’</a:t>
            </a:r>
            <a:endParaRPr lang="en-GB" b="1" dirty="0">
              <a:solidFill>
                <a:schemeClr val="accent5"/>
              </a:solidFill>
            </a:endParaRPr>
          </a:p>
          <a:p>
            <a:pPr lvl="2"/>
            <a:r>
              <a:rPr lang="en-GB" dirty="0" smtClean="0"/>
              <a:t>Select a random </a:t>
            </a:r>
            <a:r>
              <a:rPr lang="en-GB" b="1" dirty="0" smtClean="0">
                <a:solidFill>
                  <a:schemeClr val="accent5"/>
                </a:solidFill>
              </a:rPr>
              <a:t>c’’</a:t>
            </a:r>
          </a:p>
          <a:p>
            <a:pPr lvl="2"/>
            <a:r>
              <a:rPr lang="en-GB" dirty="0" smtClean="0"/>
              <a:t>Compute </a:t>
            </a:r>
            <a:r>
              <a:rPr lang="en-GB" sz="1400" b="1" dirty="0">
                <a:solidFill>
                  <a:schemeClr val="accent5"/>
                </a:solidFill>
              </a:rPr>
              <a:t>W’’ </a:t>
            </a:r>
            <a:r>
              <a:rPr lang="en-GB" dirty="0" smtClean="0"/>
              <a:t>= </a:t>
            </a:r>
            <a:r>
              <a:rPr lang="en-GB" sz="1600" dirty="0" smtClean="0"/>
              <a:t>g</a:t>
            </a:r>
            <a:r>
              <a:rPr lang="en-GB" sz="1600" b="1" baseline="30000" dirty="0" smtClean="0">
                <a:solidFill>
                  <a:schemeClr val="accent6">
                    <a:lumMod val="75000"/>
                  </a:schemeClr>
                </a:solidFill>
              </a:rPr>
              <a:t>r’’</a:t>
            </a:r>
            <a:r>
              <a:rPr lang="en-GB" sz="1600" dirty="0" smtClean="0">
                <a:sym typeface="Symbol" panose="05050102010706020507" pitchFamily="18" charset="2"/>
              </a:rPr>
              <a:t></a:t>
            </a:r>
            <a:r>
              <a:rPr lang="en-GB" sz="1600" b="1" dirty="0" err="1" smtClean="0">
                <a:solidFill>
                  <a:schemeClr val="accent5"/>
                </a:solidFill>
              </a:rPr>
              <a:t>pub</a:t>
            </a:r>
            <a:r>
              <a:rPr lang="en-GB" sz="1600" b="1" baseline="30000" dirty="0" err="1" smtClean="0">
                <a:solidFill>
                  <a:schemeClr val="accent5"/>
                </a:solidFill>
              </a:rPr>
              <a:t>c</a:t>
            </a:r>
            <a:r>
              <a:rPr lang="en-GB" sz="1600" b="1" baseline="30000" dirty="0" smtClean="0">
                <a:solidFill>
                  <a:schemeClr val="accent5"/>
                </a:solidFill>
              </a:rPr>
              <a:t>’’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The triplet (</a:t>
            </a:r>
            <a:r>
              <a:rPr lang="en-GB" b="1" dirty="0">
                <a:solidFill>
                  <a:schemeClr val="accent5"/>
                </a:solidFill>
              </a:rPr>
              <a:t>W’’</a:t>
            </a:r>
            <a:r>
              <a:rPr lang="en-GB" dirty="0"/>
              <a:t>, </a:t>
            </a:r>
            <a:r>
              <a:rPr lang="en-GB" b="1" dirty="0">
                <a:solidFill>
                  <a:schemeClr val="accent5"/>
                </a:solidFill>
              </a:rPr>
              <a:t>c’’</a:t>
            </a:r>
            <a:r>
              <a:rPr lang="en-GB" dirty="0"/>
              <a:t>, </a:t>
            </a:r>
            <a:r>
              <a:rPr lang="en-GB" b="1" dirty="0">
                <a:solidFill>
                  <a:schemeClr val="accent5"/>
                </a:solidFill>
              </a:rPr>
              <a:t>r’’</a:t>
            </a:r>
            <a:r>
              <a:rPr lang="en-GB" dirty="0"/>
              <a:t>) satisfies the verification equation, and is indistinguishable from the real protocol run</a:t>
            </a:r>
            <a:r>
              <a:rPr lang="en-GB" dirty="0" smtClean="0"/>
              <a:t>.</a:t>
            </a:r>
          </a:p>
          <a:p>
            <a:r>
              <a:rPr lang="en-GB" dirty="0" smtClean="0"/>
              <a:t>So how comes the </a:t>
            </a:r>
            <a:r>
              <a:rPr lang="en-GB" dirty="0" err="1" smtClean="0"/>
              <a:t>prover</a:t>
            </a:r>
            <a:r>
              <a:rPr lang="en-GB" dirty="0" smtClean="0"/>
              <a:t> cannot cheat?</a:t>
            </a:r>
          </a:p>
          <a:p>
            <a:pPr lvl="1"/>
            <a:r>
              <a:rPr lang="en-GB" dirty="0" smtClean="0"/>
              <a:t>CAUSALITY: they need to commit to W before knowing c.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4293096"/>
            <a:ext cx="216024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Note: We are not using the secret x!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2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923927" y="5920894"/>
            <a:ext cx="3498631" cy="4846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542338" y="4509120"/>
            <a:ext cx="2578870" cy="9235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turn Schnorr into a Signature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554" y="1608808"/>
            <a:ext cx="7886700" cy="4351338"/>
          </a:xfrm>
        </p:spPr>
        <p:txBody>
          <a:bodyPr/>
          <a:lstStyle/>
          <a:p>
            <a:r>
              <a:rPr lang="en-GB" dirty="0" smtClean="0"/>
              <a:t>Signatures should not be interactive.</a:t>
            </a:r>
          </a:p>
          <a:p>
            <a:pPr lvl="1"/>
            <a:r>
              <a:rPr lang="en-GB" dirty="0" smtClean="0"/>
              <a:t>Bob signs message and sends message and signature to Alice!</a:t>
            </a:r>
          </a:p>
          <a:p>
            <a:pPr lvl="1"/>
            <a:r>
              <a:rPr lang="en-GB" dirty="0" smtClean="0"/>
              <a:t>The “Fiat-Shamir Heuristic” turns Schnorr into a </a:t>
            </a:r>
            <a:br>
              <a:rPr lang="en-GB" dirty="0" smtClean="0"/>
            </a:br>
            <a:r>
              <a:rPr lang="en-GB" b="1" dirty="0" smtClean="0"/>
              <a:t>Non-Interactive</a:t>
            </a:r>
            <a:r>
              <a:rPr lang="en-GB" dirty="0" smtClean="0"/>
              <a:t> Zero-Knowledge (NIZK) Proof of Knowledge.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88" y="3836252"/>
            <a:ext cx="8331232" cy="16426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2747" y="3164705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(Bob)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004153" y="3138146"/>
            <a:ext cx="96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 </a:t>
            </a:r>
          </a:p>
          <a:p>
            <a:r>
              <a:rPr lang="en-GB" dirty="0" smtClean="0"/>
              <a:t>(Alice)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2946963"/>
            <a:ext cx="553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Shared parameters: G (group) order q, g (generator)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374297" y="339561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Private </a:t>
            </a:r>
            <a:r>
              <a:rPr lang="en-GB" b="1" dirty="0" smtClean="0">
                <a:solidFill>
                  <a:schemeClr val="accent2"/>
                </a:solidFill>
              </a:rPr>
              <a:t>x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4248" y="3359193"/>
            <a:ext cx="1083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 </a:t>
            </a:r>
            <a:br>
              <a:rPr lang="en-GB" dirty="0" smtClean="0"/>
            </a:b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pub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=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2"/>
                </a:solidFill>
              </a:rPr>
              <a:t>x</a:t>
            </a:r>
            <a:endParaRPr lang="en-GB" b="1" baseline="300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2338" y="3862789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1) random </a:t>
            </a:r>
            <a:r>
              <a:rPr lang="en-GB" b="1" dirty="0" smtClean="0">
                <a:solidFill>
                  <a:schemeClr val="accent2"/>
                </a:solidFill>
              </a:rPr>
              <a:t>w</a:t>
            </a:r>
            <a:r>
              <a:rPr lang="en-GB" dirty="0"/>
              <a:t> (witness)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2"/>
                </a:solidFill>
              </a:rPr>
              <a:t>w</a:t>
            </a:r>
            <a:endParaRPr lang="en-GB" b="1" baseline="30000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9580" y="5661248"/>
            <a:ext cx="44644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42338" y="4629963"/>
            <a:ext cx="2653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2)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= Hash(pub, W, m)</a:t>
            </a:r>
            <a:b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dirty="0"/>
              <a:t>    (Challenge)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747" y="5692335"/>
            <a:ext cx="2242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3)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 smtClean="0"/>
              <a:t> = </a:t>
            </a:r>
            <a:r>
              <a:rPr lang="en-GB" b="1" dirty="0">
                <a:solidFill>
                  <a:schemeClr val="accent2"/>
                </a:solidFill>
              </a:rPr>
              <a:t>w</a:t>
            </a:r>
            <a:r>
              <a:rPr lang="en-GB" dirty="0"/>
              <a:t> -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(mod q)</a:t>
            </a:r>
            <a:br>
              <a:rPr lang="en-GB" dirty="0" smtClean="0"/>
            </a:br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391023" y="532300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, (c, r)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23927" y="5969334"/>
            <a:ext cx="4080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4) Check: H(pub,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 err="1">
                <a:sym typeface="Symbol" panose="05050102010706020507" pitchFamily="18" charset="2"/>
              </a:rPr>
              <a:t>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pub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dirty="0" smtClean="0"/>
              <a:t>, m</a:t>
            </a:r>
            <a:r>
              <a:rPr lang="en-GB" dirty="0"/>
              <a:t>)</a:t>
            </a:r>
            <a:r>
              <a:rPr lang="en-GB" dirty="0" smtClean="0"/>
              <a:t> =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2278" y="4522629"/>
            <a:ext cx="153732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Use a secure hash function (H), such as sha256.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491089" y="5751650"/>
            <a:ext cx="1537324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</a:t>
            </a:r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 smtClean="0"/>
              <a:t>m – message</a:t>
            </a:r>
          </a:p>
          <a:p>
            <a:r>
              <a:rPr lang="en-GB" sz="1200" dirty="0" smtClean="0"/>
              <a:t>(c, r) -- signature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5796136" y="6338666"/>
            <a:ext cx="741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188494" y="6338666"/>
            <a:ext cx="0" cy="228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987157" y="653134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836" y="6438578"/>
            <a:ext cx="4384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Amos Fiat, </a:t>
            </a:r>
            <a:r>
              <a:rPr lang="en-GB" sz="1100" dirty="0" err="1"/>
              <a:t>Adi</a:t>
            </a:r>
            <a:r>
              <a:rPr lang="en-GB" sz="1100" dirty="0"/>
              <a:t> </a:t>
            </a:r>
            <a:r>
              <a:rPr lang="en-GB" sz="1100" dirty="0" smtClean="0"/>
              <a:t>Shamir: How </a:t>
            </a:r>
            <a:r>
              <a:rPr lang="en-GB" sz="1100" dirty="0"/>
              <a:t>to Prove Yourself: Practical Solutions to Identification and Signature Problems. CRYPTO 1986: 186-194</a:t>
            </a:r>
          </a:p>
        </p:txBody>
      </p:sp>
    </p:spTree>
    <p:extLst>
      <p:ext uri="{BB962C8B-B14F-4D97-AF65-F5344CB8AC3E}">
        <p14:creationId xmlns:p14="http://schemas.microsoft.com/office/powerpoint/2010/main" val="2292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does the Fiat-Shamir Heuristic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Fiat-Shamir is a heuristic based on the security of the hash function H (say sha256).</a:t>
            </a:r>
          </a:p>
          <a:p>
            <a:pPr lvl="1"/>
            <a:r>
              <a:rPr lang="en-GB" dirty="0" smtClean="0"/>
              <a:t>Cannot find pre-images (one-</a:t>
            </a:r>
            <a:r>
              <a:rPr lang="en-GB" dirty="0" err="1" smtClean="0"/>
              <a:t>wayness</a:t>
            </a:r>
            <a:r>
              <a:rPr lang="en-GB" dirty="0" smtClean="0"/>
              <a:t> / pre-image resistance)</a:t>
            </a:r>
            <a:br>
              <a:rPr lang="en-GB" dirty="0" smtClean="0"/>
            </a:br>
            <a:r>
              <a:rPr lang="en-GB" dirty="0" smtClean="0"/>
              <a:t>i.e. given Y = H(… y …), difficult to find a y what satisfies this equation.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Remember, to build a fake proof a simulator determines</a:t>
            </a:r>
          </a:p>
          <a:p>
            <a:pPr lvl="1"/>
            <a:r>
              <a:rPr lang="en-GB" dirty="0" smtClean="0"/>
              <a:t>first r’’ and c’’</a:t>
            </a:r>
          </a:p>
          <a:p>
            <a:pPr lvl="1"/>
            <a:r>
              <a:rPr lang="en-GB" dirty="0" smtClean="0"/>
              <a:t>then W’’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However, because c = H(…, W, …), the </a:t>
            </a:r>
            <a:r>
              <a:rPr lang="en-GB" dirty="0" err="1" smtClean="0"/>
              <a:t>prover</a:t>
            </a:r>
            <a:r>
              <a:rPr lang="en-GB" dirty="0" smtClean="0"/>
              <a:t> cannot first set c’’ and then W’’.</a:t>
            </a:r>
          </a:p>
          <a:p>
            <a:endParaRPr lang="en-GB" dirty="0"/>
          </a:p>
          <a:p>
            <a:r>
              <a:rPr lang="en-GB" dirty="0" smtClean="0"/>
              <a:t>Insight: the use of the hash function forces causality.</a:t>
            </a:r>
          </a:p>
          <a:p>
            <a:pPr lvl="1"/>
            <a:r>
              <a:rPr lang="en-GB" dirty="0" err="1" smtClean="0"/>
              <a:t>Prover</a:t>
            </a:r>
            <a:r>
              <a:rPr lang="en-GB" dirty="0" smtClean="0"/>
              <a:t> must first set W, and then c.</a:t>
            </a:r>
          </a:p>
        </p:txBody>
      </p:sp>
    </p:spTree>
    <p:extLst>
      <p:ext uri="{BB962C8B-B14F-4D97-AF65-F5344CB8AC3E}">
        <p14:creationId xmlns:p14="http://schemas.microsoft.com/office/powerpoint/2010/main" val="17309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Schnorr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Identification Scheme:</a:t>
            </a:r>
          </a:p>
          <a:p>
            <a:pPr lvl="1"/>
            <a:r>
              <a:rPr lang="en-GB" dirty="0" smtClean="0"/>
              <a:t>Alice knows pub, and Bob may interactively prove he knows the private key x such that pub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Security arguments:</a:t>
            </a:r>
          </a:p>
          <a:p>
            <a:pPr lvl="2"/>
            <a:r>
              <a:rPr lang="en-GB" dirty="0" smtClean="0"/>
              <a:t>Soundness based on verification equation and extraction of the secret under rewinding.</a:t>
            </a:r>
          </a:p>
          <a:p>
            <a:pPr lvl="2"/>
            <a:r>
              <a:rPr lang="en-GB" dirty="0" smtClean="0"/>
              <a:t>Privacy based on the existence of a simulator algorithm that produces statistically indistinguishable proofs without knowledge of the secret.</a:t>
            </a:r>
          </a:p>
          <a:p>
            <a:pPr lvl="2"/>
            <a:r>
              <a:rPr lang="en-GB" dirty="0" smtClean="0"/>
              <a:t>Causality ensures proof is sound.</a:t>
            </a:r>
          </a:p>
          <a:p>
            <a:endParaRPr lang="en-GB" dirty="0" smtClean="0"/>
          </a:p>
          <a:p>
            <a:r>
              <a:rPr lang="en-GB" dirty="0" smtClean="0"/>
              <a:t>Signature scheme:</a:t>
            </a:r>
          </a:p>
          <a:p>
            <a:pPr lvl="1"/>
            <a:r>
              <a:rPr lang="en-GB" dirty="0" smtClean="0"/>
              <a:t>Same as Identification, but hash function used to derive challenge.</a:t>
            </a:r>
          </a:p>
          <a:p>
            <a:pPr lvl="1"/>
            <a:r>
              <a:rPr lang="en-GB" dirty="0" smtClean="0"/>
              <a:t>Hash function properties preserve causality.</a:t>
            </a:r>
          </a:p>
          <a:p>
            <a:pPr lvl="1"/>
            <a:r>
              <a:rPr lang="en-GB" dirty="0" smtClean="0"/>
              <a:t>No need to send the witness (W) to the verifier!</a:t>
            </a:r>
          </a:p>
          <a:p>
            <a:endParaRPr lang="en-GB" dirty="0"/>
          </a:p>
          <a:p>
            <a:r>
              <a:rPr lang="en-GB" dirty="0" smtClean="0"/>
              <a:t>Know the Schnorr protocols!</a:t>
            </a:r>
          </a:p>
          <a:p>
            <a:pPr lvl="1"/>
            <a:r>
              <a:rPr lang="en-GB" dirty="0" smtClean="0"/>
              <a:t>They form the basis for very practical ZK proofs of more than knowledge!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9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“why we care?”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Motivating example 1: Signatures</a:t>
            </a:r>
          </a:p>
          <a:p>
            <a:pPr lvl="1"/>
            <a:r>
              <a:rPr lang="en-GB" dirty="0" smtClean="0"/>
              <a:t>Hey, now we know how to build an efficient signature scheme based on the DL problem!</a:t>
            </a:r>
          </a:p>
          <a:p>
            <a:r>
              <a:rPr lang="en-GB" dirty="0" smtClean="0"/>
              <a:t>Motivating example 2b: Proof of knowledge of the key </a:t>
            </a:r>
            <a:r>
              <a:rPr lang="en-GB" dirty="0" err="1" smtClean="0"/>
              <a:t>pub</a:t>
            </a:r>
            <a:r>
              <a:rPr lang="en-GB" baseline="-25000" dirty="0" err="1" smtClean="0"/>
              <a:t>i</a:t>
            </a:r>
            <a:r>
              <a:rPr lang="en-GB" dirty="0" smtClean="0"/>
              <a:t>=</a:t>
            </a:r>
            <a:r>
              <a:rPr lang="en-GB" dirty="0" err="1" smtClean="0"/>
              <a:t>g</a:t>
            </a:r>
            <a:r>
              <a:rPr lang="en-GB" baseline="30000" dirty="0" err="1" smtClean="0"/>
              <a:t>privi</a:t>
            </a:r>
            <a:endParaRPr lang="en-GB" baseline="30000" dirty="0" smtClean="0"/>
          </a:p>
          <a:p>
            <a:pPr lvl="1"/>
            <a:r>
              <a:rPr lang="en-GB" dirty="0"/>
              <a:t>We can use </a:t>
            </a:r>
            <a:r>
              <a:rPr lang="en-GB" dirty="0" smtClean="0"/>
              <a:t>a the Schnorr protocol (or NIZK) to prove this!</a:t>
            </a:r>
          </a:p>
          <a:p>
            <a:pPr lvl="1"/>
            <a:endParaRPr lang="en-GB" dirty="0"/>
          </a:p>
          <a:p>
            <a:r>
              <a:rPr lang="en-GB" dirty="0" smtClean="0"/>
              <a:t>But: Can we do more than “Proofs of Knowledge”?</a:t>
            </a:r>
          </a:p>
          <a:p>
            <a:pPr lvl="1"/>
            <a:r>
              <a:rPr lang="en-GB" dirty="0" smtClean="0"/>
              <a:t>Examples from previous week (private computations)</a:t>
            </a:r>
          </a:p>
          <a:p>
            <a:pPr lvl="2"/>
            <a:r>
              <a:rPr lang="en-GB" dirty="0" smtClean="0"/>
              <a:t>The total of my votes is 1.</a:t>
            </a:r>
          </a:p>
          <a:p>
            <a:pPr lvl="2"/>
            <a:r>
              <a:rPr lang="en-GB" dirty="0" smtClean="0"/>
              <a:t>Each </a:t>
            </a:r>
            <a:r>
              <a:rPr lang="en-GB" dirty="0" err="1" smtClean="0"/>
              <a:t>ciphertext</a:t>
            </a:r>
            <a:r>
              <a:rPr lang="en-GB" dirty="0" smtClean="0"/>
              <a:t> is either 0 or 1.</a:t>
            </a:r>
          </a:p>
          <a:p>
            <a:pPr lvl="1"/>
            <a:r>
              <a:rPr lang="en-GB" dirty="0" smtClean="0"/>
              <a:t>More general:</a:t>
            </a:r>
          </a:p>
          <a:p>
            <a:pPr lvl="2"/>
            <a:r>
              <a:rPr lang="en-GB" dirty="0" smtClean="0"/>
              <a:t>The secret z = 3x + 4y – 10</a:t>
            </a:r>
          </a:p>
          <a:p>
            <a:pPr lvl="2"/>
            <a:r>
              <a:rPr lang="en-GB" dirty="0" smtClean="0"/>
              <a:t>Or secret z = </a:t>
            </a:r>
            <a:r>
              <a:rPr lang="en-GB" dirty="0" err="1" smtClean="0"/>
              <a:t>xy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175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 can prove “any” statement about encrypted / committed secrets!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Theory:</a:t>
            </a:r>
          </a:p>
          <a:p>
            <a:pPr lvl="1"/>
            <a:r>
              <a:rPr lang="en-GB" dirty="0" smtClean="0"/>
              <a:t>Is we can prove addition and multiplication … </a:t>
            </a:r>
          </a:p>
          <a:p>
            <a:pPr lvl="2"/>
            <a:r>
              <a:rPr lang="en-GB" dirty="0" smtClean="0"/>
              <a:t>E.g. for secrets x and y</a:t>
            </a:r>
          </a:p>
          <a:p>
            <a:pPr lvl="3"/>
            <a:r>
              <a:rPr lang="en-GB" dirty="0"/>
              <a:t>The secret z = 3x + 4y – 10</a:t>
            </a:r>
          </a:p>
          <a:p>
            <a:pPr lvl="3"/>
            <a:r>
              <a:rPr lang="en-GB" dirty="0"/>
              <a:t>Or secret z = </a:t>
            </a:r>
            <a:r>
              <a:rPr lang="en-GB" dirty="0" err="1"/>
              <a:t>xy</a:t>
            </a:r>
            <a:endParaRPr lang="en-GB" dirty="0"/>
          </a:p>
          <a:p>
            <a:pPr lvl="1"/>
            <a:r>
              <a:rPr lang="en-GB" dirty="0" smtClean="0"/>
              <a:t>… then we can prove all the inputs and the intermediate values the inputs and outputs of a network of NAND gates. </a:t>
            </a:r>
          </a:p>
          <a:p>
            <a:pPr lvl="1"/>
            <a:r>
              <a:rPr lang="en-GB" dirty="0" smtClean="0"/>
              <a:t>Therefore we can prove “any logic circuit”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Practice:</a:t>
            </a:r>
          </a:p>
          <a:p>
            <a:pPr lvl="1"/>
            <a:r>
              <a:rPr lang="en-GB" dirty="0" smtClean="0"/>
              <a:t>There are more efficient proofs for interesting statements.</a:t>
            </a:r>
          </a:p>
        </p:txBody>
      </p:sp>
    </p:spTree>
    <p:extLst>
      <p:ext uri="{BB962C8B-B14F-4D97-AF65-F5344CB8AC3E}">
        <p14:creationId xmlns:p14="http://schemas.microsoft.com/office/powerpoint/2010/main" val="39727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First </a:t>
            </a:r>
            <a:r>
              <a:rPr lang="en-GB" dirty="0"/>
              <a:t>non-knowledge statement: equality!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Pedersen </a:t>
            </a:r>
            <a:r>
              <a:rPr lang="en-GB" dirty="0"/>
              <a:t>Commitments.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Proofs of discrete logarithm representations (extended Schnorr).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Proofs of linear statements.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Proofs </a:t>
            </a:r>
            <a:r>
              <a:rPr lang="en-GB" dirty="0"/>
              <a:t>of multiplication of secrets.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2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 of Equality of Discrete Logarithms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ever g, h are generators of G or order q (in which DL is hard).</a:t>
            </a:r>
          </a:p>
          <a:p>
            <a:r>
              <a:rPr lang="en-GB" dirty="0" smtClean="0"/>
              <a:t>Consider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GB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GB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= 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2"/>
                </a:solidFill>
              </a:rPr>
              <a:t>x</a:t>
            </a:r>
            <a:endParaRPr lang="en-GB" baseline="30000" dirty="0" smtClean="0">
              <a:solidFill>
                <a:schemeClr val="accent2"/>
              </a:solidFill>
            </a:endParaRPr>
          </a:p>
          <a:p>
            <a:r>
              <a:rPr lang="en-GB" dirty="0" smtClean="0"/>
              <a:t>Bob wants to prove the statement: NIZK{(</a:t>
            </a:r>
            <a:r>
              <a:rPr lang="en-GB" dirty="0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):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GB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GB" dirty="0" smtClean="0"/>
              <a:t>=</a:t>
            </a:r>
            <a:r>
              <a:rPr lang="en-GB" dirty="0" err="1" smtClean="0"/>
              <a:t>g</a:t>
            </a:r>
            <a:r>
              <a:rPr lang="en-GB" baseline="30000" dirty="0" err="1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GB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dirty="0" smtClean="0"/>
              <a:t>=</a:t>
            </a:r>
            <a:r>
              <a:rPr lang="en-GB" dirty="0" err="1" smtClean="0"/>
              <a:t>h</a:t>
            </a:r>
            <a:r>
              <a:rPr lang="en-GB" baseline="30000" dirty="0" err="1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}</a:t>
            </a:r>
          </a:p>
          <a:p>
            <a:endParaRPr lang="en-GB" dirty="0"/>
          </a:p>
          <a:p>
            <a:r>
              <a:rPr lang="en-GB" dirty="0" smtClean="0"/>
              <a:t>Protocol:</a:t>
            </a:r>
          </a:p>
          <a:p>
            <a:pPr lvl="1"/>
            <a:r>
              <a:rPr lang="en-GB" dirty="0" smtClean="0"/>
              <a:t>Compose 2 Schnorr with the same witness / response.</a:t>
            </a:r>
          </a:p>
          <a:p>
            <a:pPr lvl="1"/>
            <a:endParaRPr lang="en-GB" dirty="0"/>
          </a:p>
          <a:p>
            <a:r>
              <a:rPr lang="en-GB" dirty="0" err="1" smtClean="0"/>
              <a:t>Prover</a:t>
            </a:r>
            <a:r>
              <a:rPr lang="en-GB" dirty="0" smtClean="0"/>
              <a:t> (Bob) computes:</a:t>
            </a:r>
          </a:p>
          <a:p>
            <a:pPr lvl="1"/>
            <a:r>
              <a:rPr lang="en-GB" dirty="0" smtClean="0"/>
              <a:t>Random w; W</a:t>
            </a:r>
            <a:r>
              <a:rPr lang="en-GB" baseline="-25000" dirty="0" smtClean="0"/>
              <a:t>1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w</a:t>
            </a:r>
            <a:r>
              <a:rPr lang="en-GB" dirty="0" smtClean="0"/>
              <a:t>; W</a:t>
            </a:r>
            <a:r>
              <a:rPr lang="en-GB" baseline="-25000" dirty="0" smtClean="0"/>
              <a:t>2</a:t>
            </a:r>
            <a:r>
              <a:rPr lang="en-GB" dirty="0" smtClean="0"/>
              <a:t> = </a:t>
            </a:r>
            <a:r>
              <a:rPr lang="en-GB" dirty="0" err="1" smtClean="0"/>
              <a:t>h</a:t>
            </a:r>
            <a:r>
              <a:rPr lang="en-GB" baseline="30000" dirty="0" err="1" smtClean="0"/>
              <a:t>w</a:t>
            </a:r>
            <a:endParaRPr lang="en-GB" baseline="30000" dirty="0" smtClean="0"/>
          </a:p>
          <a:p>
            <a:pPr lvl="1"/>
            <a:r>
              <a:rPr lang="en-GB" dirty="0"/>
              <a:t>Compute c = </a:t>
            </a:r>
            <a:r>
              <a:rPr lang="en-GB" dirty="0" smtClean="0"/>
              <a:t>H(g, h, P</a:t>
            </a:r>
            <a:r>
              <a:rPr lang="en-GB" baseline="-25000" dirty="0" smtClean="0"/>
              <a:t>1</a:t>
            </a:r>
            <a:r>
              <a:rPr lang="en-GB" dirty="0" smtClean="0"/>
              <a:t>, P</a:t>
            </a:r>
            <a:r>
              <a:rPr lang="en-GB" baseline="-25000" dirty="0" smtClean="0"/>
              <a:t>2</a:t>
            </a:r>
            <a:r>
              <a:rPr lang="en-GB" dirty="0" smtClean="0"/>
              <a:t>, W</a:t>
            </a:r>
            <a:r>
              <a:rPr lang="en-GB" baseline="-25000" dirty="0" smtClean="0"/>
              <a:t>1</a:t>
            </a:r>
            <a:r>
              <a:rPr lang="en-GB" dirty="0" smtClean="0"/>
              <a:t>, W</a:t>
            </a:r>
            <a:r>
              <a:rPr lang="en-GB" baseline="-25000" dirty="0" smtClean="0"/>
              <a:t>2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Compute r = w – cx</a:t>
            </a:r>
          </a:p>
          <a:p>
            <a:pPr lvl="1"/>
            <a:r>
              <a:rPr lang="en-GB" dirty="0" smtClean="0"/>
              <a:t>Send (c, r) to Verifier (Alice)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436096" y="299695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732240" y="2996952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49131" y="321297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Secrets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114122" y="321297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Statement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5746656"/>
            <a:ext cx="343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Alice’s Verification:</a:t>
            </a:r>
          </a:p>
          <a:p>
            <a:r>
              <a:rPr lang="en-GB" dirty="0" smtClean="0"/>
              <a:t>H(h, g, P</a:t>
            </a:r>
            <a:r>
              <a:rPr lang="en-GB" baseline="-25000" dirty="0" smtClean="0"/>
              <a:t>1</a:t>
            </a:r>
            <a:r>
              <a:rPr lang="en-GB" dirty="0" smtClean="0"/>
              <a:t>, P</a:t>
            </a:r>
            <a:r>
              <a:rPr lang="en-GB" baseline="-25000" dirty="0" smtClean="0"/>
              <a:t>2</a:t>
            </a:r>
            <a:r>
              <a:rPr lang="en-GB" dirty="0" smtClean="0"/>
              <a:t>, g</a:t>
            </a:r>
            <a:r>
              <a:rPr lang="en-GB" baseline="30000" dirty="0" smtClean="0"/>
              <a:t>r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/>
              <a:t>P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c</a:t>
            </a:r>
            <a:r>
              <a:rPr lang="en-GB" dirty="0" smtClean="0"/>
              <a:t>,h</a:t>
            </a:r>
            <a:r>
              <a:rPr lang="en-GB" baseline="30000" dirty="0" smtClean="0"/>
              <a:t>r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/>
              <a:t>P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c</a:t>
            </a:r>
            <a:r>
              <a:rPr lang="en-GB" dirty="0" smtClean="0"/>
              <a:t>) == c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43808" y="6038464"/>
            <a:ext cx="22493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99592" y="6131377"/>
            <a:ext cx="300724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Note: keep w/r the same for values that are to be proved equal!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184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GA17 story so far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Communications </a:t>
            </a:r>
            <a:r>
              <a:rPr lang="en-GB" b="1" dirty="0" smtClean="0"/>
              <a:t>Confidentiality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End-to-end encryption – protects content</a:t>
            </a:r>
          </a:p>
          <a:p>
            <a:pPr lvl="1"/>
            <a:r>
              <a:rPr lang="en-GB" dirty="0" smtClean="0"/>
              <a:t>Anonymous communications – protect meta-data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Computations </a:t>
            </a:r>
            <a:r>
              <a:rPr lang="en-GB" b="1" dirty="0" smtClean="0"/>
              <a:t>Confidentiality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SMPC: Homomorphic encryption &amp; Secret sharing – protect private inputs and intermediate results of computations on private data.</a:t>
            </a:r>
          </a:p>
          <a:p>
            <a:pPr lvl="1"/>
            <a:endParaRPr lang="en-GB" dirty="0"/>
          </a:p>
          <a:p>
            <a:r>
              <a:rPr lang="en-GB" dirty="0" smtClean="0"/>
              <a:t>Topic 4 &amp; 5: Protect </a:t>
            </a:r>
            <a:r>
              <a:rPr lang="en-GB" b="1" dirty="0" smtClean="0"/>
              <a:t>Integrity / authenticity </a:t>
            </a:r>
            <a:r>
              <a:rPr lang="en-GB" dirty="0" smtClean="0"/>
              <a:t>&amp; Privacy</a:t>
            </a:r>
          </a:p>
          <a:p>
            <a:pPr lvl="1"/>
            <a:r>
              <a:rPr lang="en-GB" dirty="0" smtClean="0"/>
              <a:t>Zero-knowledge proofs: protect integrity without revealing private data.</a:t>
            </a:r>
          </a:p>
          <a:p>
            <a:pPr lvl="1"/>
            <a:r>
              <a:rPr lang="en-GB" dirty="0" smtClean="0"/>
              <a:t>Credentials: protect authenticity without revealing private data.</a:t>
            </a:r>
          </a:p>
          <a:p>
            <a:pPr lvl="1"/>
            <a:endParaRPr lang="en-GB" dirty="0"/>
          </a:p>
          <a:p>
            <a:r>
              <a:rPr lang="en-GB" dirty="0" smtClean="0"/>
              <a:t>Part 2 of GA17: a bit less crypto; legal compliance; &amp; various topics.</a:t>
            </a:r>
          </a:p>
          <a:p>
            <a:pPr lvl="1"/>
            <a:r>
              <a:rPr lang="en-GB" dirty="0" smtClean="0"/>
              <a:t>Labs 4 (&amp; possibly 5) will be on ZK / Credentials.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85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Encryption vs. Commitments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Encryption / Decryption:</a:t>
            </a:r>
          </a:p>
          <a:p>
            <a:pPr lvl="1"/>
            <a:r>
              <a:rPr lang="en-GB" dirty="0" smtClean="0"/>
              <a:t>Allows Bob to encrypt a secret under the public key of Alice.</a:t>
            </a:r>
          </a:p>
          <a:p>
            <a:pPr lvl="1"/>
            <a:r>
              <a:rPr lang="en-GB" dirty="0" smtClean="0"/>
              <a:t>Running Example: </a:t>
            </a:r>
            <a:r>
              <a:rPr lang="en-GB" dirty="0" err="1" smtClean="0"/>
              <a:t>Benaloh</a:t>
            </a:r>
            <a:r>
              <a:rPr lang="en-GB" dirty="0" smtClean="0"/>
              <a:t> Additive homomorphic scheme.</a:t>
            </a:r>
          </a:p>
          <a:p>
            <a:pPr lvl="1"/>
            <a:r>
              <a:rPr lang="en-GB" dirty="0" smtClean="0"/>
              <a:t>Zero-knowledge proofs may prove some statements about the encrypted values! (e.g. they are 0/1, they add to 1,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r>
              <a:rPr lang="en-GB" dirty="0" smtClean="0"/>
              <a:t>Commitments:</a:t>
            </a:r>
          </a:p>
          <a:p>
            <a:pPr lvl="1"/>
            <a:r>
              <a:rPr lang="en-GB" dirty="0" smtClean="0"/>
              <a:t>Insight: like an safe that can only be opened by the person with the key.</a:t>
            </a:r>
          </a:p>
          <a:p>
            <a:pPr lvl="1"/>
            <a:r>
              <a:rPr lang="en-GB" dirty="0" smtClean="0"/>
              <a:t>2 operations: </a:t>
            </a:r>
          </a:p>
          <a:p>
            <a:pPr lvl="2"/>
            <a:r>
              <a:rPr lang="en-GB" dirty="0" smtClean="0"/>
              <a:t>C, o = Commit(v) </a:t>
            </a:r>
          </a:p>
          <a:p>
            <a:pPr lvl="2"/>
            <a:r>
              <a:rPr lang="en-GB" dirty="0" smtClean="0"/>
              <a:t>Reveal(C, v, o)</a:t>
            </a:r>
          </a:p>
          <a:p>
            <a:pPr lvl="1"/>
            <a:r>
              <a:rPr lang="en-GB" dirty="0" smtClean="0"/>
              <a:t>2 properties:</a:t>
            </a:r>
          </a:p>
          <a:p>
            <a:pPr lvl="2"/>
            <a:r>
              <a:rPr lang="en-GB" dirty="0" smtClean="0"/>
              <a:t>Hiding: a commitment reveals nothing about the committed value.</a:t>
            </a:r>
          </a:p>
          <a:p>
            <a:pPr lvl="2"/>
            <a:r>
              <a:rPr lang="en-GB" dirty="0" smtClean="0"/>
              <a:t>Binding: one can only open the commitment and reveal the committed value (cannot pretend it was a commitment to another value.)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6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Chaum-Pedersen Commitments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Shared parameters:</a:t>
            </a:r>
          </a:p>
          <a:p>
            <a:pPr lvl="1"/>
            <a:r>
              <a:rPr lang="en-GB" dirty="0" smtClean="0"/>
              <a:t>A group G with order q </a:t>
            </a:r>
            <a:br>
              <a:rPr lang="en-GB" dirty="0" smtClean="0"/>
            </a:br>
            <a:r>
              <a:rPr lang="en-GB" dirty="0" smtClean="0"/>
              <a:t>(with hard DL)</a:t>
            </a:r>
          </a:p>
          <a:p>
            <a:pPr lvl="1"/>
            <a:r>
              <a:rPr lang="en-GB" dirty="0" smtClean="0"/>
              <a:t>A generator g and h of G.</a:t>
            </a:r>
          </a:p>
          <a:p>
            <a:endParaRPr lang="en-GB" dirty="0"/>
          </a:p>
          <a:p>
            <a:pPr marL="171450" lvl="1">
              <a:spcBef>
                <a:spcPts val="750"/>
              </a:spcBef>
            </a:pPr>
            <a:r>
              <a:rPr lang="en-GB" sz="2100" dirty="0" smtClean="0"/>
              <a:t>Define the terms:</a:t>
            </a:r>
            <a:endParaRPr lang="en-GB" sz="2100" dirty="0"/>
          </a:p>
          <a:p>
            <a:pPr marL="514350" lvl="2">
              <a:spcBef>
                <a:spcPts val="750"/>
              </a:spcBef>
            </a:pPr>
            <a:r>
              <a:rPr lang="en-GB" dirty="0" smtClean="0"/>
              <a:t>v </a:t>
            </a:r>
            <a:r>
              <a:rPr lang="en-GB" dirty="0"/>
              <a:t>– </a:t>
            </a:r>
            <a:r>
              <a:rPr lang="en-GB" dirty="0" smtClean="0"/>
              <a:t>value to be committed; </a:t>
            </a:r>
          </a:p>
          <a:p>
            <a:pPr marL="514350" lvl="2">
              <a:spcBef>
                <a:spcPts val="750"/>
              </a:spcBef>
            </a:pPr>
            <a:r>
              <a:rPr lang="en-GB" dirty="0" smtClean="0"/>
              <a:t>C – the commitment; </a:t>
            </a:r>
          </a:p>
          <a:p>
            <a:pPr marL="514350" lvl="2">
              <a:spcBef>
                <a:spcPts val="750"/>
              </a:spcBef>
            </a:pPr>
            <a:r>
              <a:rPr lang="en-GB" dirty="0"/>
              <a:t>o</a:t>
            </a:r>
            <a:r>
              <a:rPr lang="en-GB" dirty="0" smtClean="0"/>
              <a:t> – a random </a:t>
            </a:r>
            <a:r>
              <a:rPr lang="en-GB" dirty="0"/>
              <a:t>nonce (in </a:t>
            </a:r>
            <a:r>
              <a:rPr lang="en-GB" dirty="0" err="1"/>
              <a:t>Z</a:t>
            </a:r>
            <a:r>
              <a:rPr lang="en-GB" baseline="-25000" dirty="0" err="1"/>
              <a:t>q</a:t>
            </a:r>
            <a:r>
              <a:rPr lang="en-GB" dirty="0"/>
              <a:t>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called </a:t>
            </a:r>
            <a:r>
              <a:rPr lang="en-GB" dirty="0"/>
              <a:t>“the opening</a:t>
            </a:r>
            <a:r>
              <a:rPr lang="en-GB" dirty="0" smtClean="0"/>
              <a:t>” </a:t>
            </a:r>
            <a:br>
              <a:rPr lang="en-GB" dirty="0" smtClean="0"/>
            </a:br>
            <a:r>
              <a:rPr lang="en-GB" dirty="0" smtClean="0"/>
              <a:t>(kept secret until “reveal”)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Commit(v):</a:t>
            </a:r>
          </a:p>
          <a:p>
            <a:pPr lvl="1"/>
            <a:r>
              <a:rPr lang="en-GB" dirty="0"/>
              <a:t>Random </a:t>
            </a:r>
            <a:r>
              <a:rPr lang="en-GB" dirty="0" smtClean="0"/>
              <a:t>o </a:t>
            </a:r>
            <a:r>
              <a:rPr lang="en-GB" dirty="0"/>
              <a:t>in </a:t>
            </a:r>
            <a:r>
              <a:rPr lang="en-GB" dirty="0" err="1"/>
              <a:t>Z</a:t>
            </a:r>
            <a:r>
              <a:rPr lang="en-GB" baseline="-25000" dirty="0" err="1"/>
              <a:t>q</a:t>
            </a:r>
            <a:endParaRPr lang="en-GB" baseline="-25000" dirty="0"/>
          </a:p>
          <a:p>
            <a:pPr lvl="1"/>
            <a:r>
              <a:rPr lang="en-GB" dirty="0"/>
              <a:t>C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v</a:t>
            </a:r>
            <a:r>
              <a:rPr lang="en-GB" dirty="0" err="1" smtClean="0"/>
              <a:t>h</a:t>
            </a:r>
            <a:r>
              <a:rPr lang="en-GB" baseline="30000" dirty="0" err="1" smtClean="0"/>
              <a:t>o</a:t>
            </a:r>
            <a:endParaRPr lang="en-GB" baseline="30000" dirty="0"/>
          </a:p>
          <a:p>
            <a:pPr lvl="1"/>
            <a:r>
              <a:rPr lang="en-GB" dirty="0"/>
              <a:t>Output (C, </a:t>
            </a:r>
            <a:r>
              <a:rPr lang="en-GB" dirty="0" smtClean="0"/>
              <a:t>o)</a:t>
            </a:r>
            <a:endParaRPr lang="en-GB" dirty="0"/>
          </a:p>
          <a:p>
            <a:endParaRPr lang="en-GB" dirty="0"/>
          </a:p>
          <a:p>
            <a:r>
              <a:rPr lang="en-GB" dirty="0"/>
              <a:t>Reveal(C, v, </a:t>
            </a:r>
            <a:r>
              <a:rPr lang="en-GB" dirty="0" smtClean="0"/>
              <a:t>o):</a:t>
            </a:r>
            <a:endParaRPr lang="en-GB" dirty="0"/>
          </a:p>
          <a:p>
            <a:pPr lvl="1"/>
            <a:r>
              <a:rPr lang="en-GB" dirty="0"/>
              <a:t>Return </a:t>
            </a:r>
            <a:r>
              <a:rPr lang="en-GB" dirty="0" err="1" smtClean="0"/>
              <a:t>g</a:t>
            </a:r>
            <a:r>
              <a:rPr lang="en-GB" baseline="30000" dirty="0" err="1" smtClean="0"/>
              <a:t>v</a:t>
            </a:r>
            <a:r>
              <a:rPr lang="en-GB" dirty="0" err="1" smtClean="0"/>
              <a:t>h</a:t>
            </a:r>
            <a:r>
              <a:rPr lang="en-GB" baseline="30000" dirty="0" err="1" smtClean="0"/>
              <a:t>o</a:t>
            </a:r>
            <a:r>
              <a:rPr lang="en-GB" dirty="0" smtClean="0"/>
              <a:t> </a:t>
            </a:r>
            <a:r>
              <a:rPr lang="en-GB" dirty="0"/>
              <a:t>== C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4869160"/>
            <a:ext cx="400050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Instead of proving statements about </a:t>
            </a:r>
            <a:r>
              <a:rPr lang="en-GB" b="1" dirty="0" smtClean="0"/>
              <a:t>encrypted</a:t>
            </a:r>
            <a:r>
              <a:rPr lang="en-GB" dirty="0" smtClean="0"/>
              <a:t> values, we can prove statements about </a:t>
            </a:r>
            <a:r>
              <a:rPr lang="en-GB" b="1" dirty="0" smtClean="0"/>
              <a:t>committed</a:t>
            </a:r>
            <a:r>
              <a:rPr lang="en-GB" dirty="0" smtClean="0"/>
              <a:t> values without revealing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2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 of Knowledge of DL representations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can we prove we know the value committed within a Pedersen Commitment (without revealing it)?</a:t>
            </a:r>
          </a:p>
          <a:p>
            <a:r>
              <a:rPr lang="en-GB" dirty="0" smtClean="0"/>
              <a:t>Reminder: Commitment representation C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v</a:t>
            </a:r>
            <a:r>
              <a:rPr lang="en-GB" dirty="0" err="1" smtClean="0"/>
              <a:t>h</a:t>
            </a:r>
            <a:r>
              <a:rPr lang="en-GB" baseline="30000" dirty="0" err="1" smtClean="0"/>
              <a:t>o</a:t>
            </a:r>
            <a:endParaRPr lang="en-GB" baseline="30000" dirty="0" smtClean="0"/>
          </a:p>
          <a:p>
            <a:pPr marL="0" indent="0">
              <a:buNone/>
            </a:pPr>
            <a:r>
              <a:rPr lang="en-GB" dirty="0" smtClean="0"/>
              <a:t>Variant </a:t>
            </a:r>
            <a:r>
              <a:rPr lang="en-GB" dirty="0"/>
              <a:t>of </a:t>
            </a:r>
            <a:r>
              <a:rPr lang="en-GB" dirty="0" smtClean="0"/>
              <a:t>Schnorr (due to Brands / Camenisch):</a:t>
            </a:r>
          </a:p>
          <a:p>
            <a:r>
              <a:rPr lang="en-GB" dirty="0" err="1" smtClean="0"/>
              <a:t>Prover</a:t>
            </a:r>
            <a:r>
              <a:rPr lang="en-GB" dirty="0" smtClean="0"/>
              <a:t> (Bob) produces:</a:t>
            </a:r>
            <a:br>
              <a:rPr lang="en-GB" dirty="0" smtClean="0"/>
            </a:br>
            <a:r>
              <a:rPr lang="en-GB" dirty="0" smtClean="0"/>
              <a:t>	random w</a:t>
            </a:r>
            <a:r>
              <a:rPr lang="en-GB" baseline="-25000" dirty="0" smtClean="0"/>
              <a:t>1</a:t>
            </a:r>
            <a:r>
              <a:rPr lang="en-GB" dirty="0" smtClean="0"/>
              <a:t>, w</a:t>
            </a:r>
            <a:r>
              <a:rPr lang="en-GB" baseline="-25000" dirty="0" smtClean="0"/>
              <a:t>2</a:t>
            </a:r>
            <a:r>
              <a:rPr lang="en-GB" dirty="0" smtClean="0"/>
              <a:t>; W = g</a:t>
            </a:r>
            <a:r>
              <a:rPr lang="en-GB" baseline="30000" dirty="0" smtClean="0"/>
              <a:t>w</a:t>
            </a:r>
            <a:r>
              <a:rPr lang="en-GB" sz="1600" baseline="30000" dirty="0" smtClean="0"/>
              <a:t>1</a:t>
            </a:r>
            <a:r>
              <a:rPr lang="en-GB" dirty="0" smtClean="0"/>
              <a:t>h</a:t>
            </a:r>
            <a:r>
              <a:rPr lang="en-GB" baseline="30000" dirty="0" smtClean="0"/>
              <a:t>w</a:t>
            </a:r>
            <a:r>
              <a:rPr lang="en-GB" sz="1600" baseline="30000" dirty="0" smtClean="0"/>
              <a:t>2</a:t>
            </a:r>
            <a:r>
              <a:rPr lang="en-GB" baseline="30000" dirty="0" smtClean="0"/>
              <a:t/>
            </a:r>
            <a:br>
              <a:rPr lang="en-GB" baseline="30000" dirty="0" smtClean="0"/>
            </a:br>
            <a:r>
              <a:rPr lang="en-GB" baseline="30000" dirty="0" smtClean="0"/>
              <a:t>	</a:t>
            </a:r>
            <a:r>
              <a:rPr lang="en-GB" dirty="0" smtClean="0"/>
              <a:t>c </a:t>
            </a:r>
            <a:r>
              <a:rPr lang="en-GB" dirty="0"/>
              <a:t>= </a:t>
            </a:r>
            <a:r>
              <a:rPr lang="en-GB" dirty="0" smtClean="0"/>
              <a:t>H(g, h, C, W)</a:t>
            </a:r>
            <a:br>
              <a:rPr lang="en-GB" dirty="0" smtClean="0"/>
            </a:br>
            <a:r>
              <a:rPr lang="en-GB" dirty="0" smtClean="0"/>
              <a:t>	r</a:t>
            </a:r>
            <a:r>
              <a:rPr lang="en-GB" baseline="-25000" dirty="0" smtClean="0"/>
              <a:t>1</a:t>
            </a:r>
            <a:r>
              <a:rPr lang="en-GB" dirty="0" smtClean="0"/>
              <a:t> = w</a:t>
            </a:r>
            <a:r>
              <a:rPr lang="en-GB" baseline="-25000" dirty="0" smtClean="0"/>
              <a:t>1</a:t>
            </a:r>
            <a:r>
              <a:rPr lang="en-GB" dirty="0" smtClean="0"/>
              <a:t> – c v</a:t>
            </a:r>
            <a:br>
              <a:rPr lang="en-GB" dirty="0" smtClean="0"/>
            </a:br>
            <a:r>
              <a:rPr lang="en-GB" dirty="0" smtClean="0"/>
              <a:t>	r</a:t>
            </a:r>
            <a:r>
              <a:rPr lang="en-GB" baseline="-25000" dirty="0" smtClean="0"/>
              <a:t>2</a:t>
            </a:r>
            <a:r>
              <a:rPr lang="en-GB" dirty="0" smtClean="0"/>
              <a:t> = w</a:t>
            </a:r>
            <a:r>
              <a:rPr lang="en-GB" baseline="-25000" dirty="0" smtClean="0"/>
              <a:t>2</a:t>
            </a:r>
            <a:r>
              <a:rPr lang="en-GB" dirty="0" smtClean="0"/>
              <a:t> – c o</a:t>
            </a:r>
            <a:br>
              <a:rPr lang="en-GB" dirty="0" smtClean="0"/>
            </a:br>
            <a:r>
              <a:rPr lang="en-GB" dirty="0" smtClean="0"/>
              <a:t>	Send (c, r</a:t>
            </a:r>
            <a:r>
              <a:rPr lang="en-GB" baseline="-25000" dirty="0" smtClean="0"/>
              <a:t>1</a:t>
            </a:r>
            <a:r>
              <a:rPr lang="en-GB" dirty="0" smtClean="0"/>
              <a:t>, r</a:t>
            </a:r>
            <a:r>
              <a:rPr lang="en-GB" baseline="-25000" dirty="0" smtClean="0"/>
              <a:t>2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smtClean="0"/>
              <a:t>Verifier (Alice) checks:</a:t>
            </a:r>
          </a:p>
          <a:p>
            <a:pPr marL="342900" lvl="1" indent="0">
              <a:buNone/>
            </a:pPr>
            <a:r>
              <a:rPr lang="en-GB" dirty="0" smtClean="0"/>
              <a:t>H(g, h, C, g</a:t>
            </a:r>
            <a:r>
              <a:rPr lang="en-GB" baseline="30000" dirty="0" smtClean="0"/>
              <a:t>r1</a:t>
            </a:r>
            <a:r>
              <a:rPr lang="en-GB" dirty="0" smtClean="0"/>
              <a:t>h</a:t>
            </a:r>
            <a:r>
              <a:rPr lang="en-GB" baseline="30000" dirty="0" smtClean="0"/>
              <a:t>r2</a:t>
            </a:r>
            <a:r>
              <a:rPr lang="en-GB" dirty="0"/>
              <a:t>C</a:t>
            </a:r>
            <a:r>
              <a:rPr lang="en-GB" baseline="30000" dirty="0"/>
              <a:t>c</a:t>
            </a:r>
            <a:r>
              <a:rPr lang="en-GB" dirty="0" smtClean="0"/>
              <a:t>) == c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6590811"/>
            <a:ext cx="8928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See Chapter 3 </a:t>
            </a:r>
            <a:r>
              <a:rPr lang="en-GB" sz="1100" dirty="0"/>
              <a:t>of Stefan Brands “Rethinking Public Key Infrastructures and Digital Certificates; Building in </a:t>
            </a:r>
            <a:r>
              <a:rPr lang="en-GB" sz="1100" dirty="0" smtClean="0"/>
              <a:t>Privacy” (available online)</a:t>
            </a:r>
            <a:endParaRPr lang="en-GB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5113483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Why?: g</a:t>
            </a:r>
            <a:r>
              <a:rPr lang="en-GB" baseline="30000" dirty="0" smtClean="0"/>
              <a:t>r1</a:t>
            </a:r>
            <a:r>
              <a:rPr lang="en-GB" dirty="0" smtClean="0"/>
              <a:t>h</a:t>
            </a:r>
            <a:r>
              <a:rPr lang="en-GB" baseline="30000" dirty="0" smtClean="0"/>
              <a:t>r2</a:t>
            </a:r>
            <a:r>
              <a:rPr lang="en-GB" dirty="0" smtClean="0"/>
              <a:t>C</a:t>
            </a:r>
            <a:r>
              <a:rPr lang="en-GB" baseline="30000" dirty="0" smtClean="0"/>
              <a:t>c</a:t>
            </a:r>
            <a:r>
              <a:rPr lang="en-GB" dirty="0" smtClean="0"/>
              <a:t>  	</a:t>
            </a:r>
          </a:p>
          <a:p>
            <a:r>
              <a:rPr lang="en-GB" dirty="0"/>
              <a:t>	</a:t>
            </a:r>
            <a:r>
              <a:rPr lang="en-GB" dirty="0" smtClean="0"/>
              <a:t>= g</a:t>
            </a:r>
            <a:r>
              <a:rPr lang="en-GB" baseline="30000" dirty="0" smtClean="0"/>
              <a:t>w1-cv</a:t>
            </a:r>
            <a:r>
              <a:rPr lang="en-GB" dirty="0" smtClean="0"/>
              <a:t>h</a:t>
            </a:r>
            <a:r>
              <a:rPr lang="en-GB" baseline="30000" dirty="0" smtClean="0"/>
              <a:t>w2-co</a:t>
            </a:r>
            <a:r>
              <a:rPr lang="en-GB" dirty="0"/>
              <a:t>C</a:t>
            </a:r>
            <a:r>
              <a:rPr lang="en-GB" baseline="30000" dirty="0"/>
              <a:t>c</a:t>
            </a:r>
            <a:endParaRPr lang="en-GB" baseline="30000" dirty="0" smtClean="0"/>
          </a:p>
          <a:p>
            <a:r>
              <a:rPr lang="en-GB" dirty="0" smtClean="0"/>
              <a:t>	=(g</a:t>
            </a:r>
            <a:r>
              <a:rPr lang="en-GB" baseline="30000" dirty="0" smtClean="0"/>
              <a:t>w1</a:t>
            </a:r>
            <a:r>
              <a:rPr lang="en-GB" dirty="0"/>
              <a:t>h</a:t>
            </a:r>
            <a:r>
              <a:rPr lang="en-GB" baseline="30000" dirty="0"/>
              <a:t>w2</a:t>
            </a:r>
            <a:r>
              <a:rPr lang="en-GB" dirty="0" smtClean="0"/>
              <a:t>)(</a:t>
            </a:r>
            <a:r>
              <a:rPr lang="en-GB" dirty="0" err="1"/>
              <a:t>g</a:t>
            </a:r>
            <a:r>
              <a:rPr lang="en-GB" baseline="30000" dirty="0" err="1"/>
              <a:t>v</a:t>
            </a:r>
            <a:r>
              <a:rPr lang="en-GB" dirty="0" err="1"/>
              <a:t>h</a:t>
            </a:r>
            <a:r>
              <a:rPr lang="en-GB" baseline="30000" dirty="0" err="1"/>
              <a:t>o</a:t>
            </a:r>
            <a:r>
              <a:rPr lang="en-GB" dirty="0" smtClean="0"/>
              <a:t>)</a:t>
            </a:r>
            <a:r>
              <a:rPr lang="en-GB" baseline="30000" dirty="0" smtClean="0"/>
              <a:t>-</a:t>
            </a:r>
            <a:r>
              <a:rPr lang="en-GB" baseline="30000" dirty="0" err="1" smtClean="0"/>
              <a:t>c</a:t>
            </a:r>
            <a:r>
              <a:rPr lang="en-GB" dirty="0" err="1" smtClean="0"/>
              <a:t>C</a:t>
            </a:r>
            <a:r>
              <a:rPr lang="en-GB" baseline="30000" dirty="0" err="1" smtClean="0"/>
              <a:t>c</a:t>
            </a:r>
            <a:endParaRPr lang="en-GB" baseline="30000" dirty="0"/>
          </a:p>
          <a:p>
            <a:r>
              <a:rPr lang="en-GB" dirty="0" smtClean="0"/>
              <a:t>	= W C</a:t>
            </a:r>
            <a:r>
              <a:rPr lang="en-GB" baseline="30000" dirty="0" smtClean="0"/>
              <a:t>-</a:t>
            </a:r>
            <a:r>
              <a:rPr lang="en-GB" baseline="30000" dirty="0" err="1" smtClean="0"/>
              <a:t>c</a:t>
            </a:r>
            <a:r>
              <a:rPr lang="en-GB" dirty="0" err="1" smtClean="0"/>
              <a:t>C</a:t>
            </a:r>
            <a:r>
              <a:rPr lang="en-GB" baseline="30000" dirty="0" err="1" smtClean="0"/>
              <a:t>c</a:t>
            </a:r>
            <a:r>
              <a:rPr lang="en-GB" baseline="30000" dirty="0" smtClean="0"/>
              <a:t> </a:t>
            </a:r>
          </a:p>
          <a:p>
            <a:r>
              <a:rPr lang="en-GB" dirty="0" smtClean="0"/>
              <a:t>	= </a:t>
            </a:r>
            <a:r>
              <a:rPr lang="en-GB" dirty="0"/>
              <a:t>W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91980" y="378904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96036" y="3539629"/>
            <a:ext cx="2628292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Witness W has the same “shape” as Commitment.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9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DL representations proofs in 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Assuming: </a:t>
            </a:r>
          </a:p>
          <a:p>
            <a:pPr lvl="1"/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dirty="0" smtClean="0"/>
              <a:t> generators of G</a:t>
            </a:r>
          </a:p>
          <a:p>
            <a:pPr lvl="1"/>
            <a:r>
              <a:rPr lang="en-GB" dirty="0"/>
              <a:t>x</a:t>
            </a:r>
            <a:r>
              <a:rPr lang="en-GB" baseline="-25000" dirty="0" smtClean="0"/>
              <a:t>i</a:t>
            </a:r>
            <a:r>
              <a:rPr lang="en-GB" dirty="0" smtClean="0"/>
              <a:t> secrets</a:t>
            </a:r>
          </a:p>
          <a:p>
            <a:pPr lvl="1"/>
            <a:r>
              <a:rPr lang="en-GB" dirty="0" smtClean="0"/>
              <a:t>C = </a:t>
            </a:r>
            <a:r>
              <a:rPr lang="en-GB" dirty="0" smtClean="0">
                <a:sym typeface="Symbol" panose="05050102010706020507" pitchFamily="18" charset="2"/>
              </a:rPr>
              <a:t></a:t>
            </a:r>
            <a:r>
              <a:rPr lang="en-GB" baseline="-25000" dirty="0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 err="1" smtClean="0">
                <a:sym typeface="Symbol" panose="05050102010706020507" pitchFamily="18" charset="2"/>
              </a:rPr>
              <a:t>g</a:t>
            </a:r>
            <a:r>
              <a:rPr lang="en-GB" baseline="-25000" dirty="0" err="1" smtClean="0">
                <a:sym typeface="Symbol" panose="05050102010706020507" pitchFamily="18" charset="2"/>
              </a:rPr>
              <a:t>i</a:t>
            </a:r>
            <a:r>
              <a:rPr lang="en-GB" baseline="30000" dirty="0" err="1" smtClean="0">
                <a:sym typeface="Symbol" panose="05050102010706020507" pitchFamily="18" charset="2"/>
              </a:rPr>
              <a:t>x</a:t>
            </a:r>
            <a:r>
              <a:rPr lang="en-GB" sz="1400" baseline="30000" dirty="0" err="1" smtClean="0">
                <a:sym typeface="Symbol" panose="05050102010706020507" pitchFamily="18" charset="2"/>
              </a:rPr>
              <a:t>i</a:t>
            </a:r>
            <a:endParaRPr lang="en-GB" sz="1400" baseline="30000" dirty="0" smtClean="0">
              <a:sym typeface="Symbol" panose="05050102010706020507" pitchFamily="18" charset="2"/>
            </a:endParaRPr>
          </a:p>
          <a:p>
            <a:pPr marL="171450" lvl="1">
              <a:spcBef>
                <a:spcPts val="750"/>
              </a:spcBef>
            </a:pPr>
            <a:endParaRPr lang="en-GB" dirty="0" smtClean="0">
              <a:sym typeface="Symbol" panose="05050102010706020507" pitchFamily="18" charset="2"/>
            </a:endParaRPr>
          </a:p>
          <a:p>
            <a:pPr marL="171450" lvl="1">
              <a:spcBef>
                <a:spcPts val="750"/>
              </a:spcBef>
            </a:pPr>
            <a:r>
              <a:rPr lang="en-GB" dirty="0" smtClean="0">
                <a:sym typeface="Symbol" panose="05050102010706020507" pitchFamily="18" charset="2"/>
              </a:rPr>
              <a:t>We can prove the statement: </a:t>
            </a:r>
            <a:br>
              <a:rPr lang="en-GB" dirty="0" smtClean="0">
                <a:sym typeface="Symbol" panose="05050102010706020507" pitchFamily="18" charset="2"/>
              </a:rPr>
            </a:br>
            <a:r>
              <a:rPr lang="en-GB" dirty="0" smtClean="0">
                <a:sym typeface="Symbol" panose="05050102010706020507" pitchFamily="18" charset="2"/>
              </a:rPr>
              <a:t>	</a:t>
            </a:r>
            <a:r>
              <a:rPr lang="en-GB" sz="2400" dirty="0" smtClean="0">
                <a:sym typeface="Symbol" panose="05050102010706020507" pitchFamily="18" charset="2"/>
              </a:rPr>
              <a:t>NIZK</a:t>
            </a:r>
            <a:r>
              <a:rPr lang="en-GB" sz="2400" dirty="0">
                <a:sym typeface="Symbol" panose="05050102010706020507" pitchFamily="18" charset="2"/>
              </a:rPr>
              <a:t>{(</a:t>
            </a:r>
            <a:r>
              <a:rPr lang="en-GB" sz="2400" dirty="0">
                <a:solidFill>
                  <a:schemeClr val="accent2"/>
                </a:solidFill>
                <a:sym typeface="Symbol" panose="05050102010706020507" pitchFamily="18" charset="2"/>
              </a:rPr>
              <a:t>xi</a:t>
            </a:r>
            <a:r>
              <a:rPr lang="en-GB" sz="2400" dirty="0">
                <a:sym typeface="Symbol" panose="05050102010706020507" pitchFamily="18" charset="2"/>
              </a:rPr>
              <a:t>):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sz="2400" dirty="0"/>
              <a:t> = </a:t>
            </a:r>
            <a:r>
              <a:rPr lang="en-GB" sz="2400" dirty="0">
                <a:sym typeface="Symbol" panose="05050102010706020507" pitchFamily="18" charset="2"/>
              </a:rPr>
              <a:t></a:t>
            </a:r>
            <a:r>
              <a:rPr lang="en-GB" sz="2400" baseline="-25000" dirty="0">
                <a:sym typeface="Symbol" panose="05050102010706020507" pitchFamily="18" charset="2"/>
              </a:rPr>
              <a:t>i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g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i</a:t>
            </a:r>
            <a:r>
              <a:rPr lang="en-GB" sz="2400" baseline="30000" dirty="0" err="1" smtClean="0">
                <a:solidFill>
                  <a:schemeClr val="accent2"/>
                </a:solidFill>
                <a:sym typeface="Symbol" panose="05050102010706020507" pitchFamily="18" charset="2"/>
              </a:rPr>
              <a:t>x</a:t>
            </a:r>
            <a:r>
              <a:rPr lang="en-GB" baseline="30000" dirty="0" err="1" smtClean="0">
                <a:solidFill>
                  <a:schemeClr val="accent2"/>
                </a:solidFill>
                <a:sym typeface="Symbol" panose="05050102010706020507" pitchFamily="18" charset="2"/>
              </a:rPr>
              <a:t>i</a:t>
            </a:r>
            <a:r>
              <a:rPr lang="en-GB" sz="2400" dirty="0" smtClean="0">
                <a:sym typeface="Symbol" panose="05050102010706020507" pitchFamily="18" charset="2"/>
              </a:rPr>
              <a:t>}</a:t>
            </a:r>
            <a:br>
              <a:rPr lang="en-GB" sz="2400" dirty="0" smtClean="0">
                <a:sym typeface="Symbol" panose="05050102010706020507" pitchFamily="18" charset="2"/>
              </a:rPr>
            </a:br>
            <a:endParaRPr lang="en-GB" dirty="0" smtClean="0">
              <a:sym typeface="Symbol" panose="05050102010706020507" pitchFamily="18" charset="2"/>
            </a:endParaRPr>
          </a:p>
          <a:p>
            <a:pPr marL="171450" lvl="1">
              <a:spcBef>
                <a:spcPts val="750"/>
              </a:spcBef>
            </a:pPr>
            <a:r>
              <a:rPr lang="en-GB" dirty="0" smtClean="0">
                <a:sym typeface="Symbol" panose="05050102010706020507" pitchFamily="18" charset="2"/>
              </a:rPr>
              <a:t>Important:</a:t>
            </a:r>
          </a:p>
          <a:p>
            <a:pPr marL="514350" lvl="2">
              <a:spcBef>
                <a:spcPts val="750"/>
              </a:spcBef>
            </a:pPr>
            <a:r>
              <a:rPr lang="en-GB" dirty="0" smtClean="0">
                <a:sym typeface="Symbol" panose="05050102010706020507" pitchFamily="18" charset="2"/>
              </a:rPr>
              <a:t>If you can reduce a ZK proof to a DL representation proof, you have a recipe to prove it!</a:t>
            </a:r>
          </a:p>
          <a:p>
            <a:pPr marL="514350" lvl="2">
              <a:spcBef>
                <a:spcPts val="750"/>
              </a:spcBef>
            </a:pPr>
            <a:r>
              <a:rPr lang="en-GB" dirty="0" smtClean="0">
                <a:sym typeface="Symbol" panose="05050102010706020507" pitchFamily="18" charset="2"/>
              </a:rPr>
              <a:t>Remember: equality can be proven by simply using the same w/r for equal values.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71450" lvl="1">
              <a:spcBef>
                <a:spcPts val="750"/>
              </a:spcBef>
            </a:pPr>
            <a:r>
              <a:rPr lang="en-GB" dirty="0" err="1">
                <a:sym typeface="Symbol" panose="05050102010706020507" pitchFamily="18" charset="2"/>
              </a:rPr>
              <a:t>Prover</a:t>
            </a:r>
            <a:r>
              <a:rPr lang="en-GB" dirty="0">
                <a:sym typeface="Symbol" panose="05050102010706020507" pitchFamily="18" charset="2"/>
              </a:rPr>
              <a:t> (Bob):</a:t>
            </a:r>
            <a:br>
              <a:rPr lang="en-GB" dirty="0">
                <a:sym typeface="Symbol" panose="05050102010706020507" pitchFamily="18" charset="2"/>
              </a:rPr>
            </a:br>
            <a:r>
              <a:rPr lang="en-GB" dirty="0">
                <a:sym typeface="Symbol" panose="05050102010706020507" pitchFamily="18" charset="2"/>
              </a:rPr>
              <a:t>	random … </a:t>
            </a:r>
            <a:r>
              <a:rPr lang="en-GB" dirty="0" err="1">
                <a:sym typeface="Symbol" panose="05050102010706020507" pitchFamily="18" charset="2"/>
              </a:rPr>
              <a:t>w</a:t>
            </a:r>
            <a:r>
              <a:rPr lang="en-GB" baseline="-25000" dirty="0" err="1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 …; W </a:t>
            </a:r>
            <a:r>
              <a:rPr lang="en-GB" dirty="0"/>
              <a:t>= </a:t>
            </a:r>
            <a:r>
              <a:rPr lang="en-GB" dirty="0">
                <a:sym typeface="Symbol" panose="05050102010706020507" pitchFamily="18" charset="2"/>
              </a:rPr>
              <a:t></a:t>
            </a:r>
            <a:r>
              <a:rPr lang="en-GB" baseline="-25000" dirty="0">
                <a:sym typeface="Symbol" panose="05050102010706020507" pitchFamily="18" charset="2"/>
              </a:rPr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err="1">
                <a:sym typeface="Symbol" panose="05050102010706020507" pitchFamily="18" charset="2"/>
              </a:rPr>
              <a:t>g</a:t>
            </a:r>
            <a:r>
              <a:rPr lang="en-GB" baseline="-25000" dirty="0" err="1">
                <a:sym typeface="Symbol" panose="05050102010706020507" pitchFamily="18" charset="2"/>
              </a:rPr>
              <a:t>i</a:t>
            </a:r>
            <a:r>
              <a:rPr lang="en-GB" baseline="30000" dirty="0" err="1">
                <a:sym typeface="Symbol" panose="05050102010706020507" pitchFamily="18" charset="2"/>
              </a:rPr>
              <a:t>w</a:t>
            </a:r>
            <a:r>
              <a:rPr lang="en-GB" sz="1100" baseline="30000" dirty="0" err="1">
                <a:sym typeface="Symbol" panose="05050102010706020507" pitchFamily="18" charset="2"/>
              </a:rPr>
              <a:t>i</a:t>
            </a:r>
            <a:r>
              <a:rPr lang="en-GB" sz="1100" baseline="30000" dirty="0">
                <a:sym typeface="Symbol" panose="05050102010706020507" pitchFamily="18" charset="2"/>
              </a:rPr>
              <a:t/>
            </a:r>
            <a:br>
              <a:rPr lang="en-GB" sz="1100" baseline="30000" dirty="0">
                <a:sym typeface="Symbol" panose="05050102010706020507" pitchFamily="18" charset="2"/>
              </a:rPr>
            </a:br>
            <a:r>
              <a:rPr lang="en-GB" sz="1100" baseline="30000" dirty="0">
                <a:sym typeface="Symbol" panose="05050102010706020507" pitchFamily="18" charset="2"/>
              </a:rPr>
              <a:t>	</a:t>
            </a:r>
            <a:r>
              <a:rPr lang="en-GB" dirty="0"/>
              <a:t>c = H(… </a:t>
            </a:r>
            <a:r>
              <a:rPr lang="en-GB" dirty="0" err="1"/>
              <a:t>g</a:t>
            </a:r>
            <a:r>
              <a:rPr lang="en-GB" baseline="-25000" dirty="0" err="1"/>
              <a:t>i</a:t>
            </a:r>
            <a:r>
              <a:rPr lang="en-GB" dirty="0"/>
              <a:t> …, C, W)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r</a:t>
            </a:r>
            <a:r>
              <a:rPr lang="en-GB" baseline="-25000" dirty="0" err="1"/>
              <a:t>i</a:t>
            </a:r>
            <a:r>
              <a:rPr lang="en-GB" dirty="0"/>
              <a:t> = </a:t>
            </a:r>
            <a:r>
              <a:rPr lang="en-GB" dirty="0" err="1"/>
              <a:t>w</a:t>
            </a:r>
            <a:r>
              <a:rPr lang="en-GB" baseline="-25000" dirty="0" err="1"/>
              <a:t>i</a:t>
            </a:r>
            <a:r>
              <a:rPr lang="en-GB" dirty="0"/>
              <a:t> – c v</a:t>
            </a:r>
            <a:br>
              <a:rPr lang="en-GB" dirty="0"/>
            </a:br>
            <a:r>
              <a:rPr lang="en-GB" dirty="0"/>
              <a:t>	Send (c, … </a:t>
            </a:r>
            <a:r>
              <a:rPr lang="en-GB" dirty="0" err="1"/>
              <a:t>r</a:t>
            </a:r>
            <a:r>
              <a:rPr lang="en-GB" baseline="-25000" dirty="0" err="1"/>
              <a:t>i</a:t>
            </a:r>
            <a:r>
              <a:rPr lang="en-GB" dirty="0"/>
              <a:t> …)</a:t>
            </a:r>
          </a:p>
          <a:p>
            <a:pPr marL="171450" lvl="1">
              <a:spcBef>
                <a:spcPts val="750"/>
              </a:spcBef>
            </a:pPr>
            <a:endParaRPr lang="en-GB" dirty="0" smtClean="0"/>
          </a:p>
          <a:p>
            <a:pPr marL="171450" lvl="1">
              <a:spcBef>
                <a:spcPts val="750"/>
              </a:spcBef>
            </a:pPr>
            <a:r>
              <a:rPr lang="en-GB" dirty="0" smtClean="0"/>
              <a:t>Verifier </a:t>
            </a:r>
            <a:r>
              <a:rPr lang="en-GB" dirty="0"/>
              <a:t>(Alice) checks:</a:t>
            </a:r>
            <a:br>
              <a:rPr lang="en-GB" dirty="0"/>
            </a:br>
            <a:r>
              <a:rPr lang="en-GB" dirty="0"/>
              <a:t>	H(… </a:t>
            </a:r>
            <a:r>
              <a:rPr lang="en-GB" dirty="0" err="1"/>
              <a:t>g</a:t>
            </a:r>
            <a:r>
              <a:rPr lang="en-GB" baseline="-25000" dirty="0" err="1"/>
              <a:t>i</a:t>
            </a:r>
            <a:r>
              <a:rPr lang="en-GB" dirty="0"/>
              <a:t> …, C, </a:t>
            </a:r>
            <a:r>
              <a:rPr lang="en-GB" dirty="0" smtClean="0"/>
              <a:t>(</a:t>
            </a:r>
            <a:r>
              <a:rPr lang="en-GB" dirty="0" smtClean="0">
                <a:sym typeface="Symbol" panose="05050102010706020507" pitchFamily="18" charset="2"/>
              </a:rPr>
              <a:t></a:t>
            </a:r>
            <a:r>
              <a:rPr lang="en-GB" baseline="-25000" dirty="0"/>
              <a:t>i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err="1" smtClean="0"/>
              <a:t>g</a:t>
            </a:r>
            <a:r>
              <a:rPr lang="en-GB" baseline="-25000" dirty="0" err="1" smtClean="0"/>
              <a:t>i</a:t>
            </a:r>
            <a:r>
              <a:rPr lang="en-GB" baseline="30000" dirty="0" err="1" smtClean="0"/>
              <a:t>ri</a:t>
            </a:r>
            <a:r>
              <a:rPr lang="en-GB" dirty="0"/>
              <a:t>)</a:t>
            </a:r>
            <a:r>
              <a:rPr lang="en-GB" dirty="0" smtClean="0"/>
              <a:t>C</a:t>
            </a:r>
            <a:r>
              <a:rPr lang="en-GB" baseline="30000" dirty="0" smtClean="0"/>
              <a:t>c</a:t>
            </a:r>
            <a:r>
              <a:rPr lang="en-GB" dirty="0"/>
              <a:t>) == c?</a:t>
            </a:r>
            <a:endParaRPr lang="en-GB" baseline="30000" dirty="0"/>
          </a:p>
          <a:p>
            <a:pPr marL="171450" lvl="1">
              <a:spcBef>
                <a:spcPts val="750"/>
              </a:spcBef>
            </a:pPr>
            <a:endParaRPr lang="en-GB" dirty="0">
              <a:sym typeface="Symbol" panose="05050102010706020507" pitchFamily="18" charset="2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44158" y="4221088"/>
            <a:ext cx="16561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Exercise: ensures this check succeeds.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560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 of linear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3 commitments on secrets x, y and z = </a:t>
            </a:r>
            <a:r>
              <a:rPr lang="en-GB" dirty="0" err="1" smtClean="0"/>
              <a:t>a</a:t>
            </a:r>
            <a:r>
              <a:rPr lang="en-GB" dirty="0" err="1" smtClean="0">
                <a:sym typeface="Symbol" panose="05050102010706020507" pitchFamily="18" charset="2"/>
              </a:rPr>
              <a:t></a:t>
            </a:r>
            <a:r>
              <a:rPr lang="en-GB" dirty="0" err="1" smtClean="0"/>
              <a:t>x</a:t>
            </a:r>
            <a:r>
              <a:rPr lang="en-GB" dirty="0" smtClean="0"/>
              <a:t> + </a:t>
            </a:r>
            <a:r>
              <a:rPr lang="en-GB" dirty="0" err="1" smtClean="0"/>
              <a:t>b</a:t>
            </a:r>
            <a:r>
              <a:rPr lang="en-GB" dirty="0" err="1" smtClean="0">
                <a:sym typeface="Symbol" panose="05050102010706020507" pitchFamily="18" charset="2"/>
              </a:rPr>
              <a:t></a:t>
            </a:r>
            <a:r>
              <a:rPr lang="en-GB" dirty="0" err="1" smtClean="0"/>
              <a:t>y</a:t>
            </a:r>
            <a:r>
              <a:rPr lang="en-GB" dirty="0" smtClean="0"/>
              <a:t> + d (mod q):</a:t>
            </a:r>
          </a:p>
          <a:p>
            <a:pPr lvl="1"/>
            <a:r>
              <a:rPr lang="en-GB" dirty="0" err="1" smtClean="0"/>
              <a:t>C</a:t>
            </a:r>
            <a:r>
              <a:rPr lang="en-GB" baseline="-25000" dirty="0" err="1" smtClean="0"/>
              <a:t>x</a:t>
            </a:r>
            <a:r>
              <a:rPr lang="en-GB" dirty="0" smtClean="0"/>
              <a:t> = g</a:t>
            </a:r>
            <a:r>
              <a:rPr lang="en-GB" baseline="30000" dirty="0" smtClean="0"/>
              <a:t>x</a:t>
            </a:r>
            <a:r>
              <a:rPr lang="en-GB" dirty="0" smtClean="0"/>
              <a:t>h</a:t>
            </a:r>
            <a:r>
              <a:rPr lang="en-GB" baseline="30000" dirty="0" smtClean="0"/>
              <a:t>o1</a:t>
            </a:r>
          </a:p>
          <a:p>
            <a:pPr lvl="1"/>
            <a:r>
              <a:rPr lang="en-GB" dirty="0" smtClean="0"/>
              <a:t>C</a:t>
            </a:r>
            <a:r>
              <a:rPr lang="en-GB" baseline="-25000" dirty="0" smtClean="0"/>
              <a:t>y</a:t>
            </a:r>
            <a:r>
              <a:rPr lang="en-GB" dirty="0" smtClean="0"/>
              <a:t> = g</a:t>
            </a:r>
            <a:r>
              <a:rPr lang="en-GB" baseline="30000" dirty="0" smtClean="0"/>
              <a:t>y</a:t>
            </a:r>
            <a:r>
              <a:rPr lang="en-GB" dirty="0" smtClean="0"/>
              <a:t>h</a:t>
            </a:r>
            <a:r>
              <a:rPr lang="en-GB" baseline="30000" dirty="0" smtClean="0"/>
              <a:t>o2</a:t>
            </a:r>
          </a:p>
          <a:p>
            <a:pPr lvl="1"/>
            <a:r>
              <a:rPr lang="en-GB" dirty="0" err="1" smtClean="0"/>
              <a:t>C</a:t>
            </a:r>
            <a:r>
              <a:rPr lang="en-GB" baseline="-25000" dirty="0" err="1" smtClean="0"/>
              <a:t>z</a:t>
            </a:r>
            <a:r>
              <a:rPr lang="en-GB" dirty="0" smtClean="0"/>
              <a:t> = g</a:t>
            </a:r>
            <a:r>
              <a:rPr lang="en-GB" baseline="30000" dirty="0" smtClean="0"/>
              <a:t>z</a:t>
            </a:r>
            <a:r>
              <a:rPr lang="en-GB" dirty="0" smtClean="0"/>
              <a:t>h</a:t>
            </a:r>
            <a:r>
              <a:rPr lang="en-GB" baseline="30000" dirty="0" smtClean="0"/>
              <a:t>o3</a:t>
            </a:r>
          </a:p>
          <a:p>
            <a:r>
              <a:rPr lang="en-GB" dirty="0" smtClean="0"/>
              <a:t>How can we prove in Zero-Knowledge this statement?</a:t>
            </a:r>
          </a:p>
          <a:p>
            <a:pPr lvl="1"/>
            <a:r>
              <a:rPr lang="en-GB" dirty="0" smtClean="0"/>
              <a:t>NIZK{(</a:t>
            </a:r>
            <a:r>
              <a:rPr lang="en-GB" dirty="0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2"/>
                </a:solidFill>
              </a:rPr>
              <a:t>y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2"/>
                </a:solidFill>
              </a:rPr>
              <a:t>z</a:t>
            </a:r>
            <a:r>
              <a:rPr lang="en-GB" dirty="0"/>
              <a:t>, </a:t>
            </a:r>
            <a:r>
              <a:rPr lang="en-GB" dirty="0" err="1" smtClean="0">
                <a:solidFill>
                  <a:schemeClr val="accent2"/>
                </a:solidFill>
              </a:rPr>
              <a:t>o</a:t>
            </a:r>
            <a:r>
              <a:rPr lang="en-GB" baseline="-25000" dirty="0" err="1" smtClean="0">
                <a:solidFill>
                  <a:schemeClr val="accent2"/>
                </a:solidFill>
              </a:rPr>
              <a:t>i</a:t>
            </a:r>
            <a:r>
              <a:rPr lang="en-GB" dirty="0" smtClean="0"/>
              <a:t>): </a:t>
            </a:r>
            <a:r>
              <a:rPr lang="en-GB" dirty="0" err="1"/>
              <a:t>C</a:t>
            </a:r>
            <a:r>
              <a:rPr lang="en-GB" baseline="-25000" dirty="0" err="1"/>
              <a:t>x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x</a:t>
            </a:r>
            <a:r>
              <a:rPr lang="en-GB" dirty="0" smtClean="0"/>
              <a:t>h</a:t>
            </a:r>
            <a:r>
              <a:rPr lang="en-GB" baseline="30000" dirty="0" smtClean="0"/>
              <a:t>o1</a:t>
            </a:r>
            <a:r>
              <a:rPr lang="en-GB" dirty="0" smtClean="0"/>
              <a:t> and </a:t>
            </a:r>
            <a:r>
              <a:rPr lang="en-GB" dirty="0"/>
              <a:t>C</a:t>
            </a:r>
            <a:r>
              <a:rPr lang="en-GB" baseline="-25000" dirty="0"/>
              <a:t>y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y</a:t>
            </a:r>
            <a:r>
              <a:rPr lang="en-GB" dirty="0" smtClean="0"/>
              <a:t>h</a:t>
            </a:r>
            <a:r>
              <a:rPr lang="en-GB" baseline="30000" dirty="0" smtClean="0"/>
              <a:t>o2</a:t>
            </a:r>
            <a:r>
              <a:rPr lang="en-GB" dirty="0" smtClean="0"/>
              <a:t> and </a:t>
            </a:r>
            <a:r>
              <a:rPr lang="en-GB" dirty="0" err="1"/>
              <a:t>C</a:t>
            </a:r>
            <a:r>
              <a:rPr lang="en-GB" baseline="-25000" dirty="0" err="1"/>
              <a:t>z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z</a:t>
            </a:r>
            <a:r>
              <a:rPr lang="en-GB" dirty="0" smtClean="0"/>
              <a:t>h</a:t>
            </a:r>
            <a:r>
              <a:rPr lang="en-GB" baseline="30000" dirty="0" smtClean="0"/>
              <a:t>o3</a:t>
            </a:r>
            <a:r>
              <a:rPr lang="en-GB" dirty="0" smtClean="0"/>
              <a:t> and z = </a:t>
            </a:r>
            <a:r>
              <a:rPr lang="en-GB" dirty="0" err="1"/>
              <a:t>a</a:t>
            </a:r>
            <a:r>
              <a:rPr lang="en-GB" dirty="0" err="1">
                <a:sym typeface="Symbol" panose="05050102010706020507" pitchFamily="18" charset="2"/>
              </a:rPr>
              <a:t></a:t>
            </a:r>
            <a:r>
              <a:rPr lang="en-GB" dirty="0" err="1"/>
              <a:t>x</a:t>
            </a:r>
            <a:r>
              <a:rPr lang="en-GB" dirty="0"/>
              <a:t> + </a:t>
            </a:r>
            <a:r>
              <a:rPr lang="en-GB" dirty="0" err="1"/>
              <a:t>b</a:t>
            </a:r>
            <a:r>
              <a:rPr lang="en-GB" dirty="0" err="1">
                <a:sym typeface="Symbol" panose="05050102010706020507" pitchFamily="18" charset="2"/>
              </a:rPr>
              <a:t></a:t>
            </a:r>
            <a:r>
              <a:rPr lang="en-GB" dirty="0" err="1"/>
              <a:t>y</a:t>
            </a:r>
            <a:r>
              <a:rPr lang="en-GB" dirty="0"/>
              <a:t> + </a:t>
            </a:r>
            <a:r>
              <a:rPr lang="en-GB" dirty="0" smtClean="0"/>
              <a:t>d }</a:t>
            </a:r>
          </a:p>
          <a:p>
            <a:endParaRPr lang="en-GB" dirty="0"/>
          </a:p>
          <a:p>
            <a:r>
              <a:rPr lang="en-GB" dirty="0" smtClean="0"/>
              <a:t>Solution:  substitute the linear relationship for z:</a:t>
            </a:r>
          </a:p>
          <a:p>
            <a:pPr lvl="1"/>
            <a:r>
              <a:rPr lang="en-GB" dirty="0" err="1"/>
              <a:t>C</a:t>
            </a:r>
            <a:r>
              <a:rPr lang="en-GB" baseline="-25000" dirty="0" err="1"/>
              <a:t>z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z</a:t>
            </a:r>
            <a:r>
              <a:rPr lang="en-GB" dirty="0" smtClean="0"/>
              <a:t>h</a:t>
            </a:r>
            <a:r>
              <a:rPr lang="en-GB" baseline="30000" dirty="0" smtClean="0"/>
              <a:t>o3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(</a:t>
            </a:r>
            <a:r>
              <a:rPr lang="en-GB" baseline="30000" dirty="0" err="1" smtClean="0"/>
              <a:t>a</a:t>
            </a:r>
            <a:r>
              <a:rPr lang="en-GB" baseline="30000" dirty="0" err="1">
                <a:sym typeface="Symbol" panose="05050102010706020507" pitchFamily="18" charset="2"/>
              </a:rPr>
              <a:t></a:t>
            </a:r>
            <a:r>
              <a:rPr lang="en-GB" baseline="30000" dirty="0" err="1"/>
              <a:t>x</a:t>
            </a:r>
            <a:r>
              <a:rPr lang="en-GB" baseline="30000" dirty="0"/>
              <a:t> + </a:t>
            </a:r>
            <a:r>
              <a:rPr lang="en-GB" baseline="30000" dirty="0" err="1"/>
              <a:t>b</a:t>
            </a:r>
            <a:r>
              <a:rPr lang="en-GB" baseline="30000" dirty="0" err="1">
                <a:sym typeface="Symbol" panose="05050102010706020507" pitchFamily="18" charset="2"/>
              </a:rPr>
              <a:t></a:t>
            </a:r>
            <a:r>
              <a:rPr lang="en-GB" baseline="30000" dirty="0" err="1"/>
              <a:t>y</a:t>
            </a:r>
            <a:r>
              <a:rPr lang="en-GB" baseline="30000" dirty="0"/>
              <a:t> + </a:t>
            </a:r>
            <a:r>
              <a:rPr lang="en-GB" baseline="30000" dirty="0" smtClean="0"/>
              <a:t>d)</a:t>
            </a:r>
            <a:r>
              <a:rPr lang="en-GB" dirty="0" smtClean="0"/>
              <a:t>h</a:t>
            </a:r>
            <a:r>
              <a:rPr lang="en-GB" baseline="30000" dirty="0" smtClean="0"/>
              <a:t>o3</a:t>
            </a:r>
            <a:r>
              <a:rPr lang="en-GB" dirty="0" smtClean="0"/>
              <a:t> </a:t>
            </a:r>
            <a:r>
              <a:rPr lang="en-GB" dirty="0" smtClean="0">
                <a:sym typeface="Symbol" panose="05050102010706020507" pitchFamily="18" charset="2"/>
              </a:rPr>
              <a:t>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(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C</a:t>
            </a:r>
            <a:r>
              <a:rPr lang="en-GB" b="1" baseline="-25000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z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 g</a:t>
            </a:r>
            <a:r>
              <a:rPr lang="en-GB" b="1" baseline="30000" dirty="0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-d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)</a:t>
            </a:r>
            <a:r>
              <a:rPr lang="en-GB" b="1" dirty="0" smtClean="0">
                <a:sym typeface="Symbol" panose="05050102010706020507" pitchFamily="18" charset="2"/>
              </a:rPr>
              <a:t> = (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g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a</a:t>
            </a:r>
            <a:r>
              <a:rPr lang="en-GB" b="1" dirty="0" smtClean="0">
                <a:sym typeface="Symbol" panose="05050102010706020507" pitchFamily="18" charset="2"/>
              </a:rPr>
              <a:t>)</a:t>
            </a:r>
            <a:r>
              <a:rPr lang="en-GB" b="1" baseline="300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x</a:t>
            </a:r>
            <a:r>
              <a:rPr lang="en-GB" b="1" baseline="30000" dirty="0" smtClean="0">
                <a:sym typeface="Symbol" panose="05050102010706020507" pitchFamily="18" charset="2"/>
              </a:rPr>
              <a:t> </a:t>
            </a:r>
            <a:r>
              <a:rPr lang="en-GB" b="1" dirty="0">
                <a:sym typeface="Symbol" panose="05050102010706020507" pitchFamily="18" charset="2"/>
              </a:rPr>
              <a:t>(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g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b</a:t>
            </a:r>
            <a:r>
              <a:rPr lang="en-GB" b="1" dirty="0" smtClean="0">
                <a:sym typeface="Symbol" panose="05050102010706020507" pitchFamily="18" charset="2"/>
              </a:rPr>
              <a:t>)</a:t>
            </a:r>
            <a:r>
              <a:rPr lang="en-GB" b="1" baseline="300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y</a:t>
            </a:r>
            <a:r>
              <a:rPr lang="en-GB" b="1" baseline="30000" dirty="0" smtClean="0">
                <a:sym typeface="Symbol" panose="05050102010706020507" pitchFamily="18" charset="2"/>
              </a:rPr>
              <a:t>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sym typeface="Symbol" panose="05050102010706020507" pitchFamily="18" charset="2"/>
              </a:rPr>
              <a:t>h</a:t>
            </a:r>
            <a:r>
              <a:rPr lang="en-GB" b="1" baseline="30000" dirty="0" smtClean="0">
                <a:solidFill>
                  <a:schemeClr val="accent2"/>
                </a:solidFill>
                <a:sym typeface="Symbol" panose="05050102010706020507" pitchFamily="18" charset="2"/>
              </a:rPr>
              <a:t>o3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Thus it is sufficient to prove:</a:t>
            </a:r>
            <a:br>
              <a:rPr lang="en-GB" dirty="0" smtClean="0">
                <a:sym typeface="Symbol" panose="05050102010706020507" pitchFamily="18" charset="2"/>
              </a:rPr>
            </a:br>
            <a:r>
              <a:rPr lang="en-GB" dirty="0" smtClean="0">
                <a:sym typeface="Symbol" panose="05050102010706020507" pitchFamily="18" charset="2"/>
              </a:rPr>
              <a:t/>
            </a:r>
            <a:br>
              <a:rPr lang="en-GB" dirty="0" smtClean="0">
                <a:sym typeface="Symbol" panose="05050102010706020507" pitchFamily="18" charset="2"/>
              </a:rPr>
            </a:br>
            <a:r>
              <a:rPr lang="en-GB" dirty="0" smtClean="0"/>
              <a:t>NIZK</a:t>
            </a:r>
            <a:r>
              <a:rPr lang="en-GB" dirty="0"/>
              <a:t>{(</a:t>
            </a:r>
            <a:r>
              <a:rPr lang="en-GB" dirty="0">
                <a:solidFill>
                  <a:schemeClr val="accent2"/>
                </a:solidFill>
              </a:rPr>
              <a:t>x</a:t>
            </a:r>
            <a:r>
              <a:rPr lang="en-GB" dirty="0"/>
              <a:t>, </a:t>
            </a:r>
            <a:r>
              <a:rPr lang="en-GB" dirty="0">
                <a:solidFill>
                  <a:schemeClr val="accent2"/>
                </a:solidFill>
              </a:rPr>
              <a:t>y</a:t>
            </a:r>
            <a:r>
              <a:rPr lang="en-GB" dirty="0"/>
              <a:t>, </a:t>
            </a:r>
            <a:r>
              <a:rPr lang="en-GB" dirty="0">
                <a:solidFill>
                  <a:schemeClr val="accent2"/>
                </a:solidFill>
              </a:rPr>
              <a:t>z</a:t>
            </a:r>
            <a:r>
              <a:rPr lang="en-GB" dirty="0"/>
              <a:t>, </a:t>
            </a:r>
            <a:r>
              <a:rPr lang="en-GB" dirty="0" err="1">
                <a:solidFill>
                  <a:schemeClr val="accent2"/>
                </a:solidFill>
              </a:rPr>
              <a:t>o</a:t>
            </a:r>
            <a:r>
              <a:rPr lang="en-GB" baseline="-25000" dirty="0" err="1">
                <a:solidFill>
                  <a:schemeClr val="accent2"/>
                </a:solidFill>
              </a:rPr>
              <a:t>i</a:t>
            </a:r>
            <a:r>
              <a:rPr lang="en-GB" dirty="0"/>
              <a:t>): </a:t>
            </a:r>
            <a:r>
              <a:rPr lang="en-GB" dirty="0" err="1"/>
              <a:t>C</a:t>
            </a:r>
            <a:r>
              <a:rPr lang="en-GB" baseline="-25000" dirty="0" err="1"/>
              <a:t>x</a:t>
            </a:r>
            <a:r>
              <a:rPr lang="en-GB" dirty="0"/>
              <a:t> = g</a:t>
            </a:r>
            <a:r>
              <a:rPr lang="en-GB" baseline="30000" dirty="0"/>
              <a:t>x</a:t>
            </a:r>
            <a:r>
              <a:rPr lang="en-GB" dirty="0"/>
              <a:t>h</a:t>
            </a:r>
            <a:r>
              <a:rPr lang="en-GB" baseline="30000" dirty="0"/>
              <a:t>o1</a:t>
            </a:r>
            <a:r>
              <a:rPr lang="en-GB" dirty="0"/>
              <a:t> and C</a:t>
            </a:r>
            <a:r>
              <a:rPr lang="en-GB" baseline="-25000" dirty="0"/>
              <a:t>y</a:t>
            </a:r>
            <a:r>
              <a:rPr lang="en-GB" dirty="0"/>
              <a:t> = g</a:t>
            </a:r>
            <a:r>
              <a:rPr lang="en-GB" baseline="30000" dirty="0"/>
              <a:t>y</a:t>
            </a:r>
            <a:r>
              <a:rPr lang="en-GB" dirty="0"/>
              <a:t>h</a:t>
            </a:r>
            <a:r>
              <a:rPr lang="en-GB" baseline="30000" dirty="0"/>
              <a:t>o2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dirty="0" err="1">
                <a:sym typeface="Symbol" panose="05050102010706020507" pitchFamily="18" charset="2"/>
              </a:rPr>
              <a:t>C</a:t>
            </a:r>
            <a:r>
              <a:rPr lang="en-GB" baseline="-25000" dirty="0" err="1">
                <a:sym typeface="Symbol" panose="05050102010706020507" pitchFamily="18" charset="2"/>
              </a:rPr>
              <a:t>z</a:t>
            </a:r>
            <a:r>
              <a:rPr lang="en-GB" dirty="0">
                <a:sym typeface="Symbol" panose="05050102010706020507" pitchFamily="18" charset="2"/>
              </a:rPr>
              <a:t> g</a:t>
            </a:r>
            <a:r>
              <a:rPr lang="en-GB" baseline="30000" dirty="0">
                <a:sym typeface="Symbol" panose="05050102010706020507" pitchFamily="18" charset="2"/>
              </a:rPr>
              <a:t>-d</a:t>
            </a:r>
            <a:r>
              <a:rPr lang="en-GB" dirty="0">
                <a:sym typeface="Symbol" panose="05050102010706020507" pitchFamily="18" charset="2"/>
              </a:rPr>
              <a:t>) = (</a:t>
            </a:r>
            <a:r>
              <a:rPr lang="en-GB" dirty="0" err="1">
                <a:sym typeface="Symbol" panose="05050102010706020507" pitchFamily="18" charset="2"/>
              </a:rPr>
              <a:t>g</a:t>
            </a:r>
            <a:r>
              <a:rPr lang="en-GB" baseline="30000" dirty="0" err="1">
                <a:sym typeface="Symbol" panose="05050102010706020507" pitchFamily="18" charset="2"/>
              </a:rPr>
              <a:t>a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aseline="30000" dirty="0">
                <a:sym typeface="Symbol" panose="05050102010706020507" pitchFamily="18" charset="2"/>
              </a:rPr>
              <a:t>x </a:t>
            </a:r>
            <a:r>
              <a:rPr lang="en-GB" dirty="0">
                <a:sym typeface="Symbol" panose="05050102010706020507" pitchFamily="18" charset="2"/>
              </a:rPr>
              <a:t>(</a:t>
            </a:r>
            <a:r>
              <a:rPr lang="en-GB" dirty="0" err="1">
                <a:sym typeface="Symbol" panose="05050102010706020507" pitchFamily="18" charset="2"/>
              </a:rPr>
              <a:t>g</a:t>
            </a:r>
            <a:r>
              <a:rPr lang="en-GB" baseline="30000" dirty="0" err="1">
                <a:sym typeface="Symbol" panose="05050102010706020507" pitchFamily="18" charset="2"/>
              </a:rPr>
              <a:t>b</a:t>
            </a:r>
            <a:r>
              <a:rPr lang="en-GB" dirty="0">
                <a:sym typeface="Symbol" panose="05050102010706020507" pitchFamily="18" charset="2"/>
              </a:rPr>
              <a:t>)</a:t>
            </a:r>
            <a:r>
              <a:rPr lang="en-GB" baseline="30000" dirty="0">
                <a:sym typeface="Symbol" panose="05050102010706020507" pitchFamily="18" charset="2"/>
              </a:rPr>
              <a:t>y </a:t>
            </a:r>
            <a:r>
              <a:rPr lang="en-GB" dirty="0">
                <a:sym typeface="Symbol" panose="05050102010706020507" pitchFamily="18" charset="2"/>
              </a:rPr>
              <a:t>h</a:t>
            </a:r>
            <a:r>
              <a:rPr lang="en-GB" baseline="30000" dirty="0">
                <a:sym typeface="Symbol" panose="05050102010706020507" pitchFamily="18" charset="2"/>
              </a:rPr>
              <a:t>o3</a:t>
            </a:r>
            <a:r>
              <a:rPr lang="en-GB" dirty="0" smtClean="0"/>
              <a:t>}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Using DL representation &amp; equality proofs.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6176963"/>
            <a:ext cx="194421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there will be no w/r for the dependent z value!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2982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on proving linear relations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Given the commitment on secrets x, y, z, o: C = g</a:t>
            </a:r>
            <a:r>
              <a:rPr lang="en-GB" baseline="-25000" dirty="0" smtClean="0"/>
              <a:t>1</a:t>
            </a:r>
            <a:r>
              <a:rPr lang="en-GB" baseline="30000" dirty="0" smtClean="0"/>
              <a:t>x </a:t>
            </a:r>
            <a:r>
              <a:rPr lang="en-GB" dirty="0" smtClean="0"/>
              <a:t>g</a:t>
            </a:r>
            <a:r>
              <a:rPr lang="en-GB" baseline="-25000" dirty="0" smtClean="0"/>
              <a:t>2</a:t>
            </a:r>
            <a:r>
              <a:rPr lang="en-GB" baseline="30000" dirty="0" smtClean="0"/>
              <a:t>y </a:t>
            </a:r>
            <a:r>
              <a:rPr lang="en-GB" dirty="0" smtClean="0"/>
              <a:t>g</a:t>
            </a:r>
            <a:r>
              <a:rPr lang="en-GB" baseline="-25000" dirty="0" smtClean="0"/>
              <a:t>3</a:t>
            </a:r>
            <a:r>
              <a:rPr lang="en-GB" baseline="30000" dirty="0" smtClean="0"/>
              <a:t>z </a:t>
            </a:r>
            <a:r>
              <a:rPr lang="en-GB" dirty="0" smtClean="0"/>
              <a:t>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o</a:t>
            </a:r>
          </a:p>
          <a:p>
            <a:endParaRPr lang="en-GB" dirty="0" smtClean="0"/>
          </a:p>
          <a:p>
            <a:r>
              <a:rPr lang="en-GB" dirty="0" smtClean="0"/>
              <a:t>1) What is the procedure to prove and verify non-interactively the statement: </a:t>
            </a:r>
            <a:br>
              <a:rPr lang="en-GB" dirty="0" smtClean="0"/>
            </a:br>
            <a:r>
              <a:rPr lang="en-GB" dirty="0" smtClean="0"/>
              <a:t>		NIZK{(x, y, z, o): </a:t>
            </a:r>
            <a:r>
              <a:rPr lang="en-GB" dirty="0"/>
              <a:t>C = g</a:t>
            </a:r>
            <a:r>
              <a:rPr lang="en-GB" baseline="-25000" dirty="0"/>
              <a:t>1</a:t>
            </a:r>
            <a:r>
              <a:rPr lang="en-GB" baseline="30000" dirty="0"/>
              <a:t>x </a:t>
            </a:r>
            <a:r>
              <a:rPr lang="en-GB" dirty="0"/>
              <a:t>g</a:t>
            </a:r>
            <a:r>
              <a:rPr lang="en-GB" baseline="-25000" dirty="0"/>
              <a:t>2</a:t>
            </a:r>
            <a:r>
              <a:rPr lang="en-GB" baseline="30000" dirty="0"/>
              <a:t>y </a:t>
            </a:r>
            <a:r>
              <a:rPr lang="en-GB" dirty="0"/>
              <a:t>g</a:t>
            </a:r>
            <a:r>
              <a:rPr lang="en-GB" baseline="-25000" dirty="0"/>
              <a:t>3</a:t>
            </a:r>
            <a:r>
              <a:rPr lang="en-GB" baseline="30000" dirty="0"/>
              <a:t>z </a:t>
            </a:r>
            <a:r>
              <a:rPr lang="en-GB" dirty="0" smtClean="0"/>
              <a:t>g</a:t>
            </a:r>
            <a:r>
              <a:rPr lang="en-GB" baseline="-25000" dirty="0" smtClean="0"/>
              <a:t>4</a:t>
            </a:r>
            <a:r>
              <a:rPr lang="en-GB" baseline="30000" dirty="0" smtClean="0"/>
              <a:t>o</a:t>
            </a:r>
            <a:r>
              <a:rPr lang="en-GB" dirty="0" smtClean="0"/>
              <a:t> and z = 10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/>
              <a:t>x - 5</a:t>
            </a:r>
            <a:r>
              <a:rPr lang="en-GB" dirty="0" smtClean="0">
                <a:sym typeface="Symbol" panose="05050102010706020507" pitchFamily="18" charset="2"/>
              </a:rPr>
              <a:t></a:t>
            </a:r>
            <a:r>
              <a:rPr lang="en-GB" dirty="0" smtClean="0"/>
              <a:t>y - 1}</a:t>
            </a:r>
          </a:p>
          <a:p>
            <a:endParaRPr lang="en-GB" dirty="0" smtClean="0"/>
          </a:p>
          <a:p>
            <a:r>
              <a:rPr lang="en-GB" dirty="0" smtClean="0"/>
              <a:t>2) What </a:t>
            </a:r>
            <a:r>
              <a:rPr lang="en-GB" dirty="0"/>
              <a:t>is the procedure to prove and verify non-interactively the statement: </a:t>
            </a:r>
            <a:br>
              <a:rPr lang="en-GB" dirty="0"/>
            </a:br>
            <a:r>
              <a:rPr lang="en-GB" dirty="0"/>
              <a:t>		NIZK{(x</a:t>
            </a:r>
            <a:r>
              <a:rPr lang="en-GB" dirty="0" smtClean="0"/>
              <a:t>, y, z, o</a:t>
            </a:r>
            <a:r>
              <a:rPr lang="en-GB" dirty="0"/>
              <a:t>): C = g</a:t>
            </a:r>
            <a:r>
              <a:rPr lang="en-GB" baseline="-25000" dirty="0"/>
              <a:t>1</a:t>
            </a:r>
            <a:r>
              <a:rPr lang="en-GB" baseline="30000" dirty="0"/>
              <a:t>x </a:t>
            </a:r>
            <a:r>
              <a:rPr lang="en-GB" dirty="0"/>
              <a:t>g</a:t>
            </a:r>
            <a:r>
              <a:rPr lang="en-GB" baseline="-25000" dirty="0"/>
              <a:t>2</a:t>
            </a:r>
            <a:r>
              <a:rPr lang="en-GB" baseline="30000" dirty="0"/>
              <a:t>y </a:t>
            </a:r>
            <a:r>
              <a:rPr lang="en-GB" dirty="0"/>
              <a:t>g</a:t>
            </a:r>
            <a:r>
              <a:rPr lang="en-GB" baseline="-25000" dirty="0"/>
              <a:t>3</a:t>
            </a:r>
            <a:r>
              <a:rPr lang="en-GB" baseline="30000" dirty="0"/>
              <a:t>z </a:t>
            </a:r>
            <a:r>
              <a:rPr lang="en-GB" dirty="0"/>
              <a:t>g</a:t>
            </a:r>
            <a:r>
              <a:rPr lang="en-GB" baseline="-25000" dirty="0"/>
              <a:t>4</a:t>
            </a:r>
            <a:r>
              <a:rPr lang="en-GB" baseline="30000" dirty="0"/>
              <a:t>o</a:t>
            </a:r>
            <a:r>
              <a:rPr lang="en-GB" dirty="0"/>
              <a:t> and </a:t>
            </a:r>
            <a:r>
              <a:rPr lang="en-GB" dirty="0" smtClean="0"/>
              <a:t>x=y and z=10}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9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Proof of products of secret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Assume we have commitments on secrets x, y, z, </a:t>
            </a:r>
            <a:r>
              <a:rPr lang="en-GB" dirty="0" err="1" smtClean="0"/>
              <a:t>oi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/>
              <a:t>C</a:t>
            </a:r>
            <a:r>
              <a:rPr lang="en-GB" baseline="-25000" dirty="0" err="1"/>
              <a:t>x</a:t>
            </a:r>
            <a:r>
              <a:rPr lang="en-GB" dirty="0"/>
              <a:t> = g</a:t>
            </a:r>
            <a:r>
              <a:rPr lang="en-GB" baseline="30000" dirty="0"/>
              <a:t>x</a:t>
            </a:r>
            <a:r>
              <a:rPr lang="en-GB" dirty="0"/>
              <a:t>h</a:t>
            </a:r>
            <a:r>
              <a:rPr lang="en-GB" baseline="30000" dirty="0"/>
              <a:t>o1</a:t>
            </a:r>
          </a:p>
          <a:p>
            <a:pPr lvl="1"/>
            <a:r>
              <a:rPr lang="en-GB" dirty="0"/>
              <a:t>C</a:t>
            </a:r>
            <a:r>
              <a:rPr lang="en-GB" baseline="-25000" dirty="0"/>
              <a:t>y</a:t>
            </a:r>
            <a:r>
              <a:rPr lang="en-GB" dirty="0"/>
              <a:t> = g</a:t>
            </a:r>
            <a:r>
              <a:rPr lang="en-GB" baseline="30000" dirty="0"/>
              <a:t>y</a:t>
            </a:r>
            <a:r>
              <a:rPr lang="en-GB" dirty="0"/>
              <a:t>h</a:t>
            </a:r>
            <a:r>
              <a:rPr lang="en-GB" baseline="30000" dirty="0"/>
              <a:t>o2</a:t>
            </a:r>
          </a:p>
          <a:p>
            <a:pPr lvl="1"/>
            <a:r>
              <a:rPr lang="en-GB" dirty="0" err="1"/>
              <a:t>C</a:t>
            </a:r>
            <a:r>
              <a:rPr lang="en-GB" baseline="-25000" dirty="0" err="1"/>
              <a:t>z</a:t>
            </a:r>
            <a:r>
              <a:rPr lang="en-GB" dirty="0"/>
              <a:t> = g</a:t>
            </a:r>
            <a:r>
              <a:rPr lang="en-GB" baseline="30000" dirty="0"/>
              <a:t>z</a:t>
            </a:r>
            <a:r>
              <a:rPr lang="en-GB" dirty="0"/>
              <a:t>h</a:t>
            </a:r>
            <a:r>
              <a:rPr lang="en-GB" baseline="30000" dirty="0"/>
              <a:t>o3</a:t>
            </a:r>
          </a:p>
          <a:p>
            <a:pPr marL="171450" lvl="1">
              <a:spcBef>
                <a:spcPts val="750"/>
              </a:spcBef>
            </a:pPr>
            <a:endParaRPr lang="en-GB" sz="2000" dirty="0" smtClean="0"/>
          </a:p>
          <a:p>
            <a:pPr marL="171450" lvl="1">
              <a:spcBef>
                <a:spcPts val="750"/>
              </a:spcBef>
            </a:pPr>
            <a:r>
              <a:rPr lang="en-GB" sz="2000" dirty="0" smtClean="0"/>
              <a:t>We wish to prove the statement:</a:t>
            </a:r>
            <a:br>
              <a:rPr lang="en-GB" sz="2000" dirty="0" smtClean="0"/>
            </a:br>
            <a:r>
              <a:rPr lang="en-GB" sz="2000" dirty="0" smtClean="0"/>
              <a:t>	NIZK{(x, y, z, </a:t>
            </a:r>
            <a:r>
              <a:rPr lang="en-GB" sz="2000" dirty="0" err="1" smtClean="0"/>
              <a:t>oi</a:t>
            </a:r>
            <a:r>
              <a:rPr lang="en-GB" sz="2000" dirty="0" smtClean="0"/>
              <a:t>): </a:t>
            </a:r>
            <a:r>
              <a:rPr lang="en-GB" sz="2000" dirty="0" err="1" smtClean="0"/>
              <a:t>C</a:t>
            </a:r>
            <a:r>
              <a:rPr lang="en-GB" sz="2000" baseline="-25000" dirty="0" err="1" smtClean="0"/>
              <a:t>x</a:t>
            </a:r>
            <a:r>
              <a:rPr lang="en-GB" sz="2000" dirty="0" smtClean="0"/>
              <a:t> = g</a:t>
            </a:r>
            <a:r>
              <a:rPr lang="en-GB" sz="2000" baseline="30000" dirty="0" smtClean="0"/>
              <a:t>x</a:t>
            </a:r>
            <a:r>
              <a:rPr lang="en-GB" sz="2000" dirty="0" smtClean="0"/>
              <a:t>h</a:t>
            </a:r>
            <a:r>
              <a:rPr lang="en-GB" sz="2000" baseline="30000" dirty="0" smtClean="0"/>
              <a:t>o1</a:t>
            </a:r>
            <a:r>
              <a:rPr lang="en-GB" sz="2000" dirty="0"/>
              <a:t> </a:t>
            </a:r>
            <a:r>
              <a:rPr lang="en-GB" sz="2000" dirty="0" smtClean="0"/>
              <a:t>	and C</a:t>
            </a:r>
            <a:r>
              <a:rPr lang="en-GB" sz="2000" baseline="-25000" dirty="0" smtClean="0"/>
              <a:t>y</a:t>
            </a:r>
            <a:r>
              <a:rPr lang="en-GB" sz="2000" dirty="0" smtClean="0"/>
              <a:t> </a:t>
            </a:r>
            <a:r>
              <a:rPr lang="en-GB" sz="2000" dirty="0"/>
              <a:t>= </a:t>
            </a:r>
            <a:r>
              <a:rPr lang="en-GB" sz="2000" dirty="0" smtClean="0"/>
              <a:t>g</a:t>
            </a:r>
            <a:r>
              <a:rPr lang="en-GB" sz="2000" baseline="30000" dirty="0" smtClean="0"/>
              <a:t>y</a:t>
            </a:r>
            <a:r>
              <a:rPr lang="en-GB" sz="2000" dirty="0" smtClean="0"/>
              <a:t>h</a:t>
            </a:r>
            <a:r>
              <a:rPr lang="en-GB" sz="2000" baseline="30000" dirty="0" smtClean="0"/>
              <a:t>o2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					and </a:t>
            </a:r>
            <a:r>
              <a:rPr lang="en-GB" sz="2000" dirty="0" err="1"/>
              <a:t>C</a:t>
            </a:r>
            <a:r>
              <a:rPr lang="en-GB" sz="2000" baseline="-25000" dirty="0" err="1"/>
              <a:t>z</a:t>
            </a:r>
            <a:r>
              <a:rPr lang="en-GB" sz="2000" dirty="0"/>
              <a:t> = </a:t>
            </a:r>
            <a:r>
              <a:rPr lang="en-GB" sz="2000" dirty="0" smtClean="0"/>
              <a:t>g</a:t>
            </a:r>
            <a:r>
              <a:rPr lang="en-GB" sz="2000" baseline="30000" dirty="0" smtClean="0"/>
              <a:t>z</a:t>
            </a:r>
            <a:r>
              <a:rPr lang="en-GB" sz="2000" dirty="0" smtClean="0"/>
              <a:t>h</a:t>
            </a:r>
            <a:r>
              <a:rPr lang="en-GB" sz="2000" baseline="30000" dirty="0" smtClean="0"/>
              <a:t>o3 </a:t>
            </a:r>
            <a:br>
              <a:rPr lang="en-GB" sz="2000" baseline="30000" dirty="0" smtClean="0"/>
            </a:br>
            <a:r>
              <a:rPr lang="en-GB" sz="2000" baseline="30000" dirty="0" smtClean="0"/>
              <a:t>					</a:t>
            </a:r>
            <a:r>
              <a:rPr lang="en-GB" dirty="0" smtClean="0"/>
              <a:t>and </a:t>
            </a:r>
            <a:r>
              <a:rPr lang="en-GB" b="1" dirty="0" smtClean="0"/>
              <a:t>z = </a:t>
            </a:r>
            <a:r>
              <a:rPr lang="en-GB" b="1" dirty="0" err="1" smtClean="0"/>
              <a:t>x</a:t>
            </a:r>
            <a:r>
              <a:rPr lang="en-GB" b="1" dirty="0" err="1" smtClean="0">
                <a:sym typeface="Symbol" panose="05050102010706020507" pitchFamily="18" charset="2"/>
              </a:rPr>
              <a:t></a:t>
            </a:r>
            <a:r>
              <a:rPr lang="en-GB" b="1" dirty="0" err="1" smtClean="0"/>
              <a:t>y</a:t>
            </a:r>
            <a:r>
              <a:rPr lang="en-GB" b="1" dirty="0" smtClean="0"/>
              <a:t> </a:t>
            </a:r>
            <a:r>
              <a:rPr lang="en-GB" dirty="0" smtClean="0"/>
              <a:t>(mod q)</a:t>
            </a:r>
            <a:r>
              <a:rPr lang="en-GB" sz="2000" dirty="0" smtClean="0"/>
              <a:t>}</a:t>
            </a:r>
          </a:p>
          <a:p>
            <a:pPr marL="171450" lvl="1">
              <a:spcBef>
                <a:spcPts val="750"/>
              </a:spcBef>
            </a:pPr>
            <a:r>
              <a:rPr lang="en-GB" sz="2000" dirty="0" smtClean="0"/>
              <a:t>A naïve protocol: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Define D =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x</a:t>
            </a:r>
            <a:r>
              <a:rPr lang="en-GB" baseline="30000" dirty="0" err="1" smtClean="0"/>
              <a:t>y</a:t>
            </a:r>
            <a:r>
              <a:rPr lang="en-GB" baseline="30000" dirty="0" smtClean="0"/>
              <a:t> </a:t>
            </a:r>
            <a:r>
              <a:rPr lang="en-GB" dirty="0" err="1" smtClean="0"/>
              <a:t>h</a:t>
            </a:r>
            <a:r>
              <a:rPr lang="en-GB" baseline="30000" dirty="0" err="1" smtClean="0"/>
              <a:t>s</a:t>
            </a:r>
            <a:r>
              <a:rPr lang="en-GB" baseline="30000" dirty="0" smtClean="0"/>
              <a:t>  </a:t>
            </a:r>
            <a:r>
              <a:rPr lang="en-GB" dirty="0" smtClean="0"/>
              <a:t>( </a:t>
            </a:r>
            <a:r>
              <a:rPr lang="en-GB" dirty="0"/>
              <a:t>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xy</a:t>
            </a:r>
            <a:r>
              <a:rPr lang="en-GB" baseline="30000" dirty="0" smtClean="0"/>
              <a:t> </a:t>
            </a:r>
            <a:r>
              <a:rPr lang="en-GB" dirty="0" smtClean="0"/>
              <a:t>h</a:t>
            </a:r>
            <a:r>
              <a:rPr lang="en-GB" baseline="30000" dirty="0" smtClean="0"/>
              <a:t>(o1y+s) </a:t>
            </a:r>
            <a:r>
              <a:rPr lang="en-GB" dirty="0" smtClean="0"/>
              <a:t>)</a:t>
            </a:r>
            <a:r>
              <a:rPr lang="en-GB" baseline="30000" dirty="0" smtClean="0"/>
              <a:t/>
            </a:r>
            <a:br>
              <a:rPr lang="en-GB" baseline="30000" dirty="0" smtClean="0"/>
            </a:br>
            <a:r>
              <a:rPr lang="en-GB" dirty="0"/>
              <a:t>	</a:t>
            </a:r>
            <a:r>
              <a:rPr lang="en-GB" dirty="0" smtClean="0"/>
              <a:t>Prove NIZK{(</a:t>
            </a:r>
            <a:r>
              <a:rPr lang="en-GB" dirty="0"/>
              <a:t>x, y, z, </a:t>
            </a:r>
            <a:r>
              <a:rPr lang="en-GB" dirty="0" err="1" smtClean="0"/>
              <a:t>oi</a:t>
            </a:r>
            <a:r>
              <a:rPr lang="en-GB" dirty="0" smtClean="0"/>
              <a:t>, </a:t>
            </a:r>
            <a:r>
              <a:rPr lang="en-GB" b="1" dirty="0" smtClean="0"/>
              <a:t>s, o’’</a:t>
            </a:r>
            <a:r>
              <a:rPr lang="en-GB" dirty="0" smtClean="0"/>
              <a:t>): </a:t>
            </a:r>
            <a:r>
              <a:rPr lang="en-GB" dirty="0" err="1"/>
              <a:t>C</a:t>
            </a:r>
            <a:r>
              <a:rPr lang="en-GB" baseline="-25000" dirty="0" err="1"/>
              <a:t>x</a:t>
            </a:r>
            <a:r>
              <a:rPr lang="en-GB" dirty="0"/>
              <a:t> = g</a:t>
            </a:r>
            <a:r>
              <a:rPr lang="en-GB" baseline="30000" dirty="0"/>
              <a:t>x</a:t>
            </a:r>
            <a:r>
              <a:rPr lang="en-GB" dirty="0"/>
              <a:t>h</a:t>
            </a:r>
            <a:r>
              <a:rPr lang="en-GB" baseline="30000" dirty="0"/>
              <a:t>o1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/>
              <a:t>C</a:t>
            </a:r>
            <a:r>
              <a:rPr lang="en-GB" baseline="-25000" dirty="0"/>
              <a:t>y</a:t>
            </a:r>
            <a:r>
              <a:rPr lang="en-GB" dirty="0"/>
              <a:t> = g</a:t>
            </a:r>
            <a:r>
              <a:rPr lang="en-GB" baseline="30000" dirty="0"/>
              <a:t>y</a:t>
            </a:r>
            <a:r>
              <a:rPr lang="en-GB" dirty="0"/>
              <a:t>h</a:t>
            </a:r>
            <a:r>
              <a:rPr lang="en-GB" baseline="30000" dirty="0"/>
              <a:t>o2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 err="1"/>
              <a:t>C</a:t>
            </a:r>
            <a:r>
              <a:rPr lang="en-GB" baseline="-25000" dirty="0" err="1"/>
              <a:t>z</a:t>
            </a:r>
            <a:r>
              <a:rPr lang="en-GB" dirty="0"/>
              <a:t> = </a:t>
            </a:r>
            <a:r>
              <a:rPr lang="en-GB" dirty="0" smtClean="0"/>
              <a:t>g</a:t>
            </a:r>
            <a:r>
              <a:rPr lang="en-GB" baseline="30000" dirty="0" smtClean="0"/>
              <a:t>z</a:t>
            </a:r>
            <a:r>
              <a:rPr lang="en-GB" dirty="0" smtClean="0"/>
              <a:t>h</a:t>
            </a:r>
            <a:r>
              <a:rPr lang="en-GB" baseline="30000" dirty="0" smtClean="0"/>
              <a:t>o3 </a:t>
            </a:r>
            <a:br>
              <a:rPr lang="en-GB" baseline="30000" dirty="0" smtClean="0"/>
            </a:br>
            <a:r>
              <a:rPr lang="en-GB" baseline="30000" dirty="0" smtClean="0"/>
              <a:t>					</a:t>
            </a:r>
            <a:r>
              <a:rPr lang="en-GB" dirty="0" smtClean="0"/>
              <a:t>and </a:t>
            </a:r>
            <a:r>
              <a:rPr lang="en-GB" b="1" dirty="0" smtClean="0"/>
              <a:t>D=</a:t>
            </a:r>
            <a:r>
              <a:rPr lang="en-GB" b="1" dirty="0" err="1" smtClean="0"/>
              <a:t>C</a:t>
            </a:r>
            <a:r>
              <a:rPr lang="en-GB" b="1" baseline="-25000" dirty="0" err="1" smtClean="0"/>
              <a:t>x</a:t>
            </a:r>
            <a:r>
              <a:rPr lang="en-GB" b="1" baseline="30000" dirty="0" err="1" smtClean="0"/>
              <a:t>y</a:t>
            </a:r>
            <a:r>
              <a:rPr lang="en-GB" b="1" baseline="30000" dirty="0" smtClean="0"/>
              <a:t> </a:t>
            </a:r>
            <a:r>
              <a:rPr lang="en-GB" b="1" dirty="0" err="1" smtClean="0"/>
              <a:t>h</a:t>
            </a:r>
            <a:r>
              <a:rPr lang="en-GB" b="1" baseline="30000" dirty="0" err="1" smtClean="0"/>
              <a:t>s</a:t>
            </a:r>
            <a:r>
              <a:rPr lang="en-GB" b="1" dirty="0"/>
              <a:t> and </a:t>
            </a:r>
            <a:r>
              <a:rPr lang="en-GB" b="1" dirty="0" smtClean="0"/>
              <a:t>D=</a:t>
            </a:r>
            <a:r>
              <a:rPr lang="en-GB" b="1" dirty="0" err="1" smtClean="0"/>
              <a:t>g</a:t>
            </a:r>
            <a:r>
              <a:rPr lang="en-GB" b="1" baseline="30000" dirty="0" err="1" smtClean="0"/>
              <a:t>z</a:t>
            </a:r>
            <a:r>
              <a:rPr lang="en-GB" b="1" dirty="0" err="1" smtClean="0"/>
              <a:t>h</a:t>
            </a:r>
            <a:r>
              <a:rPr lang="en-GB" b="1" baseline="30000" dirty="0" err="1" smtClean="0"/>
              <a:t>o</a:t>
            </a:r>
            <a:r>
              <a:rPr lang="en-GB" b="1" baseline="30000" dirty="0" smtClean="0"/>
              <a:t>’’</a:t>
            </a:r>
            <a:r>
              <a:rPr lang="en-GB" dirty="0" smtClean="0"/>
              <a:t>}</a:t>
            </a:r>
          </a:p>
          <a:p>
            <a:pPr marL="514350" lvl="2">
              <a:spcBef>
                <a:spcPts val="750"/>
              </a:spcBef>
            </a:pPr>
            <a:r>
              <a:rPr lang="en-GB" sz="1600" dirty="0"/>
              <a:t>Inefficient, but it works!</a:t>
            </a:r>
          </a:p>
        </p:txBody>
      </p:sp>
    </p:spTree>
    <p:extLst>
      <p:ext uri="{BB962C8B-B14F-4D97-AF65-F5344CB8AC3E}">
        <p14:creationId xmlns:p14="http://schemas.microsoft.com/office/powerpoint/2010/main" val="55913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prover</a:t>
            </a:r>
            <a:r>
              <a:rPr lang="en-GB" dirty="0" smtClean="0"/>
              <a:t> has just: </a:t>
            </a:r>
          </a:p>
          <a:p>
            <a:pPr lvl="1"/>
            <a:r>
              <a:rPr lang="en-GB" dirty="0" smtClean="0"/>
              <a:t>encrypted a </a:t>
            </a:r>
            <a:r>
              <a:rPr lang="en-GB" dirty="0" err="1" smtClean="0"/>
              <a:t>ciphertext</a:t>
            </a:r>
            <a:r>
              <a:rPr lang="en-GB" dirty="0" smtClean="0"/>
              <a:t> of m </a:t>
            </a:r>
          </a:p>
          <a:p>
            <a:pPr lvl="1"/>
            <a:r>
              <a:rPr lang="en-GB" dirty="0" smtClean="0"/>
              <a:t>with random number r under </a:t>
            </a:r>
          </a:p>
          <a:p>
            <a:pPr lvl="1"/>
            <a:r>
              <a:rPr lang="en-GB" dirty="0" smtClean="0"/>
              <a:t>public key pub </a:t>
            </a:r>
          </a:p>
          <a:p>
            <a:pPr lvl="1"/>
            <a:r>
              <a:rPr lang="en-GB" dirty="0" smtClean="0"/>
              <a:t>as </a:t>
            </a:r>
            <a:r>
              <a:rPr lang="en-GB" dirty="0" err="1" smtClean="0"/>
              <a:t>Enc</a:t>
            </a:r>
            <a:r>
              <a:rPr lang="en-GB" baseline="-25000" dirty="0" err="1" smtClean="0"/>
              <a:t>pub</a:t>
            </a:r>
            <a:r>
              <a:rPr lang="en-GB" dirty="0" smtClean="0"/>
              <a:t>(m; r)   (A = g</a:t>
            </a:r>
            <a:r>
              <a:rPr lang="en-GB" baseline="30000" dirty="0" smtClean="0"/>
              <a:t>r</a:t>
            </a:r>
            <a:r>
              <a:rPr lang="en-GB" dirty="0" smtClean="0"/>
              <a:t>, B = </a:t>
            </a:r>
            <a:r>
              <a:rPr lang="en-GB" dirty="0" err="1" smtClean="0"/>
              <a:t>pub</a:t>
            </a:r>
            <a:r>
              <a:rPr lang="en-GB" baseline="30000" dirty="0" err="1" smtClean="0"/>
              <a:t>r</a:t>
            </a:r>
            <a:r>
              <a:rPr lang="en-GB" dirty="0" smtClean="0"/>
              <a:t> </a:t>
            </a:r>
            <a:r>
              <a:rPr lang="en-GB" dirty="0" err="1" smtClean="0"/>
              <a:t>h</a:t>
            </a:r>
            <a:r>
              <a:rPr lang="en-GB" baseline="30000" dirty="0" err="1" smtClean="0"/>
              <a:t>m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Construct the proof / verification procedures for the following statements:</a:t>
            </a:r>
          </a:p>
          <a:p>
            <a:pPr marL="685800" lvl="1" indent="-342900">
              <a:buFont typeface="+mj-lt"/>
              <a:buAutoNum type="arabicPeriod"/>
            </a:pPr>
            <a:endParaRPr lang="en-GB" dirty="0" smtClean="0"/>
          </a:p>
          <a:p>
            <a:pPr marL="685800" lvl="1" indent="-342900">
              <a:buFont typeface="+mj-lt"/>
              <a:buAutoNum type="arabicPeriod"/>
            </a:pPr>
            <a:r>
              <a:rPr lang="en-GB" dirty="0" smtClean="0"/>
              <a:t>NIZK{(r, m): </a:t>
            </a:r>
            <a:r>
              <a:rPr lang="en-GB" dirty="0"/>
              <a:t>A = </a:t>
            </a:r>
            <a:r>
              <a:rPr lang="en-GB" dirty="0" smtClean="0"/>
              <a:t>g</a:t>
            </a:r>
            <a:r>
              <a:rPr lang="en-GB" baseline="30000" dirty="0" smtClean="0"/>
              <a:t>r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/>
              <a:t>B = </a:t>
            </a:r>
            <a:r>
              <a:rPr lang="en-GB" dirty="0" err="1"/>
              <a:t>pub</a:t>
            </a:r>
            <a:r>
              <a:rPr lang="en-GB" baseline="30000" dirty="0" err="1"/>
              <a:t>r</a:t>
            </a:r>
            <a:r>
              <a:rPr lang="en-GB" dirty="0"/>
              <a:t> </a:t>
            </a:r>
            <a:r>
              <a:rPr lang="en-GB" dirty="0" err="1"/>
              <a:t>h</a:t>
            </a:r>
            <a:r>
              <a:rPr lang="en-GB" baseline="30000" dirty="0" err="1"/>
              <a:t>m</a:t>
            </a:r>
            <a:r>
              <a:rPr lang="en-GB" dirty="0" smtClean="0"/>
              <a:t>} </a:t>
            </a:r>
            <a:br>
              <a:rPr lang="en-GB" dirty="0" smtClean="0"/>
            </a:br>
            <a:r>
              <a:rPr lang="en-GB" dirty="0" smtClean="0"/>
              <a:t>(Proof of knowledge of the plaintext, i.e. </a:t>
            </a:r>
            <a:r>
              <a:rPr lang="en-GB" dirty="0" err="1" smtClean="0"/>
              <a:t>Enc</a:t>
            </a:r>
            <a:r>
              <a:rPr lang="en-GB" dirty="0" smtClean="0"/>
              <a:t>(</a:t>
            </a:r>
            <a:r>
              <a:rPr lang="en-GB" dirty="0" err="1" smtClean="0"/>
              <a:t>m;r</a:t>
            </a:r>
            <a:r>
              <a:rPr lang="en-GB" dirty="0" smtClean="0"/>
              <a:t>) = (A,B) ).</a:t>
            </a:r>
          </a:p>
          <a:p>
            <a:pPr marL="685800" lvl="1" indent="-342900">
              <a:buFont typeface="+mj-lt"/>
              <a:buAutoNum type="arabicPeriod"/>
            </a:pPr>
            <a:endParaRPr lang="en-GB" dirty="0" smtClean="0"/>
          </a:p>
          <a:p>
            <a:pPr marL="685800" lvl="1" indent="-342900">
              <a:buFont typeface="+mj-lt"/>
              <a:buAutoNum type="arabicPeriod"/>
            </a:pPr>
            <a:r>
              <a:rPr lang="en-GB" dirty="0" smtClean="0"/>
              <a:t>NIZK</a:t>
            </a:r>
            <a:r>
              <a:rPr lang="en-GB" dirty="0"/>
              <a:t>{(r, m): A = g</a:t>
            </a:r>
            <a:r>
              <a:rPr lang="en-GB" baseline="30000" dirty="0"/>
              <a:t>r</a:t>
            </a:r>
            <a:r>
              <a:rPr lang="en-GB" dirty="0"/>
              <a:t> and B = </a:t>
            </a:r>
            <a:r>
              <a:rPr lang="en-GB" dirty="0" err="1"/>
              <a:t>pub</a:t>
            </a:r>
            <a:r>
              <a:rPr lang="en-GB" baseline="30000" dirty="0" err="1"/>
              <a:t>r</a:t>
            </a:r>
            <a:r>
              <a:rPr lang="en-GB" dirty="0"/>
              <a:t> </a:t>
            </a:r>
            <a:r>
              <a:rPr lang="en-GB" dirty="0" err="1" smtClean="0"/>
              <a:t>h</a:t>
            </a:r>
            <a:r>
              <a:rPr lang="en-GB" baseline="30000" dirty="0" err="1" smtClean="0"/>
              <a:t>m</a:t>
            </a:r>
            <a:r>
              <a:rPr lang="en-GB" dirty="0"/>
              <a:t> </a:t>
            </a:r>
            <a:r>
              <a:rPr lang="en-GB" dirty="0" smtClean="0"/>
              <a:t>and m(1-m) = 0} </a:t>
            </a:r>
            <a:br>
              <a:rPr lang="en-GB" dirty="0" smtClean="0"/>
            </a:br>
            <a:r>
              <a:rPr lang="en-GB" dirty="0" smtClean="0"/>
              <a:t>(Proof that m is either 0 or 1)</a:t>
            </a:r>
          </a:p>
        </p:txBody>
      </p:sp>
    </p:spTree>
    <p:extLst>
      <p:ext uri="{BB962C8B-B14F-4D97-AF65-F5344CB8AC3E}">
        <p14:creationId xmlns:p14="http://schemas.microsoft.com/office/powerpoint/2010/main" val="169822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Exercise: Securing the Polling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/>
              <a:t>prover</a:t>
            </a:r>
            <a:r>
              <a:rPr lang="en-GB" dirty="0"/>
              <a:t> has encrypted 2 </a:t>
            </a:r>
            <a:r>
              <a:rPr lang="en-GB" dirty="0" err="1"/>
              <a:t>ciphertexts</a:t>
            </a:r>
            <a:r>
              <a:rPr lang="en-GB" dirty="0"/>
              <a:t> of m</a:t>
            </a:r>
            <a:r>
              <a:rPr lang="en-GB" baseline="-25000" dirty="0"/>
              <a:t>1</a:t>
            </a:r>
            <a:r>
              <a:rPr lang="en-GB" dirty="0"/>
              <a:t> and m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 smtClean="0"/>
              <a:t>under pub</a:t>
            </a:r>
            <a:endParaRPr lang="en-GB" dirty="0"/>
          </a:p>
          <a:p>
            <a:pPr lvl="1"/>
            <a:r>
              <a:rPr lang="en-GB" dirty="0" err="1" smtClean="0"/>
              <a:t>Enc</a:t>
            </a:r>
            <a:r>
              <a:rPr lang="en-GB" dirty="0" smtClean="0"/>
              <a:t>(m</a:t>
            </a:r>
            <a:r>
              <a:rPr lang="en-GB" sz="1600" baseline="-25000" dirty="0" smtClean="0"/>
              <a:t>1</a:t>
            </a:r>
            <a:r>
              <a:rPr lang="en-GB" dirty="0"/>
              <a:t>; r</a:t>
            </a:r>
            <a:r>
              <a:rPr lang="en-GB" baseline="-25000" dirty="0"/>
              <a:t>1</a:t>
            </a:r>
            <a:r>
              <a:rPr lang="en-GB" dirty="0"/>
              <a:t>) = (A</a:t>
            </a:r>
            <a:r>
              <a:rPr lang="en-GB" baseline="-25000" dirty="0"/>
              <a:t>1</a:t>
            </a:r>
            <a:r>
              <a:rPr lang="en-GB" dirty="0"/>
              <a:t>,B</a:t>
            </a:r>
            <a:r>
              <a:rPr lang="en-GB" baseline="-25000" dirty="0"/>
              <a:t>1</a:t>
            </a:r>
            <a:r>
              <a:rPr lang="en-GB" dirty="0"/>
              <a:t>) and </a:t>
            </a:r>
            <a:r>
              <a:rPr lang="en-GB" dirty="0" err="1"/>
              <a:t>Enc</a:t>
            </a:r>
            <a:r>
              <a:rPr lang="en-GB" dirty="0"/>
              <a:t>(m</a:t>
            </a:r>
            <a:r>
              <a:rPr lang="en-GB" baseline="-25000" dirty="0"/>
              <a:t>2</a:t>
            </a:r>
            <a:r>
              <a:rPr lang="en-GB" dirty="0"/>
              <a:t>;r</a:t>
            </a:r>
            <a:r>
              <a:rPr lang="en-GB" baseline="-25000" dirty="0"/>
              <a:t>2</a:t>
            </a:r>
            <a:r>
              <a:rPr lang="en-GB" dirty="0"/>
              <a:t>) =(A</a:t>
            </a:r>
            <a:r>
              <a:rPr lang="en-GB" baseline="-25000" dirty="0"/>
              <a:t>2</a:t>
            </a:r>
            <a:r>
              <a:rPr lang="en-GB" dirty="0"/>
              <a:t>,B</a:t>
            </a:r>
            <a:r>
              <a:rPr lang="en-GB" baseline="-25000" dirty="0"/>
              <a:t>2</a:t>
            </a:r>
            <a:r>
              <a:rPr lang="en-GB" dirty="0" smtClean="0"/>
              <a:t>).</a:t>
            </a:r>
          </a:p>
          <a:p>
            <a:pPr lvl="1"/>
            <a:endParaRPr lang="en-GB" dirty="0"/>
          </a:p>
          <a:p>
            <a:r>
              <a:rPr lang="en-GB" dirty="0" smtClean="0"/>
              <a:t>Which set of DL representation proofs would allow you to prove the following statement?</a:t>
            </a:r>
          </a:p>
          <a:p>
            <a:pPr lvl="1"/>
            <a:r>
              <a:rPr lang="en-GB" dirty="0" smtClean="0"/>
              <a:t>NIZK</a:t>
            </a:r>
            <a:r>
              <a:rPr lang="en-GB" dirty="0"/>
              <a:t>{(m1,m2, r1,r2):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/>
              <a:t>Enc</a:t>
            </a:r>
            <a:r>
              <a:rPr lang="en-GB" dirty="0" smtClean="0"/>
              <a:t>(m</a:t>
            </a:r>
            <a:r>
              <a:rPr lang="en-GB" sz="1200" baseline="-25000" dirty="0" smtClean="0"/>
              <a:t>1</a:t>
            </a:r>
            <a:r>
              <a:rPr lang="en-GB" dirty="0"/>
              <a:t>; r</a:t>
            </a:r>
            <a:r>
              <a:rPr lang="en-GB" baseline="-25000" dirty="0"/>
              <a:t>1</a:t>
            </a:r>
            <a:r>
              <a:rPr lang="en-GB" dirty="0"/>
              <a:t>) = (A</a:t>
            </a:r>
            <a:r>
              <a:rPr lang="en-GB" baseline="-25000" dirty="0"/>
              <a:t>1</a:t>
            </a:r>
            <a:r>
              <a:rPr lang="en-GB" dirty="0"/>
              <a:t>,B</a:t>
            </a:r>
            <a:r>
              <a:rPr lang="en-GB" baseline="-25000" dirty="0"/>
              <a:t>1</a:t>
            </a:r>
            <a:r>
              <a:rPr lang="en-GB" dirty="0"/>
              <a:t>) 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/>
              <a:t>Enc</a:t>
            </a:r>
            <a:r>
              <a:rPr lang="en-GB" dirty="0" smtClean="0"/>
              <a:t>(m</a:t>
            </a:r>
            <a:r>
              <a:rPr lang="en-GB" baseline="-25000" dirty="0" smtClean="0"/>
              <a:t>2</a:t>
            </a:r>
            <a:r>
              <a:rPr lang="en-GB" dirty="0" smtClean="0"/>
              <a:t>;r</a:t>
            </a:r>
            <a:r>
              <a:rPr lang="en-GB" baseline="-25000" dirty="0" smtClean="0"/>
              <a:t>2</a:t>
            </a:r>
            <a:r>
              <a:rPr lang="en-GB" dirty="0"/>
              <a:t>) =(A</a:t>
            </a:r>
            <a:r>
              <a:rPr lang="en-GB" baseline="-25000" dirty="0"/>
              <a:t>2</a:t>
            </a:r>
            <a:r>
              <a:rPr lang="en-GB" dirty="0"/>
              <a:t>,B</a:t>
            </a:r>
            <a:r>
              <a:rPr lang="en-GB" baseline="-25000" dirty="0"/>
              <a:t>2</a:t>
            </a:r>
            <a:r>
              <a:rPr lang="en-GB" dirty="0"/>
              <a:t>) 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/>
              <a:t>m</a:t>
            </a:r>
            <a:r>
              <a:rPr lang="en-GB" baseline="-25000" dirty="0"/>
              <a:t>1</a:t>
            </a:r>
            <a:r>
              <a:rPr lang="en-GB" dirty="0"/>
              <a:t> = 0 or </a:t>
            </a:r>
            <a:r>
              <a:rPr lang="en-GB" dirty="0" smtClean="0"/>
              <a:t>m</a:t>
            </a:r>
            <a:r>
              <a:rPr lang="en-GB" baseline="-25000" dirty="0" smtClean="0"/>
              <a:t>1 </a:t>
            </a:r>
            <a:r>
              <a:rPr lang="en-GB" dirty="0" smtClean="0"/>
              <a:t>= 1</a:t>
            </a:r>
            <a:r>
              <a:rPr lang="en-GB" dirty="0"/>
              <a:t>) 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/>
              <a:t>m</a:t>
            </a:r>
            <a:r>
              <a:rPr lang="en-GB" baseline="-25000" dirty="0"/>
              <a:t>2</a:t>
            </a:r>
            <a:r>
              <a:rPr lang="en-GB" dirty="0"/>
              <a:t> = 0 or m</a:t>
            </a:r>
            <a:r>
              <a:rPr lang="en-GB" baseline="-25000" dirty="0"/>
              <a:t>2</a:t>
            </a:r>
            <a:r>
              <a:rPr lang="en-GB" dirty="0"/>
              <a:t> = 1) 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m</a:t>
            </a:r>
            <a:r>
              <a:rPr lang="en-GB" baseline="-25000" dirty="0" smtClean="0"/>
              <a:t>1 </a:t>
            </a:r>
            <a:r>
              <a:rPr lang="en-GB" dirty="0" smtClean="0"/>
              <a:t>+ m</a:t>
            </a:r>
            <a:r>
              <a:rPr lang="en-GB" baseline="-25000" dirty="0" smtClean="0"/>
              <a:t>2</a:t>
            </a:r>
            <a:r>
              <a:rPr lang="en-GB" dirty="0" smtClean="0"/>
              <a:t> </a:t>
            </a:r>
            <a:r>
              <a:rPr lang="en-GB" dirty="0"/>
              <a:t>= 1}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356992"/>
            <a:ext cx="194421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Note: use the proofs from the previous exercises to prove correct encryption, as well as m(1-m) =0.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929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Zero-knowledge</a:t>
            </a:r>
          </a:p>
          <a:p>
            <a:pPr lvl="1"/>
            <a:r>
              <a:rPr lang="en-GB" dirty="0" smtClean="0"/>
              <a:t>a key building  block to achieve privacy </a:t>
            </a:r>
            <a:r>
              <a:rPr lang="en-GB" u="sng" dirty="0" smtClean="0"/>
              <a:t>and</a:t>
            </a:r>
            <a:r>
              <a:rPr lang="en-GB" dirty="0" smtClean="0"/>
              <a:t> integrity.</a:t>
            </a:r>
          </a:p>
          <a:p>
            <a:pPr lvl="1"/>
            <a:r>
              <a:rPr lang="en-GB" dirty="0" smtClean="0"/>
              <a:t>Interactive: proofs of extraction (integrity) and simulation (privacy) are key!</a:t>
            </a:r>
          </a:p>
          <a:p>
            <a:pPr lvl="1"/>
            <a:r>
              <a:rPr lang="en-GB" dirty="0" smtClean="0"/>
              <a:t>Non-interactive: can be used to build signatures / Heuristic.</a:t>
            </a:r>
            <a:endParaRPr lang="en-GB" dirty="0"/>
          </a:p>
          <a:p>
            <a:r>
              <a:rPr lang="en-GB" dirty="0" smtClean="0"/>
              <a:t>Schnorr protocols compose well</a:t>
            </a:r>
          </a:p>
          <a:p>
            <a:pPr lvl="1"/>
            <a:r>
              <a:rPr lang="en-GB" dirty="0" smtClean="0"/>
              <a:t>Knowledge</a:t>
            </a:r>
          </a:p>
          <a:p>
            <a:pPr lvl="1"/>
            <a:r>
              <a:rPr lang="en-GB" dirty="0" smtClean="0"/>
              <a:t>Equality</a:t>
            </a:r>
          </a:p>
          <a:p>
            <a:pPr lvl="1"/>
            <a:r>
              <a:rPr lang="en-GB" dirty="0" smtClean="0"/>
              <a:t>DL representations</a:t>
            </a:r>
          </a:p>
          <a:p>
            <a:pPr lvl="1"/>
            <a:r>
              <a:rPr lang="en-GB" dirty="0" smtClean="0"/>
              <a:t>Linear relations</a:t>
            </a:r>
          </a:p>
          <a:p>
            <a:pPr lvl="1"/>
            <a:r>
              <a:rPr lang="en-GB" dirty="0" smtClean="0"/>
              <a:t>Multiplication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Since we can prove linear relations and multiplicative relations between secrets, we can prove the correctness of any hidden digital circuit (NAND).</a:t>
            </a:r>
          </a:p>
          <a:p>
            <a:pPr lvl="1"/>
            <a:r>
              <a:rPr lang="en-GB" dirty="0" smtClean="0"/>
              <a:t>More efficient protocols are usually available.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6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gentle introduction to Zero-Knowledge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Gentle definition: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zero-knowledge proof is </a:t>
            </a:r>
          </a:p>
          <a:p>
            <a:pPr lvl="1"/>
            <a:r>
              <a:rPr lang="en-GB" dirty="0" smtClean="0"/>
              <a:t>a protocol between a </a:t>
            </a:r>
            <a:r>
              <a:rPr lang="en-GB" b="1" dirty="0" err="1" smtClean="0"/>
              <a:t>prover</a:t>
            </a:r>
            <a:r>
              <a:rPr lang="en-GB" dirty="0" smtClean="0"/>
              <a:t> and a </a:t>
            </a:r>
            <a:r>
              <a:rPr lang="en-GB" b="1" dirty="0" smtClean="0"/>
              <a:t>verifier</a:t>
            </a:r>
            <a:r>
              <a:rPr lang="en-GB" dirty="0" smtClean="0"/>
              <a:t>;</a:t>
            </a:r>
          </a:p>
          <a:p>
            <a:pPr lvl="1"/>
            <a:r>
              <a:rPr lang="en-GB" dirty="0" smtClean="0"/>
              <a:t>that allows the </a:t>
            </a:r>
            <a:r>
              <a:rPr lang="en-GB" dirty="0" err="1" smtClean="0"/>
              <a:t>prover</a:t>
            </a:r>
            <a:r>
              <a:rPr lang="en-GB" dirty="0" smtClean="0"/>
              <a:t> to convince the verifier of a </a:t>
            </a:r>
            <a:r>
              <a:rPr lang="en-GB" b="1" dirty="0" smtClean="0"/>
              <a:t>statement on secret(s</a:t>
            </a:r>
            <a:r>
              <a:rPr lang="en-GB" dirty="0" smtClean="0"/>
              <a:t>); (integrity / soundness)</a:t>
            </a:r>
          </a:p>
          <a:p>
            <a:pPr lvl="1"/>
            <a:r>
              <a:rPr lang="en-GB" b="1" dirty="0"/>
              <a:t>w</a:t>
            </a:r>
            <a:r>
              <a:rPr lang="en-GB" b="1" dirty="0" smtClean="0"/>
              <a:t>ithout revealing anything </a:t>
            </a:r>
            <a:r>
              <a:rPr lang="en-GB" dirty="0" smtClean="0"/>
              <a:t>about the secret;</a:t>
            </a:r>
            <a:br>
              <a:rPr lang="en-GB" dirty="0" smtClean="0"/>
            </a:br>
            <a:r>
              <a:rPr lang="en-GB" dirty="0" smtClean="0"/>
              <a:t>(privacy / zero-knowledge)</a:t>
            </a:r>
          </a:p>
          <a:p>
            <a:pPr lvl="1"/>
            <a:endParaRPr lang="en-GB" dirty="0"/>
          </a:p>
          <a:p>
            <a:r>
              <a:rPr lang="en-GB" dirty="0" smtClean="0"/>
              <a:t>A few caveats:</a:t>
            </a:r>
          </a:p>
          <a:p>
            <a:pPr lvl="1"/>
            <a:r>
              <a:rPr lang="en-GB" dirty="0" smtClean="0"/>
              <a:t>The properties may rely on the verifier being </a:t>
            </a:r>
            <a:r>
              <a:rPr lang="en-GB" b="1" dirty="0" smtClean="0"/>
              <a:t>computationally bound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(i.e. cannot break the </a:t>
            </a:r>
            <a:r>
              <a:rPr lang="en-GB" dirty="0" err="1" smtClean="0"/>
              <a:t>Diffie</a:t>
            </a:r>
            <a:r>
              <a:rPr lang="en-GB" dirty="0" smtClean="0"/>
              <a:t>-Hellman problem).</a:t>
            </a:r>
          </a:p>
          <a:p>
            <a:pPr lvl="1"/>
            <a:r>
              <a:rPr lang="en-GB" dirty="0" smtClean="0"/>
              <a:t>Some proof offer </a:t>
            </a:r>
            <a:r>
              <a:rPr lang="en-GB" b="1" dirty="0" smtClean="0"/>
              <a:t>unconditional privacy</a:t>
            </a:r>
            <a:r>
              <a:rPr lang="en-GB" dirty="0" smtClean="0"/>
              <a:t>!</a:t>
            </a:r>
          </a:p>
          <a:p>
            <a:pPr lvl="1"/>
            <a:endParaRPr lang="en-GB" dirty="0"/>
          </a:p>
          <a:p>
            <a:r>
              <a:rPr lang="en-GB" dirty="0" smtClean="0"/>
              <a:t>Real-world equivalent: </a:t>
            </a:r>
          </a:p>
          <a:p>
            <a:pPr lvl="1"/>
            <a:r>
              <a:rPr lang="en-GB" dirty="0" smtClean="0"/>
              <a:t>I give you a sealed envelope, and wish to prove to you that I know the secret inside it, without revealing it. As a result of the protocol, you are convinced and have learned nothing about the secret in the envelope.</a:t>
            </a:r>
          </a:p>
          <a:p>
            <a:r>
              <a:rPr lang="en-GB" b="1" dirty="0" smtClean="0"/>
              <a:t>Is that even possible?</a:t>
            </a:r>
          </a:p>
        </p:txBody>
      </p:sp>
    </p:spTree>
    <p:extLst>
      <p:ext uri="{BB962C8B-B14F-4D97-AF65-F5344CB8AC3E}">
        <p14:creationId xmlns:p14="http://schemas.microsoft.com/office/powerpoint/2010/main" val="309008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Cave </a:t>
            </a:r>
            <a:r>
              <a:rPr lang="en-GB" dirty="0"/>
              <a:t>A</a:t>
            </a:r>
            <a:r>
              <a:rPr lang="en-GB" dirty="0" smtClean="0"/>
              <a:t>nalogy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427984" y="1825625"/>
            <a:ext cx="4087366" cy="435133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prover</a:t>
            </a:r>
            <a:r>
              <a:rPr lang="en-GB" dirty="0" smtClean="0"/>
              <a:t> wishes to convince a verifier that they have the code for opening the door.</a:t>
            </a:r>
          </a:p>
          <a:p>
            <a:r>
              <a:rPr lang="en-GB" dirty="0" smtClean="0"/>
              <a:t>A Zero Knowledge protocol:</a:t>
            </a:r>
          </a:p>
          <a:p>
            <a:pPr lvl="1"/>
            <a:r>
              <a:rPr lang="en-GB" dirty="0" smtClean="0"/>
              <a:t>The verifier stands by the entrance (and closes their eyes), while the </a:t>
            </a:r>
            <a:r>
              <a:rPr lang="en-GB" b="1" dirty="0" err="1" smtClean="0"/>
              <a:t>prover</a:t>
            </a:r>
            <a:r>
              <a:rPr lang="en-GB" b="1" dirty="0" smtClean="0"/>
              <a:t> choses at random to enter the cave left or right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The </a:t>
            </a:r>
            <a:r>
              <a:rPr lang="en-GB" b="1" dirty="0" smtClean="0"/>
              <a:t>verifier pick at random left or right</a:t>
            </a:r>
            <a:r>
              <a:rPr lang="en-GB" dirty="0" smtClean="0"/>
              <a:t> and asks the </a:t>
            </a:r>
            <a:r>
              <a:rPr lang="en-GB" dirty="0" err="1" smtClean="0"/>
              <a:t>prover</a:t>
            </a:r>
            <a:r>
              <a:rPr lang="en-GB" dirty="0" smtClean="0"/>
              <a:t> to exit from this direction.</a:t>
            </a:r>
          </a:p>
          <a:p>
            <a:pPr lvl="1"/>
            <a:r>
              <a:rPr lang="en-GB" dirty="0" smtClean="0"/>
              <a:t>The </a:t>
            </a:r>
            <a:r>
              <a:rPr lang="en-GB" b="1" dirty="0" err="1" smtClean="0"/>
              <a:t>prover</a:t>
            </a:r>
            <a:r>
              <a:rPr lang="en-GB" b="1" dirty="0" smtClean="0"/>
              <a:t> comes out from the requested direction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Three phases:</a:t>
            </a:r>
          </a:p>
          <a:p>
            <a:pPr lvl="1"/>
            <a:r>
              <a:rPr lang="en-GB" dirty="0" smtClean="0"/>
              <a:t>Commit witness, Challenge, Respond.</a:t>
            </a:r>
          </a:p>
          <a:p>
            <a:pPr lvl="1"/>
            <a:r>
              <a:rPr lang="en-GB" dirty="0" smtClean="0"/>
              <a:t>Probability of cheating ½</a:t>
            </a:r>
          </a:p>
          <a:p>
            <a:pPr lvl="1"/>
            <a:r>
              <a:rPr lang="en-GB" dirty="0" smtClean="0"/>
              <a:t>Repeat many times!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39552" y="2420888"/>
            <a:ext cx="1800200" cy="1656184"/>
          </a:xfrm>
          <a:prstGeom prst="ellipse">
            <a:avLst/>
          </a:prstGeom>
          <a:noFill/>
          <a:ln w="3810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4" idx="4"/>
          </p:cNvCxnSpPr>
          <p:nvPr/>
        </p:nvCxnSpPr>
        <p:spPr>
          <a:xfrm>
            <a:off x="1439652" y="4077072"/>
            <a:ext cx="36004" cy="1224136"/>
          </a:xfrm>
          <a:prstGeom prst="line">
            <a:avLst/>
          </a:prstGeom>
          <a:ln w="3810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75656" y="2204864"/>
            <a:ext cx="0" cy="432048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475656" y="5445224"/>
            <a:ext cx="792088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2129" y="5805264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Cave Entrance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1835532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Locked door </a:t>
            </a:r>
            <a:br>
              <a:rPr lang="en-GB" dirty="0" smtClean="0"/>
            </a:br>
            <a:r>
              <a:rPr lang="en-GB" dirty="0" smtClean="0"/>
              <a:t>with keypad.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619672" y="2020198"/>
            <a:ext cx="864096" cy="112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0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we need Zero-Knowledge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the last time we talk about envelopes or caves.</a:t>
            </a:r>
          </a:p>
          <a:p>
            <a:endParaRPr lang="en-GB" dirty="0" smtClean="0"/>
          </a:p>
          <a:p>
            <a:r>
              <a:rPr lang="en-GB" dirty="0" smtClean="0"/>
              <a:t>Motivating example 1:</a:t>
            </a:r>
          </a:p>
          <a:p>
            <a:pPr lvl="1"/>
            <a:r>
              <a:rPr lang="en-GB" dirty="0" smtClean="0"/>
              <a:t>Signature schemes: “The signer needs to convince the verifier that they know the signature key (</a:t>
            </a:r>
            <a:r>
              <a:rPr lang="en-GB" dirty="0" err="1" smtClean="0"/>
              <a:t>sk</a:t>
            </a:r>
            <a:r>
              <a:rPr lang="en-GB" dirty="0" smtClean="0"/>
              <a:t>), and use it to sign a message, without revealing this secret key. All have the verification key (</a:t>
            </a:r>
            <a:r>
              <a:rPr lang="en-GB" dirty="0" err="1" smtClean="0"/>
              <a:t>vk</a:t>
            </a:r>
            <a:r>
              <a:rPr lang="en-GB" dirty="0" smtClean="0"/>
              <a:t>) and are convinced of the this statement”.</a:t>
            </a:r>
          </a:p>
          <a:p>
            <a:pPr lvl="1"/>
            <a:r>
              <a:rPr lang="en-GB" dirty="0" smtClean="0"/>
              <a:t>In practice: </a:t>
            </a:r>
            <a:br>
              <a:rPr lang="en-GB" dirty="0" smtClean="0"/>
            </a:br>
            <a:r>
              <a:rPr lang="en-GB" b="1" dirty="0" smtClean="0"/>
              <a:t>Signature key: </a:t>
            </a:r>
            <a:r>
              <a:rPr lang="en-GB" b="1" dirty="0" err="1" smtClean="0"/>
              <a:t>sk</a:t>
            </a:r>
            <a:r>
              <a:rPr lang="en-GB" b="1" dirty="0" smtClean="0"/>
              <a:t> = x in </a:t>
            </a:r>
            <a:r>
              <a:rPr lang="en-GB" b="1" dirty="0" err="1" smtClean="0"/>
              <a:t>Z</a:t>
            </a:r>
            <a:r>
              <a:rPr lang="en-GB" b="1" baseline="-25000" dirty="0" err="1" smtClean="0"/>
              <a:t>q</a:t>
            </a:r>
            <a:r>
              <a:rPr lang="en-GB" b="1" dirty="0" smtClean="0"/>
              <a:t> </a:t>
            </a:r>
            <a:br>
              <a:rPr lang="en-GB" b="1" dirty="0" smtClean="0"/>
            </a:br>
            <a:r>
              <a:rPr lang="en-GB" b="1" dirty="0" smtClean="0"/>
              <a:t>Verification key: </a:t>
            </a:r>
            <a:r>
              <a:rPr lang="en-GB" b="1" dirty="0" err="1" smtClean="0"/>
              <a:t>vk</a:t>
            </a:r>
            <a:r>
              <a:rPr lang="en-GB" b="1" dirty="0" smtClean="0"/>
              <a:t> = </a:t>
            </a:r>
            <a:r>
              <a:rPr lang="en-GB" b="1" dirty="0" err="1" smtClean="0"/>
              <a:t>g</a:t>
            </a:r>
            <a:r>
              <a:rPr lang="en-GB" b="1" baseline="30000" dirty="0" err="1" smtClean="0"/>
              <a:t>x</a:t>
            </a:r>
            <a:r>
              <a:rPr lang="en-GB" b="1" dirty="0" smtClean="0"/>
              <a:t> </a:t>
            </a:r>
            <a:br>
              <a:rPr lang="en-GB" b="1" dirty="0" smtClean="0"/>
            </a:br>
            <a:r>
              <a:rPr lang="en-GB" dirty="0" smtClean="0"/>
              <a:t>where g is a public fixed generator of group G in which the DH problem is hard (</a:t>
            </a:r>
            <a:r>
              <a:rPr lang="en-GB" dirty="0" err="1" smtClean="0"/>
              <a:t>eg</a:t>
            </a:r>
            <a:r>
              <a:rPr lang="en-GB" dirty="0" smtClean="0"/>
              <a:t>. an appropriate EC group)</a:t>
            </a:r>
          </a:p>
          <a:p>
            <a:pPr lvl="1"/>
            <a:r>
              <a:rPr lang="en-GB" dirty="0" smtClean="0"/>
              <a:t>That sounds like a Zero-knowledge proof? </a:t>
            </a:r>
            <a:br>
              <a:rPr lang="en-GB" dirty="0" smtClean="0"/>
            </a:br>
            <a:r>
              <a:rPr lang="en-GB" dirty="0" smtClean="0"/>
              <a:t>(Convince you know the x such that </a:t>
            </a:r>
            <a:r>
              <a:rPr lang="en-GB" dirty="0" err="1" smtClean="0"/>
              <a:t>vk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/>
              <a:t> </a:t>
            </a:r>
            <a:r>
              <a:rPr lang="en-GB" dirty="0" smtClean="0"/>
              <a:t>and public message)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55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Securing homomorphic encryption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Motivating example 2:</a:t>
            </a:r>
          </a:p>
          <a:p>
            <a:pPr lvl="1"/>
            <a:r>
              <a:rPr lang="en-GB" dirty="0" smtClean="0"/>
              <a:t>Remember how homomorphic encryption works:</a:t>
            </a:r>
          </a:p>
          <a:p>
            <a:pPr marL="342900" lvl="1" indent="0">
              <a:buNone/>
            </a:pPr>
            <a:r>
              <a:rPr lang="en-GB" dirty="0" smtClean="0"/>
              <a:t>(assume g, h public generators of G where the DH problem is hard)</a:t>
            </a:r>
          </a:p>
          <a:p>
            <a:pPr lvl="1"/>
            <a:r>
              <a:rPr lang="en-GB" dirty="0" err="1" smtClean="0"/>
              <a:t>GenKey</a:t>
            </a:r>
            <a:r>
              <a:rPr lang="en-GB" dirty="0" smtClean="0"/>
              <a:t>(): 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en-GB" dirty="0" err="1" smtClean="0"/>
              <a:t>priv</a:t>
            </a:r>
            <a:r>
              <a:rPr lang="en-GB" dirty="0" smtClean="0"/>
              <a:t> </a:t>
            </a:r>
            <a:r>
              <a:rPr lang="en-GB" dirty="0"/>
              <a:t>= random x,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pub=</a:t>
            </a:r>
            <a:r>
              <a:rPr lang="en-GB" dirty="0" err="1" smtClean="0"/>
              <a:t>g</a:t>
            </a:r>
            <a:r>
              <a:rPr lang="en-GB" baseline="30000" dirty="0" err="1" smtClean="0"/>
              <a:t>x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output (</a:t>
            </a:r>
            <a:r>
              <a:rPr lang="en-GB" dirty="0" err="1" smtClean="0"/>
              <a:t>priv</a:t>
            </a:r>
            <a:r>
              <a:rPr lang="en-GB" dirty="0" smtClean="0"/>
              <a:t>, pub)</a:t>
            </a:r>
          </a:p>
          <a:p>
            <a:pPr lvl="1"/>
            <a:r>
              <a:rPr lang="en-GB" dirty="0" smtClean="0"/>
              <a:t>Encrypt(m, pub): </a:t>
            </a:r>
            <a:br>
              <a:rPr lang="en-GB" dirty="0" smtClean="0"/>
            </a:br>
            <a:r>
              <a:rPr lang="en-GB" dirty="0" smtClean="0"/>
              <a:t>	random k; </a:t>
            </a:r>
            <a:br>
              <a:rPr lang="en-GB" dirty="0" smtClean="0"/>
            </a:br>
            <a:r>
              <a:rPr lang="en-GB" dirty="0" smtClean="0"/>
              <a:t>	output (</a:t>
            </a:r>
            <a:r>
              <a:rPr lang="en-GB" dirty="0" err="1" smtClean="0"/>
              <a:t>g</a:t>
            </a:r>
            <a:r>
              <a:rPr lang="en-GB" baseline="30000" dirty="0" err="1" smtClean="0"/>
              <a:t>k</a:t>
            </a:r>
            <a:r>
              <a:rPr lang="en-GB" dirty="0" smtClean="0"/>
              <a:t>, </a:t>
            </a:r>
            <a:r>
              <a:rPr lang="en-GB" dirty="0" err="1" smtClean="0"/>
              <a:t>pub</a:t>
            </a:r>
            <a:r>
              <a:rPr lang="en-GB" baseline="30000" dirty="0" err="1" smtClean="0"/>
              <a:t>k</a:t>
            </a:r>
            <a:r>
              <a:rPr lang="en-GB" dirty="0" err="1" smtClean="0"/>
              <a:t>h</a:t>
            </a:r>
            <a:r>
              <a:rPr lang="en-GB" baseline="30000" dirty="0" err="1" smtClean="0"/>
              <a:t>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Decrypt((</a:t>
            </a:r>
            <a:r>
              <a:rPr lang="en-GB" dirty="0" err="1" smtClean="0"/>
              <a:t>a,b</a:t>
            </a:r>
            <a:r>
              <a:rPr lang="en-GB" dirty="0" smtClean="0"/>
              <a:t>), </a:t>
            </a:r>
            <a:r>
              <a:rPr lang="en-GB" dirty="0" err="1" smtClean="0"/>
              <a:t>priv</a:t>
            </a:r>
            <a:r>
              <a:rPr lang="en-GB" dirty="0" smtClean="0"/>
              <a:t>):</a:t>
            </a:r>
            <a:br>
              <a:rPr lang="en-GB" dirty="0" smtClean="0"/>
            </a:br>
            <a:r>
              <a:rPr lang="en-GB" dirty="0" smtClean="0"/>
              <a:t>	output (</a:t>
            </a:r>
            <a:r>
              <a:rPr lang="en-GB" dirty="0" err="1" smtClean="0"/>
              <a:t>b·a</a:t>
            </a:r>
            <a:r>
              <a:rPr lang="en-GB" baseline="30000" dirty="0" err="1" smtClean="0"/>
              <a:t>-priv</a:t>
            </a:r>
            <a:r>
              <a:rPr lang="en-GB" dirty="0" smtClean="0"/>
              <a:t>)</a:t>
            </a:r>
          </a:p>
          <a:p>
            <a:r>
              <a:rPr lang="en-GB" dirty="0"/>
              <a:t>Two </a:t>
            </a:r>
            <a:r>
              <a:rPr lang="en-GB" dirty="0" smtClean="0"/>
              <a:t>problems (from previous lecture):</a:t>
            </a:r>
          </a:p>
          <a:p>
            <a:pPr lvl="1"/>
            <a:r>
              <a:rPr lang="en-GB" dirty="0" smtClean="0"/>
              <a:t>How do you ensure the m is a valid vote? (m either 0 or 1)?</a:t>
            </a:r>
          </a:p>
          <a:p>
            <a:pPr lvl="1"/>
            <a:r>
              <a:rPr lang="en-GB" dirty="0" smtClean="0"/>
              <a:t>How to secure threshold decryption?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50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4149080"/>
            <a:ext cx="2376264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attack on threshold decryption.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Threshold decryption in the </a:t>
            </a:r>
            <a:r>
              <a:rPr lang="en-GB" i="1" dirty="0" smtClean="0"/>
              <a:t>honest-but-curious</a:t>
            </a:r>
            <a:r>
              <a:rPr lang="en-GB" dirty="0" smtClean="0"/>
              <a:t> model:</a:t>
            </a:r>
          </a:p>
          <a:p>
            <a:pPr lvl="1"/>
            <a:r>
              <a:rPr lang="en-GB" dirty="0" smtClean="0"/>
              <a:t>Each authority runs the key generation and publish </a:t>
            </a:r>
            <a:r>
              <a:rPr lang="en-GB" dirty="0" err="1" smtClean="0"/>
              <a:t>pub</a:t>
            </a:r>
            <a:r>
              <a:rPr lang="en-GB" baseline="-25000" dirty="0" err="1" smtClean="0"/>
              <a:t>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(</a:t>
            </a:r>
            <a:r>
              <a:rPr lang="en-GB" dirty="0" err="1" smtClean="0"/>
              <a:t>priv</a:t>
            </a:r>
            <a:r>
              <a:rPr lang="en-GB" baseline="-25000" dirty="0" err="1" smtClean="0"/>
              <a:t>i</a:t>
            </a:r>
            <a:r>
              <a:rPr lang="en-GB" dirty="0" smtClean="0"/>
              <a:t>, </a:t>
            </a:r>
            <a:r>
              <a:rPr lang="en-GB" dirty="0" err="1" smtClean="0"/>
              <a:t>pub</a:t>
            </a:r>
            <a:r>
              <a:rPr lang="en-GB" baseline="-25000" dirty="0" err="1" smtClean="0"/>
              <a:t>i</a:t>
            </a:r>
            <a:r>
              <a:rPr lang="en-GB" dirty="0" smtClean="0"/>
              <a:t>) = </a:t>
            </a:r>
            <a:r>
              <a:rPr lang="en-GB" dirty="0" err="1"/>
              <a:t>GenKey</a:t>
            </a:r>
            <a:r>
              <a:rPr lang="en-GB" dirty="0" smtClean="0"/>
              <a:t>()</a:t>
            </a:r>
          </a:p>
          <a:p>
            <a:pPr lvl="1"/>
            <a:r>
              <a:rPr lang="en-GB" dirty="0" smtClean="0"/>
              <a:t>The global public key is:</a:t>
            </a:r>
          </a:p>
          <a:p>
            <a:pPr marL="685800" lvl="2" indent="0">
              <a:buNone/>
            </a:pPr>
            <a:r>
              <a:rPr lang="en-GB" sz="1700" dirty="0" smtClean="0"/>
              <a:t>Global Pub = </a:t>
            </a:r>
            <a:r>
              <a:rPr lang="en-GB" sz="1700" dirty="0" smtClean="0">
                <a:sym typeface="Symbol" panose="05050102010706020507" pitchFamily="18" charset="2"/>
              </a:rPr>
              <a:t></a:t>
            </a:r>
            <a:r>
              <a:rPr lang="en-GB" sz="1700" baseline="-25000" dirty="0" smtClean="0">
                <a:sym typeface="Symbol" panose="05050102010706020507" pitchFamily="18" charset="2"/>
              </a:rPr>
              <a:t>i</a:t>
            </a:r>
            <a:r>
              <a:rPr lang="en-GB" sz="1700" dirty="0" smtClean="0">
                <a:sym typeface="Symbol" panose="05050102010706020507" pitchFamily="18" charset="2"/>
              </a:rPr>
              <a:t> </a:t>
            </a:r>
            <a:r>
              <a:rPr lang="en-GB" sz="1700" dirty="0" err="1" smtClean="0">
                <a:sym typeface="Symbol" panose="05050102010706020507" pitchFamily="18" charset="2"/>
              </a:rPr>
              <a:t>pub</a:t>
            </a:r>
            <a:r>
              <a:rPr lang="en-GB" sz="1700" baseline="-25000" dirty="0" err="1" smtClean="0">
                <a:sym typeface="Symbol" panose="05050102010706020507" pitchFamily="18" charset="2"/>
              </a:rPr>
              <a:t>i</a:t>
            </a:r>
            <a:r>
              <a:rPr lang="en-GB" sz="1700" dirty="0" smtClean="0">
                <a:sym typeface="Symbol" panose="05050102010706020507" pitchFamily="18" charset="2"/>
              </a:rPr>
              <a:t> = </a:t>
            </a:r>
            <a:r>
              <a:rPr lang="en-GB" sz="1700" dirty="0" err="1" smtClean="0">
                <a:sym typeface="Symbol" panose="05050102010706020507" pitchFamily="18" charset="2"/>
              </a:rPr>
              <a:t>g</a:t>
            </a:r>
            <a:r>
              <a:rPr lang="en-GB" sz="1700" baseline="30000" dirty="0" err="1" smtClean="0">
                <a:sym typeface="Symbol" panose="05050102010706020507" pitchFamily="18" charset="2"/>
              </a:rPr>
              <a:t>i</a:t>
            </a:r>
            <a:r>
              <a:rPr lang="en-GB" sz="1700" baseline="30000" dirty="0" smtClean="0">
                <a:sym typeface="Symbol" panose="05050102010706020507" pitchFamily="18" charset="2"/>
              </a:rPr>
              <a:t> xi</a:t>
            </a:r>
          </a:p>
          <a:p>
            <a:pPr marL="685800" lvl="2" indent="0">
              <a:buNone/>
            </a:pPr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What is the last authority (say n) is actively malicious?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It does not follow the correct protocol steps.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It derives </a:t>
            </a:r>
            <a:r>
              <a:rPr lang="en-GB" dirty="0" err="1" smtClean="0">
                <a:sym typeface="Symbol" panose="05050102010706020507" pitchFamily="18" charset="2"/>
              </a:rPr>
              <a:t>priv</a:t>
            </a:r>
            <a:r>
              <a:rPr lang="en-GB" baseline="-25000" dirty="0" err="1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, </a:t>
            </a:r>
            <a:r>
              <a:rPr lang="en-GB" dirty="0" err="1" smtClean="0">
                <a:sym typeface="Symbol" panose="05050102010706020507" pitchFamily="18" charset="2"/>
              </a:rPr>
              <a:t>pub</a:t>
            </a:r>
            <a:r>
              <a:rPr lang="en-GB" baseline="-25000" dirty="0" err="1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 = </a:t>
            </a:r>
            <a:r>
              <a:rPr lang="en-GB" dirty="0" err="1" smtClean="0">
                <a:sym typeface="Symbol" panose="05050102010706020507" pitchFamily="18" charset="2"/>
              </a:rPr>
              <a:t>GenKey</a:t>
            </a:r>
            <a:r>
              <a:rPr lang="en-GB" dirty="0" smtClean="0">
                <a:sym typeface="Symbol" panose="05050102010706020507" pitchFamily="18" charset="2"/>
              </a:rPr>
              <a:t>()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It gives to the others: </a:t>
            </a:r>
            <a:r>
              <a:rPr lang="en-GB" dirty="0" err="1" smtClean="0">
                <a:sym typeface="Symbol" panose="05050102010706020507" pitchFamily="18" charset="2"/>
              </a:rPr>
              <a:t>pub</a:t>
            </a:r>
            <a:r>
              <a:rPr lang="en-GB" baseline="-25000" dirty="0" err="1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’ = </a:t>
            </a:r>
            <a:r>
              <a:rPr lang="en-GB" dirty="0" err="1">
                <a:sym typeface="Symbol" panose="05050102010706020507" pitchFamily="18" charset="2"/>
              </a:rPr>
              <a:t>p</a:t>
            </a:r>
            <a:r>
              <a:rPr lang="en-GB" dirty="0" err="1" smtClean="0">
                <a:sym typeface="Symbol" panose="05050102010706020507" pitchFamily="18" charset="2"/>
              </a:rPr>
              <a:t>ub</a:t>
            </a:r>
            <a:r>
              <a:rPr lang="en-GB" baseline="-25000" dirty="0" err="1" smtClean="0">
                <a:sym typeface="Symbol" panose="05050102010706020507" pitchFamily="18" charset="2"/>
              </a:rPr>
              <a:t>n</a:t>
            </a:r>
            <a:r>
              <a:rPr lang="en-GB" dirty="0" smtClean="0">
                <a:sym typeface="Symbol" panose="05050102010706020507" pitchFamily="18" charset="2"/>
              </a:rPr>
              <a:t> / </a:t>
            </a:r>
            <a:r>
              <a:rPr lang="en-GB" dirty="0">
                <a:sym typeface="Symbol" panose="05050102010706020507" pitchFamily="18" charset="2"/>
              </a:rPr>
              <a:t></a:t>
            </a:r>
            <a:r>
              <a:rPr lang="en-GB" baseline="-25000" dirty="0" smtClean="0">
                <a:sym typeface="Symbol" panose="05050102010706020507" pitchFamily="18" charset="2"/>
              </a:rPr>
              <a:t>i/not n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dirty="0" err="1" smtClean="0">
                <a:sym typeface="Symbol" panose="05050102010706020507" pitchFamily="18" charset="2"/>
              </a:rPr>
              <a:t>pub</a:t>
            </a:r>
            <a:r>
              <a:rPr lang="en-GB" baseline="-25000" dirty="0" err="1" smtClean="0">
                <a:sym typeface="Symbol" panose="05050102010706020507" pitchFamily="18" charset="2"/>
              </a:rPr>
              <a:t>i</a:t>
            </a:r>
            <a:endParaRPr lang="en-GB" baseline="-25000" dirty="0" smtClean="0">
              <a:sym typeface="Symbol" panose="05050102010706020507" pitchFamily="18" charset="2"/>
            </a:endParaRPr>
          </a:p>
          <a:p>
            <a:pPr lvl="1"/>
            <a:r>
              <a:rPr lang="en-GB" dirty="0">
                <a:sym typeface="Symbol" panose="05050102010706020507" pitchFamily="18" charset="2"/>
              </a:rPr>
              <a:t>Result</a:t>
            </a:r>
            <a:r>
              <a:rPr lang="en-GB" dirty="0" smtClean="0">
                <a:sym typeface="Symbol" panose="05050102010706020507" pitchFamily="18" charset="2"/>
              </a:rPr>
              <a:t>: Global Pub = </a:t>
            </a:r>
            <a:r>
              <a:rPr lang="en-GB" dirty="0" err="1" smtClean="0">
                <a:sym typeface="Symbol" panose="05050102010706020507" pitchFamily="18" charset="2"/>
              </a:rPr>
              <a:t>pub</a:t>
            </a:r>
            <a:r>
              <a:rPr lang="en-GB" baseline="-25000" dirty="0" err="1" smtClean="0">
                <a:sym typeface="Symbol" panose="05050102010706020507" pitchFamily="18" charset="2"/>
              </a:rPr>
              <a:t>n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= </a:t>
            </a:r>
            <a:r>
              <a:rPr lang="en-GB" dirty="0" err="1" smtClean="0">
                <a:sym typeface="Symbol" panose="05050102010706020507" pitchFamily="18" charset="2"/>
              </a:rPr>
              <a:t>g</a:t>
            </a:r>
            <a:r>
              <a:rPr lang="en-GB" baseline="30000" dirty="0" err="1" smtClean="0">
                <a:sym typeface="Symbol" panose="05050102010706020507" pitchFamily="18" charset="2"/>
              </a:rPr>
              <a:t>privn</a:t>
            </a:r>
            <a:endParaRPr lang="en-GB" dirty="0" smtClean="0">
              <a:sym typeface="Symbol" panose="05050102010706020507" pitchFamily="18" charset="2"/>
            </a:endParaRP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The corrupt authority n may decrypt all cipher texts on its own!</a:t>
            </a:r>
          </a:p>
          <a:p>
            <a:pPr lvl="1"/>
            <a:endParaRPr lang="en-GB" dirty="0" smtClean="0">
              <a:sym typeface="Symbol" panose="05050102010706020507" pitchFamily="18" charset="2"/>
            </a:endParaRPr>
          </a:p>
          <a:p>
            <a:r>
              <a:rPr lang="en-GB" dirty="0" smtClean="0">
                <a:sym typeface="Symbol" panose="05050102010706020507" pitchFamily="18" charset="2"/>
              </a:rPr>
              <a:t>Solution: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Each authority publishes </a:t>
            </a:r>
            <a:r>
              <a:rPr lang="en-GB" dirty="0" err="1" smtClean="0">
                <a:sym typeface="Symbol" panose="05050102010706020507" pitchFamily="18" charset="2"/>
              </a:rPr>
              <a:t>pub</a:t>
            </a:r>
            <a:r>
              <a:rPr lang="en-GB" baseline="-25000" dirty="0" err="1" smtClean="0">
                <a:sym typeface="Symbol" panose="05050102010706020507" pitchFamily="18" charset="2"/>
              </a:rPr>
              <a:t>i</a:t>
            </a:r>
            <a:r>
              <a:rPr lang="en-GB" dirty="0" smtClean="0">
                <a:sym typeface="Symbol" panose="05050102010706020507" pitchFamily="18" charset="2"/>
              </a:rPr>
              <a:t> and …</a:t>
            </a:r>
          </a:p>
          <a:p>
            <a:pPr lvl="1"/>
            <a:r>
              <a:rPr lang="en-GB" dirty="0" smtClean="0">
                <a:sym typeface="Symbol" panose="05050102010706020507" pitchFamily="18" charset="2"/>
              </a:rPr>
              <a:t>… a zero-knowledge proof they know a private </a:t>
            </a:r>
            <a:r>
              <a:rPr lang="en-GB" dirty="0" err="1" smtClean="0">
                <a:sym typeface="Symbol" panose="05050102010706020507" pitchFamily="18" charset="2"/>
              </a:rPr>
              <a:t>priv</a:t>
            </a:r>
            <a:r>
              <a:rPr lang="en-GB" dirty="0" smtClean="0">
                <a:sym typeface="Symbol" panose="05050102010706020507" pitchFamily="18" charset="2"/>
              </a:rPr>
              <a:t> such that pub = </a:t>
            </a:r>
            <a:r>
              <a:rPr lang="en-GB" dirty="0" err="1" smtClean="0">
                <a:sym typeface="Symbol" panose="05050102010706020507" pitchFamily="18" charset="2"/>
              </a:rPr>
              <a:t>g</a:t>
            </a:r>
            <a:r>
              <a:rPr lang="en-GB" baseline="30000" dirty="0" err="1" smtClean="0">
                <a:sym typeface="Symbol" panose="05050102010706020507" pitchFamily="18" charset="2"/>
              </a:rPr>
              <a:t>priv</a:t>
            </a:r>
            <a:endParaRPr lang="en-GB" baseline="30000" dirty="0" smtClean="0">
              <a:sym typeface="Symbol" panose="05050102010706020507" pitchFamily="18" charset="2"/>
            </a:endParaRPr>
          </a:p>
          <a:p>
            <a:pPr lvl="1"/>
            <a:endParaRPr lang="en-GB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3012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Schnorr Identification Protocol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base of all “Sigma (</a:t>
            </a:r>
            <a:r>
              <a:rPr lang="en-GB" dirty="0" smtClean="0">
                <a:sym typeface="Symbol" panose="05050102010706020507" pitchFamily="18" charset="2"/>
              </a:rPr>
              <a:t></a:t>
            </a:r>
            <a:r>
              <a:rPr lang="en-GB" dirty="0" smtClean="0"/>
              <a:t>) protocols” for Zero-Knowledge.</a:t>
            </a:r>
          </a:p>
          <a:p>
            <a:r>
              <a:rPr lang="en-GB" dirty="0" smtClean="0"/>
              <a:t>Initial goal: identification (for authentication) and Digital Signatures.</a:t>
            </a:r>
          </a:p>
          <a:p>
            <a:r>
              <a:rPr lang="en-GB" dirty="0" smtClean="0"/>
              <a:t>The protocol: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6525344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Claus-Peter Schnorr: Efficient Identification and Signatures for Smart Cards. CRYPTO 1989: 239-252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88" y="3836252"/>
            <a:ext cx="8331232" cy="16426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2747" y="3164705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Prover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(Bob)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004153" y="3138146"/>
            <a:ext cx="96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Verifier </a:t>
            </a:r>
          </a:p>
          <a:p>
            <a:r>
              <a:rPr lang="en-GB" dirty="0" smtClean="0"/>
              <a:t>(Alice)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2946963"/>
            <a:ext cx="5532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Shared parameters: G (group) order q, g (generator)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74297" y="339561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Private </a:t>
            </a:r>
            <a:r>
              <a:rPr lang="en-GB" b="1" dirty="0" smtClean="0">
                <a:solidFill>
                  <a:schemeClr val="accent2"/>
                </a:solidFill>
              </a:rPr>
              <a:t>x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4248" y="3359193"/>
            <a:ext cx="1083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Public </a:t>
            </a:r>
            <a:br>
              <a:rPr lang="en-GB" dirty="0" smtClean="0"/>
            </a:b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pub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smtClean="0"/>
              <a:t>=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2"/>
                </a:solidFill>
              </a:rPr>
              <a:t>x</a:t>
            </a:r>
            <a:endParaRPr lang="en-GB" b="1" baseline="30000" dirty="0">
              <a:solidFill>
                <a:schemeClr val="accent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75872" y="4509120"/>
            <a:ext cx="44644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42338" y="3862789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1) random </a:t>
            </a:r>
            <a:r>
              <a:rPr lang="en-GB" b="1" dirty="0" smtClean="0">
                <a:solidFill>
                  <a:schemeClr val="accent2"/>
                </a:solidFill>
              </a:rPr>
              <a:t>w</a:t>
            </a:r>
            <a:r>
              <a:rPr lang="en-GB" dirty="0"/>
              <a:t> (witness)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GB" dirty="0" smtClean="0"/>
              <a:t> =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2"/>
                </a:solidFill>
              </a:rPr>
              <a:t>w</a:t>
            </a:r>
            <a:endParaRPr lang="en-GB" b="1" baseline="30000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20491" y="413978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GB" baseline="300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9580" y="5661248"/>
            <a:ext cx="44644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239407" y="5112581"/>
            <a:ext cx="45009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23537" y="4784546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2) Random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b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dirty="0"/>
              <a:t>    (Challenge)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65375" y="47878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82747" y="5692335"/>
            <a:ext cx="2242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3)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 smtClean="0"/>
              <a:t> = </a:t>
            </a:r>
            <a:r>
              <a:rPr lang="en-GB" b="1" dirty="0">
                <a:solidFill>
                  <a:schemeClr val="accent2"/>
                </a:solidFill>
              </a:rPr>
              <a:t>w</a:t>
            </a:r>
            <a:r>
              <a:rPr lang="en-GB" dirty="0"/>
              <a:t> -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accent2"/>
                </a:solidFill>
              </a:rPr>
              <a:t>x</a:t>
            </a:r>
            <a:r>
              <a:rPr lang="en-GB" dirty="0" smtClean="0"/>
              <a:t>(mod q)</a:t>
            </a:r>
            <a:br>
              <a:rPr lang="en-GB" dirty="0" smtClean="0"/>
            </a:br>
            <a:r>
              <a:rPr lang="en-GB" dirty="0" smtClean="0"/>
              <a:t>(Response)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391023" y="5323003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26812" y="5970425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4) Check: </a:t>
            </a:r>
            <a:r>
              <a:rPr lang="en-GB" dirty="0" err="1" smtClean="0"/>
              <a:t>g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dirty="0" err="1">
                <a:sym typeface="Symbol" panose="05050102010706020507" pitchFamily="18" charset="2"/>
              </a:rPr>
              <a:t>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</a:rPr>
              <a:t>pub</a:t>
            </a:r>
            <a:r>
              <a:rPr lang="en-GB" b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dirty="0" smtClean="0"/>
              <a:t> = 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81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8" grpId="0"/>
      <p:bldP spid="10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Does the verification work? </a:t>
            </a:r>
            <a:br>
              <a:rPr lang="en-GB" dirty="0" smtClean="0"/>
            </a:br>
            <a:r>
              <a:rPr lang="en-GB" dirty="0" smtClean="0"/>
              <a:t>(soundness)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Does that prove Bob knows x? </a:t>
            </a:r>
            <a:br>
              <a:rPr lang="en-GB" dirty="0" smtClean="0"/>
            </a:br>
            <a:r>
              <a:rPr lang="en-GB" dirty="0" smtClean="0"/>
              <a:t>(Integrity / soundness)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Are we leaking any information about x? </a:t>
            </a:r>
            <a:br>
              <a:rPr lang="en-GB" dirty="0" smtClean="0"/>
            </a:br>
            <a:r>
              <a:rPr lang="en-GB" dirty="0" smtClean="0"/>
              <a:t>(privacy / zero-knowledge)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95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004359"/>
      </a:dk2>
      <a:lt2>
        <a:srgbClr val="808080"/>
      </a:lt2>
      <a:accent1>
        <a:srgbClr val="7FA1AC"/>
      </a:accent1>
      <a:accent2>
        <a:srgbClr val="004359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3C50"/>
      </a:accent6>
      <a:hlink>
        <a:srgbClr val="4B4620"/>
      </a:hlink>
      <a:folHlink>
        <a:srgbClr val="C88BA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2836</TotalTime>
  <Words>2121</Words>
  <Application>Microsoft Office PowerPoint</Application>
  <PresentationFormat>On-screen Show (4:3)</PresentationFormat>
  <Paragraphs>359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Custom Design</vt:lpstr>
      <vt:lpstr>Office Theme</vt:lpstr>
      <vt:lpstr>Privacy Enhancing Technologies Zero-Knowledge Proofs</vt:lpstr>
      <vt:lpstr>The GA17 story so far …</vt:lpstr>
      <vt:lpstr>A gentle introduction to Zero-Knowledge</vt:lpstr>
      <vt:lpstr>The Cave Analogy</vt:lpstr>
      <vt:lpstr>Why do we need Zero-Knowledge</vt:lpstr>
      <vt:lpstr>Securing homomorphic encryption …</vt:lpstr>
      <vt:lpstr>An attack on threshold decryption.</vt:lpstr>
      <vt:lpstr>The Schnorr Identification Protocol</vt:lpstr>
      <vt:lpstr>Key questions</vt:lpstr>
      <vt:lpstr>Does Schnorr verification work?</vt:lpstr>
      <vt:lpstr>Does Schnorr prove Bob knows x?</vt:lpstr>
      <vt:lpstr>Schnorr leaks no information about x? </vt:lpstr>
      <vt:lpstr>How to turn Schnorr into a Signature</vt:lpstr>
      <vt:lpstr>Why does the Fiat-Shamir Heuristic work?</vt:lpstr>
      <vt:lpstr>Summary of Schnorr</vt:lpstr>
      <vt:lpstr>Back to “why we care?” …</vt:lpstr>
      <vt:lpstr>We can prove “any” statement about encrypted / committed secrets!</vt:lpstr>
      <vt:lpstr>Roadmap</vt:lpstr>
      <vt:lpstr>Proof of Equality of Discrete Logarithms</vt:lpstr>
      <vt:lpstr>Encryption vs. Commitments</vt:lpstr>
      <vt:lpstr>Chaum-Pedersen Commitments</vt:lpstr>
      <vt:lpstr>Proof of Knowledge of DL representations</vt:lpstr>
      <vt:lpstr>DL representations proofs in general</vt:lpstr>
      <vt:lpstr>Proof of linear relations</vt:lpstr>
      <vt:lpstr>Exercise on proving linear relations</vt:lpstr>
      <vt:lpstr>Proof of products of secret values</vt:lpstr>
      <vt:lpstr>Exercises</vt:lpstr>
      <vt:lpstr>Exercise: Securing the Polling example</vt:lpstr>
      <vt:lpstr>Conclusions</vt:lpstr>
    </vt:vector>
  </TitlesOfParts>
  <Company>UCL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georged@gmail.com</cp:lastModifiedBy>
  <cp:revision>139</cp:revision>
  <dcterms:created xsi:type="dcterms:W3CDTF">2005-07-13T12:26:50Z</dcterms:created>
  <dcterms:modified xsi:type="dcterms:W3CDTF">2015-02-05T16:20:24Z</dcterms:modified>
</cp:coreProperties>
</file>