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sldIdLst>
    <p:sldId id="256" r:id="rId3"/>
    <p:sldId id="329" r:id="rId4"/>
    <p:sldId id="280" r:id="rId5"/>
    <p:sldId id="281" r:id="rId6"/>
    <p:sldId id="282" r:id="rId7"/>
    <p:sldId id="283" r:id="rId8"/>
    <p:sldId id="284" r:id="rId9"/>
    <p:sldId id="285" r:id="rId10"/>
    <p:sldId id="315" r:id="rId11"/>
    <p:sldId id="307" r:id="rId12"/>
    <p:sldId id="286" r:id="rId13"/>
    <p:sldId id="287" r:id="rId14"/>
    <p:sldId id="288" r:id="rId15"/>
    <p:sldId id="289" r:id="rId16"/>
    <p:sldId id="290" r:id="rId17"/>
    <p:sldId id="291" r:id="rId18"/>
    <p:sldId id="328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3" r:id="rId29"/>
    <p:sldId id="304" r:id="rId30"/>
    <p:sldId id="305" r:id="rId31"/>
    <p:sldId id="316" r:id="rId32"/>
    <p:sldId id="317" r:id="rId33"/>
    <p:sldId id="318" r:id="rId34"/>
    <p:sldId id="319" r:id="rId35"/>
    <p:sldId id="320" r:id="rId36"/>
    <p:sldId id="321" r:id="rId37"/>
    <p:sldId id="322" r:id="rId38"/>
    <p:sldId id="323" r:id="rId39"/>
    <p:sldId id="324" r:id="rId40"/>
    <p:sldId id="325" r:id="rId41"/>
    <p:sldId id="314" r:id="rId42"/>
    <p:sldId id="308" r:id="rId43"/>
    <p:sldId id="309" r:id="rId44"/>
    <p:sldId id="310" r:id="rId45"/>
    <p:sldId id="311" r:id="rId46"/>
    <p:sldId id="312" r:id="rId47"/>
    <p:sldId id="313" r:id="rId48"/>
    <p:sldId id="326" r:id="rId49"/>
    <p:sldId id="327" r:id="rId50"/>
    <p:sldId id="306" r:id="rId5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8">
          <p15:clr>
            <a:srgbClr val="A4A3A4"/>
          </p15:clr>
        </p15:guide>
        <p15:guide id="2" orient="horz" pos="1706">
          <p15:clr>
            <a:srgbClr val="A4A3A4"/>
          </p15:clr>
        </p15:guide>
        <p15:guide id="3" orient="horz" pos="2840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208">
          <p15:clr>
            <a:srgbClr val="A4A3A4"/>
          </p15:clr>
        </p15:guide>
        <p15:guide id="6" pos="2018">
          <p15:clr>
            <a:srgbClr val="A4A3A4"/>
          </p15:clr>
        </p15:guide>
        <p15:guide id="7" pos="5556">
          <p15:clr>
            <a:srgbClr val="A4A3A4"/>
          </p15:clr>
        </p15:guide>
        <p15:guide id="8" pos="37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FF2"/>
    <a:srgbClr val="E9D1DD"/>
    <a:srgbClr val="E5F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660"/>
  </p:normalViewPr>
  <p:slideViewPr>
    <p:cSldViewPr>
      <p:cViewPr varScale="1">
        <p:scale>
          <a:sx n="89" d="100"/>
          <a:sy n="89" d="100"/>
        </p:scale>
        <p:origin x="1210" y="77"/>
      </p:cViewPr>
      <p:guideLst>
        <p:guide orient="horz" pos="578"/>
        <p:guide orient="horz" pos="1706"/>
        <p:guide orient="horz" pos="2840"/>
        <p:guide orient="horz" pos="3884"/>
        <p:guide pos="208"/>
        <p:guide pos="2018"/>
        <p:guide pos="5556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MidBlue102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84313"/>
            <a:ext cx="8496300" cy="1368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638"/>
            <a:ext cx="8496300" cy="30972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23850" y="6245225"/>
            <a:ext cx="84963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7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58428-999A-4404-BEBF-C4674E596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908050"/>
            <a:ext cx="2122487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908050"/>
            <a:ext cx="6215063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5C2B-FA85-41A3-9F53-7D323685F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49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MidBlue102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73F26-6148-46CA-9D0B-9FDC164DD625}" type="datetimeFigureOut">
              <a:rPr lang="en-GB"/>
              <a:pPr>
                <a:defRPr/>
              </a:pPr>
              <a:t>22/01/2015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A4562-8B7A-45F0-B6A9-1C288DADB0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322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0C608-BEE8-407C-8D17-31EF015926F8}" type="datetimeFigureOut">
              <a:rPr lang="en-GB"/>
              <a:pPr>
                <a:defRPr/>
              </a:pPr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A1A75-BF11-4DD2-8B14-3EF0200D8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74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C0B8-7A62-4915-8039-C02C62592943}" type="datetimeFigureOut">
              <a:rPr lang="en-GB"/>
              <a:pPr>
                <a:defRPr/>
              </a:pPr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7A597-9C4A-428B-A29D-C161C9027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54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C6E5D-C50C-4040-8B91-0E114E0EBD9D}" type="datetimeFigureOut">
              <a:rPr lang="en-GB"/>
              <a:pPr>
                <a:defRPr/>
              </a:pPr>
              <a:t>22/01/2015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79C78-9BD7-4297-8442-87B1AD1E60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00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E4941-6A3B-4E89-95EE-09454AD8D11B}" type="datetimeFigureOut">
              <a:rPr lang="en-GB"/>
              <a:pPr>
                <a:defRPr/>
              </a:pPr>
              <a:t>22/01/2015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640F2-2581-4FF2-AD8A-6729D1C73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53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D350E-D036-4A11-953A-0D41C2074ECE}" type="datetimeFigureOut">
              <a:rPr lang="en-GB"/>
              <a:pPr>
                <a:defRPr/>
              </a:pPr>
              <a:t>22/01/2015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31FCC-F6AD-40B2-84CF-39D1317E9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31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F9680-94E1-487E-9B1E-6F84E39BF19B}" type="datetimeFigureOut">
              <a:rPr lang="en-GB"/>
              <a:pPr>
                <a:defRPr/>
              </a:pPr>
              <a:t>22/01/2015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3330D-5F62-4C51-9771-5AF9C0513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078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B4E71-A6C3-454D-80CB-ABE061FBB23A}" type="datetimeFigureOut">
              <a:rPr lang="en-GB"/>
              <a:pPr>
                <a:defRPr/>
              </a:pPr>
              <a:t>22/01/2015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47D6A-444D-4141-8B6F-79E3E09FE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0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D461B-7FDF-4AFD-82F8-42152DBC1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6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67037-95E9-44DD-BF5E-0F9647B09D55}" type="datetimeFigureOut">
              <a:rPr lang="en-GB"/>
              <a:pPr>
                <a:defRPr/>
              </a:pPr>
              <a:t>22/01/2015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F99CA-79BC-4C3E-A721-000433BA2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47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60566-5464-4B8B-8CEE-2A4D669BB73E}" type="datetimeFigureOut">
              <a:rPr lang="en-GB"/>
              <a:pPr>
                <a:defRPr/>
              </a:pPr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48DB9-B345-427D-A664-60D070587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19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AA137-ACBE-4F84-86A1-299C552E51E0}" type="datetimeFigureOut">
              <a:rPr lang="en-GB"/>
              <a:pPr>
                <a:defRPr/>
              </a:pPr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DD196-EE39-499F-8BA2-B9E302885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4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3E5CA-20D2-42F5-AEE7-23A73007E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0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708275"/>
            <a:ext cx="4168775" cy="345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708275"/>
            <a:ext cx="4168775" cy="345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A58F8-6761-41C4-86FA-0D8FD9F3F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2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BB6A3-2FB6-404E-A3C3-4B5FED1A3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9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CBF18-15B2-4A1D-8375-D2A7C6693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6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4B5E5-E75A-4970-BD2D-5E0B090E0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8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A791A-4B69-453F-B619-BE084C18B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4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EE4C1-6379-431A-9F27-CDCE87B43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908050"/>
            <a:ext cx="8489950" cy="129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2708275"/>
            <a:ext cx="848995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37300"/>
            <a:ext cx="10080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13CFA3-0970-4E9D-AFF7-5032C5F78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17" descr="MidBlue9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780B405-7594-48B7-8773-FBF92D9E51E0}" type="datetimeFigureOut">
              <a:rPr lang="en-GB"/>
              <a:pPr>
                <a:defRPr/>
              </a:pPr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1F7F65-8384-40EB-82A4-F0023FC08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17" descr="MidBlue9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uca.melis.14@ucl.ac.uk" TargetMode="External"/><Relationship Id="rId2" Type="http://schemas.openxmlformats.org/officeDocument/2006/relationships/hyperlink" Target="mailto:g.danezis@ucl.ac.uk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s.dodier-lazaro.12@ucl.ac.uk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gdanezis/PET-Exercises/blob/master/Lab01Basics/Lab01Readme.txt" TargetMode="External"/><Relationship Id="rId2" Type="http://schemas.openxmlformats.org/officeDocument/2006/relationships/hyperlink" Target="http://petlib.readthedocs.org/en/latest/" TargetMode="Externa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GB" altLang="en-US" sz="4000" dirty="0" smtClean="0"/>
              <a:t>Privacy Enhancing Technologies Anonymous Communications.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6858000" cy="2275234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George Danezis (</a:t>
            </a:r>
            <a:r>
              <a:rPr lang="en-GB" dirty="0" smtClean="0">
                <a:hlinkClick r:id="rId2"/>
              </a:rPr>
              <a:t>g.danezis@ucl.ac.uk</a:t>
            </a:r>
            <a:r>
              <a:rPr lang="en-GB" dirty="0" smtClean="0"/>
              <a:t>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With help from: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	Luca </a:t>
            </a:r>
            <a:r>
              <a:rPr lang="en-GB" dirty="0"/>
              <a:t>Melis (</a:t>
            </a:r>
            <a:r>
              <a:rPr lang="en-GB" dirty="0" smtClean="0">
                <a:hlinkClick r:id="rId3"/>
              </a:rPr>
              <a:t>luca.melis.14@ucl.ac.uk</a:t>
            </a:r>
            <a:r>
              <a:rPr lang="en-GB" dirty="0" smtClean="0"/>
              <a:t>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	Steve </a:t>
            </a:r>
            <a:r>
              <a:rPr lang="en-GB" dirty="0"/>
              <a:t>Dodier-Lazaro (</a:t>
            </a:r>
            <a:r>
              <a:rPr lang="en-GB" dirty="0">
                <a:hlinkClick r:id="rId4"/>
              </a:rPr>
              <a:t>s.dodier-lazaro.12@ucl.ac.uk</a:t>
            </a:r>
            <a:r>
              <a:rPr lang="en-GB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Anonymity through Broadcast</a:t>
            </a:r>
          </a:p>
        </p:txBody>
      </p:sp>
      <p:pic>
        <p:nvPicPr>
          <p:cNvPr id="46083" name="Picture 2" descr="C:\Users\gdane\Pictures\Microsoft Clip Organizer\j0280074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3644900"/>
            <a:ext cx="542925" cy="906463"/>
          </a:xfrm>
        </p:spPr>
      </p:pic>
      <p:pic>
        <p:nvPicPr>
          <p:cNvPr id="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916113"/>
            <a:ext cx="3571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781300"/>
            <a:ext cx="35718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3860800"/>
            <a:ext cx="3571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5013325"/>
            <a:ext cx="3571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38" y="5876925"/>
            <a:ext cx="3571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V="1">
            <a:off x="1547813" y="3213100"/>
            <a:ext cx="2266950" cy="863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423988" y="2513013"/>
            <a:ext cx="1912937" cy="12842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547813" y="4076700"/>
            <a:ext cx="2444750" cy="215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438275" y="4554538"/>
            <a:ext cx="2125663" cy="6746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258888" y="4797425"/>
            <a:ext cx="1728787" cy="13779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6094" name="TextBox 20"/>
          <p:cNvSpPr txBox="1">
            <a:spLocks noChangeArrowheads="1"/>
          </p:cNvSpPr>
          <p:nvPr/>
        </p:nvSpPr>
        <p:spPr bwMode="auto">
          <a:xfrm>
            <a:off x="323850" y="2781300"/>
            <a:ext cx="1838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Simple receiver </a:t>
            </a:r>
          </a:p>
          <a:p>
            <a:pPr eaLnBrk="1" hangingPunct="1"/>
            <a:r>
              <a:rPr lang="en-GB" altLang="en-US"/>
              <a:t>anonymity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78338" y="2919413"/>
            <a:ext cx="1287462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E(Message)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35400" y="2030413"/>
            <a:ext cx="89058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dirty="0">
                <a:solidFill>
                  <a:schemeClr val="accent6"/>
                </a:solidFill>
              </a:rPr>
              <a:t>E(Junk)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6775" y="3975100"/>
            <a:ext cx="89058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dirty="0">
                <a:solidFill>
                  <a:schemeClr val="accent6"/>
                </a:solidFill>
              </a:rPr>
              <a:t>E(Junk)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11638" y="5126038"/>
            <a:ext cx="8890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dirty="0">
                <a:solidFill>
                  <a:schemeClr val="accent6"/>
                </a:solidFill>
              </a:rPr>
              <a:t>E(Junk)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589338" y="5991225"/>
            <a:ext cx="88900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dirty="0">
                <a:solidFill>
                  <a:schemeClr val="accent6"/>
                </a:solidFill>
              </a:rPr>
              <a:t>E(Junk)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084888" y="1660525"/>
            <a:ext cx="3159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Point 1: </a:t>
            </a:r>
            <a:r>
              <a:rPr lang="en-GB" altLang="en-US"/>
              <a:t>Do not re-invent this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084888" y="2157413"/>
            <a:ext cx="3055937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Point 2: </a:t>
            </a:r>
            <a:r>
              <a:rPr lang="en-GB" altLang="en-US"/>
              <a:t>Many ways to do </a:t>
            </a:r>
            <a:br>
              <a:rPr lang="en-GB" altLang="en-US"/>
            </a:br>
            <a:r>
              <a:rPr lang="en-GB" altLang="en-US"/>
              <a:t>broadcast</a:t>
            </a:r>
          </a:p>
          <a:p>
            <a:pPr eaLnBrk="1" hangingPunct="1"/>
            <a:r>
              <a:rPr lang="en-GB" altLang="en-US"/>
              <a:t>	- Ring</a:t>
            </a:r>
          </a:p>
          <a:p>
            <a:pPr eaLnBrk="1" hangingPunct="1"/>
            <a:r>
              <a:rPr lang="en-GB" altLang="en-US"/>
              <a:t>	- Trees</a:t>
            </a:r>
          </a:p>
          <a:p>
            <a:pPr eaLnBrk="1" hangingPunct="1"/>
            <a:r>
              <a:rPr lang="en-GB" altLang="en-US"/>
              <a:t>It has all been done (Buses)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099175" y="4365625"/>
            <a:ext cx="2711450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Point 4: </a:t>
            </a:r>
            <a:r>
              <a:rPr lang="en-GB" altLang="en-US"/>
              <a:t>What are the </a:t>
            </a:r>
          </a:p>
          <a:p>
            <a:pPr eaLnBrk="1" hangingPunct="1"/>
            <a:r>
              <a:rPr lang="en-GB" altLang="en-US"/>
              <a:t>	problems here?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/>
              <a:t>Coordination</a:t>
            </a:r>
          </a:p>
          <a:p>
            <a:pPr eaLnBrk="1" hangingPunct="1"/>
            <a:r>
              <a:rPr lang="en-GB" altLang="en-US"/>
              <a:t>Sender anonymity</a:t>
            </a:r>
          </a:p>
          <a:p>
            <a:pPr eaLnBrk="1" hangingPunct="1"/>
            <a:r>
              <a:rPr lang="en-GB" altLang="en-US"/>
              <a:t>Latency</a:t>
            </a:r>
          </a:p>
          <a:p>
            <a:pPr eaLnBrk="1" hangingPunct="1"/>
            <a:r>
              <a:rPr lang="en-GB" altLang="en-US"/>
              <a:t>Bandwidth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084888" y="3644900"/>
            <a:ext cx="29670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Point 3: </a:t>
            </a:r>
            <a:r>
              <a:rPr lang="en-GB" altLang="en-US"/>
              <a:t>Is your anonymity </a:t>
            </a:r>
            <a:br>
              <a:rPr lang="en-GB" altLang="en-US"/>
            </a:br>
            <a:r>
              <a:rPr lang="en-GB" altLang="en-US"/>
              <a:t>system better than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Mix – practical anonymity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David Chaum (concept 1979 – publish 1981)</a:t>
            </a:r>
          </a:p>
          <a:p>
            <a:pPr lvl="1" eaLnBrk="1" hangingPunct="1"/>
            <a:r>
              <a:rPr lang="en-GB" altLang="en-US" smtClean="0"/>
              <a:t>Reference is marker in anonymity bibliography</a:t>
            </a:r>
            <a:br>
              <a:rPr lang="en-GB" altLang="en-US" smtClean="0"/>
            </a:br>
            <a:endParaRPr lang="en-GB" altLang="en-US" smtClean="0"/>
          </a:p>
          <a:p>
            <a:pPr eaLnBrk="1" hangingPunct="1"/>
            <a:r>
              <a:rPr lang="en-GB" altLang="en-US" smtClean="0"/>
              <a:t>Makes uses of cryptographic relays</a:t>
            </a:r>
          </a:p>
          <a:p>
            <a:pPr lvl="1" eaLnBrk="1" hangingPunct="1"/>
            <a:r>
              <a:rPr lang="en-GB" altLang="en-US" smtClean="0"/>
              <a:t>Break the link between sender and receiver</a:t>
            </a:r>
            <a:br>
              <a:rPr lang="en-GB" altLang="en-US" smtClean="0"/>
            </a:br>
            <a:endParaRPr lang="en-GB" altLang="en-US" smtClean="0"/>
          </a:p>
          <a:p>
            <a:pPr eaLnBrk="1" hangingPunct="1"/>
            <a:r>
              <a:rPr lang="en-GB" altLang="en-US" smtClean="0"/>
              <a:t>Cost</a:t>
            </a:r>
          </a:p>
          <a:p>
            <a:pPr lvl="1" eaLnBrk="1" hangingPunct="1"/>
            <a:r>
              <a:rPr lang="en-GB" altLang="en-US" smtClean="0"/>
              <a:t>O(1) – O(logN) messages</a:t>
            </a:r>
          </a:p>
          <a:p>
            <a:pPr lvl="1" eaLnBrk="1" hangingPunct="1"/>
            <a:r>
              <a:rPr lang="en-GB" altLang="en-US" smtClean="0"/>
              <a:t>O(1) – O(logN) latency</a:t>
            </a:r>
          </a:p>
          <a:p>
            <a:pPr lvl="1"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Security</a:t>
            </a:r>
          </a:p>
          <a:p>
            <a:pPr lvl="1" eaLnBrk="1" hangingPunct="1"/>
            <a:r>
              <a:rPr lang="en-GB" altLang="en-US" smtClean="0"/>
              <a:t>Computational (public key primitives must be secure)</a:t>
            </a:r>
          </a:p>
          <a:p>
            <a:pPr lvl="1" eaLnBrk="1" hangingPunct="1"/>
            <a:r>
              <a:rPr lang="en-GB" altLang="en-US" smtClean="0"/>
              <a:t>Threshold of honest participants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mix – illustrated</a:t>
            </a:r>
          </a:p>
        </p:txBody>
      </p:sp>
      <p:sp>
        <p:nvSpPr>
          <p:cNvPr id="6" name="Flowchart: Punched Tape 5"/>
          <p:cNvSpPr/>
          <p:nvPr/>
        </p:nvSpPr>
        <p:spPr>
          <a:xfrm>
            <a:off x="2428875" y="2286000"/>
            <a:ext cx="1857375" cy="785813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143375" y="3429000"/>
            <a:ext cx="1285875" cy="14287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dirty="0"/>
              <a:t>The Mix</a:t>
            </a:r>
          </a:p>
          <a:p>
            <a:pPr algn="ctr" eaLnBrk="1" hangingPunct="1">
              <a:defRPr/>
            </a:pPr>
            <a:endParaRPr lang="en-GB" dirty="0"/>
          </a:p>
        </p:txBody>
      </p:sp>
      <p:pic>
        <p:nvPicPr>
          <p:cNvPr id="48133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5715000"/>
            <a:ext cx="357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4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3357563"/>
            <a:ext cx="3571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4643438"/>
            <a:ext cx="3571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6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3" y="2071688"/>
            <a:ext cx="3571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7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5643563"/>
            <a:ext cx="3571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8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475038"/>
            <a:ext cx="357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9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75163"/>
            <a:ext cx="357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858148" y="2189697"/>
            <a:ext cx="357190" cy="596361"/>
          </a:xfrm>
          <a:prstGeom prst="rect">
            <a:avLst/>
          </a:prstGeom>
          <a:noFill/>
        </p:spPr>
      </p:pic>
      <p:sp>
        <p:nvSpPr>
          <p:cNvPr id="48141" name="TextBox 15"/>
          <p:cNvSpPr txBox="1">
            <a:spLocks noChangeArrowheads="1"/>
          </p:cNvSpPr>
          <p:nvPr/>
        </p:nvSpPr>
        <p:spPr bwMode="auto">
          <a:xfrm>
            <a:off x="1347788" y="2714625"/>
            <a:ext cx="6524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Alice</a:t>
            </a:r>
          </a:p>
        </p:txBody>
      </p:sp>
      <p:sp>
        <p:nvSpPr>
          <p:cNvPr id="48142" name="TextBox 16"/>
          <p:cNvSpPr txBox="1">
            <a:spLocks noChangeArrowheads="1"/>
          </p:cNvSpPr>
          <p:nvPr/>
        </p:nvSpPr>
        <p:spPr bwMode="auto">
          <a:xfrm>
            <a:off x="7715250" y="2832100"/>
            <a:ext cx="568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Bob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928813" y="2571750"/>
            <a:ext cx="2214562" cy="12144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7" idx="1"/>
          </p:cNvCxnSpPr>
          <p:nvPr/>
        </p:nvCxnSpPr>
        <p:spPr>
          <a:xfrm>
            <a:off x="1714500" y="3643313"/>
            <a:ext cx="2428875" cy="5000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643063" y="4429125"/>
            <a:ext cx="2500312" cy="571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1857375" y="4643438"/>
            <a:ext cx="2286000" cy="13573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429250" y="2714625"/>
            <a:ext cx="2286000" cy="10001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429250" y="3857625"/>
            <a:ext cx="2357438" cy="1428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429250" y="4357688"/>
            <a:ext cx="2428875" cy="4286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429250" y="4643438"/>
            <a:ext cx="2214563" cy="12858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4143375" y="3714750"/>
            <a:ext cx="1285875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7" idx="1"/>
          </p:cNvCxnSpPr>
          <p:nvPr/>
        </p:nvCxnSpPr>
        <p:spPr>
          <a:xfrm rot="10800000" flipH="1" flipV="1">
            <a:off x="4143375" y="4143375"/>
            <a:ext cx="1285875" cy="5000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4143375" y="4000500"/>
            <a:ext cx="1285875" cy="4286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4143375" y="4357688"/>
            <a:ext cx="1285875" cy="3571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7" name="Line Callout 1 (Border and Accent Bar) 46"/>
          <p:cNvSpPr/>
          <p:nvPr/>
        </p:nvSpPr>
        <p:spPr>
          <a:xfrm>
            <a:off x="5072063" y="6000750"/>
            <a:ext cx="2071687" cy="714375"/>
          </a:xfrm>
          <a:prstGeom prst="accentBorderCallout1">
            <a:avLst>
              <a:gd name="adj1" fmla="val 18750"/>
              <a:gd name="adj2" fmla="val -4740"/>
              <a:gd name="adj3" fmla="val -143499"/>
              <a:gd name="adj4" fmla="val -2858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dirty="0"/>
              <a:t>Adversary cannot</a:t>
            </a:r>
            <a:br>
              <a:rPr lang="en-GB" dirty="0"/>
            </a:br>
            <a:r>
              <a:rPr lang="en-GB" dirty="0"/>
              <a:t>see inside the Mix</a:t>
            </a:r>
          </a:p>
        </p:txBody>
      </p:sp>
      <p:sp>
        <p:nvSpPr>
          <p:cNvPr id="48156" name="TextBox 47"/>
          <p:cNvSpPr txBox="1">
            <a:spLocks noChangeArrowheads="1"/>
          </p:cNvSpPr>
          <p:nvPr/>
        </p:nvSpPr>
        <p:spPr bwMode="auto">
          <a:xfrm>
            <a:off x="2428875" y="2500313"/>
            <a:ext cx="1839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A-&gt;M: {B, Msg}</a:t>
            </a:r>
            <a:r>
              <a:rPr lang="en-GB" altLang="en-US" baseline="-25000"/>
              <a:t>Mix</a:t>
            </a:r>
          </a:p>
        </p:txBody>
      </p:sp>
      <p:sp>
        <p:nvSpPr>
          <p:cNvPr id="50" name="Flowchart: Punched Tape 49"/>
          <p:cNvSpPr/>
          <p:nvPr/>
        </p:nvSpPr>
        <p:spPr>
          <a:xfrm>
            <a:off x="5286375" y="2286000"/>
            <a:ext cx="1857375" cy="785813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tx1"/>
                </a:solidFill>
              </a:rPr>
              <a:t>M-&gt;B: </a:t>
            </a:r>
            <a:r>
              <a:rPr lang="en-GB" dirty="0" err="1">
                <a:solidFill>
                  <a:schemeClr val="tx1"/>
                </a:solidFill>
              </a:rPr>
              <a:t>Msg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mix – security issues</a:t>
            </a:r>
          </a:p>
        </p:txBody>
      </p:sp>
      <p:sp>
        <p:nvSpPr>
          <p:cNvPr id="6" name="Flowchart: Punched Tape 5"/>
          <p:cNvSpPr/>
          <p:nvPr/>
        </p:nvSpPr>
        <p:spPr>
          <a:xfrm>
            <a:off x="2428875" y="2286000"/>
            <a:ext cx="1857375" cy="785813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143375" y="3429000"/>
            <a:ext cx="1285875" cy="14287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dirty="0"/>
              <a:t>The Mix</a:t>
            </a:r>
          </a:p>
          <a:p>
            <a:pPr algn="ctr" eaLnBrk="1" hangingPunct="1">
              <a:defRPr/>
            </a:pPr>
            <a:endParaRPr lang="en-GB" dirty="0"/>
          </a:p>
        </p:txBody>
      </p:sp>
      <p:pic>
        <p:nvPicPr>
          <p:cNvPr id="49157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5715000"/>
            <a:ext cx="357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8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3357563"/>
            <a:ext cx="3571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9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4643438"/>
            <a:ext cx="3571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0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3" y="2071688"/>
            <a:ext cx="3571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1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5643563"/>
            <a:ext cx="3571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2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475038"/>
            <a:ext cx="357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3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75163"/>
            <a:ext cx="357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858148" y="2189697"/>
            <a:ext cx="357190" cy="596361"/>
          </a:xfrm>
          <a:prstGeom prst="rect">
            <a:avLst/>
          </a:prstGeom>
          <a:noFill/>
        </p:spPr>
      </p:pic>
      <p:sp>
        <p:nvSpPr>
          <p:cNvPr id="49165" name="TextBox 15"/>
          <p:cNvSpPr txBox="1">
            <a:spLocks noChangeArrowheads="1"/>
          </p:cNvSpPr>
          <p:nvPr/>
        </p:nvSpPr>
        <p:spPr bwMode="auto">
          <a:xfrm>
            <a:off x="1347788" y="2714625"/>
            <a:ext cx="6524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Alice</a:t>
            </a:r>
          </a:p>
        </p:txBody>
      </p:sp>
      <p:sp>
        <p:nvSpPr>
          <p:cNvPr id="49166" name="TextBox 16"/>
          <p:cNvSpPr txBox="1">
            <a:spLocks noChangeArrowheads="1"/>
          </p:cNvSpPr>
          <p:nvPr/>
        </p:nvSpPr>
        <p:spPr bwMode="auto">
          <a:xfrm>
            <a:off x="7715250" y="2832100"/>
            <a:ext cx="568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Bob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928813" y="2571750"/>
            <a:ext cx="2214562" cy="12144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7" idx="1"/>
          </p:cNvCxnSpPr>
          <p:nvPr/>
        </p:nvCxnSpPr>
        <p:spPr>
          <a:xfrm>
            <a:off x="1714500" y="3643313"/>
            <a:ext cx="2428875" cy="5000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643063" y="4429125"/>
            <a:ext cx="2500312" cy="571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1857375" y="4643438"/>
            <a:ext cx="2286000" cy="13573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429250" y="2714625"/>
            <a:ext cx="2286000" cy="10001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429250" y="3857625"/>
            <a:ext cx="2357438" cy="1428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429250" y="4357688"/>
            <a:ext cx="2428875" cy="4286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429250" y="4643438"/>
            <a:ext cx="2214563" cy="12858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4143375" y="3714750"/>
            <a:ext cx="1285875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7" idx="1"/>
          </p:cNvCxnSpPr>
          <p:nvPr/>
        </p:nvCxnSpPr>
        <p:spPr>
          <a:xfrm rot="10800000" flipH="1" flipV="1">
            <a:off x="4143375" y="4143375"/>
            <a:ext cx="1285875" cy="5000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4143375" y="4000500"/>
            <a:ext cx="1285875" cy="4286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4143375" y="4357688"/>
            <a:ext cx="1285875" cy="3571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9179" name="TextBox 47"/>
          <p:cNvSpPr txBox="1">
            <a:spLocks noChangeArrowheads="1"/>
          </p:cNvSpPr>
          <p:nvPr/>
        </p:nvSpPr>
        <p:spPr bwMode="auto">
          <a:xfrm>
            <a:off x="2428875" y="2500313"/>
            <a:ext cx="1839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A-&gt;M: {B, Msg}</a:t>
            </a:r>
            <a:r>
              <a:rPr lang="en-GB" altLang="en-US" baseline="-25000"/>
              <a:t>Mix</a:t>
            </a:r>
          </a:p>
        </p:txBody>
      </p:sp>
      <p:sp>
        <p:nvSpPr>
          <p:cNvPr id="50" name="Flowchart: Punched Tape 49"/>
          <p:cNvSpPr/>
          <p:nvPr/>
        </p:nvSpPr>
        <p:spPr>
          <a:xfrm>
            <a:off x="5286375" y="2286000"/>
            <a:ext cx="1857375" cy="785813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tx1"/>
                </a:solidFill>
              </a:rPr>
              <a:t>M-&gt;B: </a:t>
            </a:r>
            <a:r>
              <a:rPr lang="en-GB" dirty="0" err="1">
                <a:solidFill>
                  <a:schemeClr val="tx1"/>
                </a:solidFill>
              </a:rPr>
              <a:t>Msg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00438" y="1571625"/>
            <a:ext cx="24447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b="1" dirty="0">
                <a:solidFill>
                  <a:schemeClr val="accent6"/>
                </a:solidFill>
              </a:rPr>
              <a:t>1) Bitwise unlinkability</a:t>
            </a:r>
          </a:p>
        </p:txBody>
      </p:sp>
      <p:cxnSp>
        <p:nvCxnSpPr>
          <p:cNvPr id="35" name="Curved Connector 34"/>
          <p:cNvCxnSpPr>
            <a:stCxn id="6" idx="0"/>
            <a:endCxn id="50" idx="0"/>
          </p:cNvCxnSpPr>
          <p:nvPr/>
        </p:nvCxnSpPr>
        <p:spPr>
          <a:xfrm rot="5400000" flipH="1" flipV="1">
            <a:off x="4786313" y="935038"/>
            <a:ext cx="1587" cy="2859087"/>
          </a:xfrm>
          <a:prstGeom prst="curvedConnector3">
            <a:avLst>
              <a:gd name="adj1" fmla="val 19343955"/>
            </a:avLst>
          </a:prstGeom>
          <a:ln w="38100"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3438" y="2000250"/>
            <a:ext cx="41592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4000" b="1" dirty="0">
                <a:solidFill>
                  <a:schemeClr val="accent6"/>
                </a:solidFill>
              </a:rPr>
              <a:t>?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432175" y="5988050"/>
            <a:ext cx="29257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b="1" dirty="0">
                <a:solidFill>
                  <a:schemeClr val="accent6"/>
                </a:solidFill>
              </a:rPr>
              <a:t>2) Traffic analysis resistance</a:t>
            </a:r>
          </a:p>
        </p:txBody>
      </p:sp>
      <p:cxnSp>
        <p:nvCxnSpPr>
          <p:cNvPr id="55" name="Curved Connector 54"/>
          <p:cNvCxnSpPr/>
          <p:nvPr/>
        </p:nvCxnSpPr>
        <p:spPr>
          <a:xfrm rot="5400000" flipH="1" flipV="1">
            <a:off x="4785519" y="4001294"/>
            <a:ext cx="1588" cy="2857500"/>
          </a:xfrm>
          <a:prstGeom prst="curvedConnector3">
            <a:avLst>
              <a:gd name="adj1" fmla="val -28194530"/>
            </a:avLst>
          </a:prstGeom>
          <a:ln w="38100"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572000" y="5143500"/>
            <a:ext cx="41592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4000" b="1" dirty="0">
                <a:solidFill>
                  <a:schemeClr val="accent6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6" grpId="0"/>
      <p:bldP spid="37" grpId="0"/>
      <p:bldP spid="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Mix security (contd.)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Bitwise unlinkability</a:t>
            </a:r>
          </a:p>
          <a:p>
            <a:pPr lvl="1" eaLnBrk="1" hangingPunct="1"/>
            <a:r>
              <a:rPr lang="en-GB" altLang="en-US" smtClean="0"/>
              <a:t>Ensure adversary cannot link messages in and out of the mix from their bit pattern</a:t>
            </a:r>
          </a:p>
          <a:p>
            <a:pPr lvl="1" eaLnBrk="1" hangingPunct="1"/>
            <a:r>
              <a:rPr lang="en-GB" altLang="en-US" smtClean="0"/>
              <a:t>Cryptographic problem</a:t>
            </a:r>
            <a:br>
              <a:rPr lang="en-GB" altLang="en-US" smtClean="0"/>
            </a:br>
            <a:endParaRPr lang="en-GB" altLang="en-US" smtClean="0"/>
          </a:p>
          <a:p>
            <a:pPr eaLnBrk="1" hangingPunct="1"/>
            <a:r>
              <a:rPr lang="en-GB" altLang="en-US" smtClean="0"/>
              <a:t>Traffic analysis resistance</a:t>
            </a:r>
          </a:p>
          <a:p>
            <a:pPr lvl="1" eaLnBrk="1" hangingPunct="1"/>
            <a:r>
              <a:rPr lang="en-GB" altLang="en-US" smtClean="0"/>
              <a:t>Ensure the messages in and out of the mix cannot be linked using any meta-data (timing, ...)</a:t>
            </a:r>
          </a:p>
          <a:p>
            <a:pPr lvl="1" eaLnBrk="1" hangingPunct="1"/>
            <a:r>
              <a:rPr lang="en-GB" altLang="en-US" smtClean="0"/>
              <a:t>Two tools: </a:t>
            </a:r>
            <a:r>
              <a:rPr lang="en-GB" altLang="en-US" u="sng" smtClean="0"/>
              <a:t>delay</a:t>
            </a:r>
            <a:r>
              <a:rPr lang="en-GB" altLang="en-US" smtClean="0"/>
              <a:t> , </a:t>
            </a:r>
            <a:r>
              <a:rPr lang="en-GB" altLang="en-US" u="sng" smtClean="0"/>
              <a:t>inject</a:t>
            </a:r>
            <a:r>
              <a:rPr lang="en-GB" altLang="en-US" smtClean="0"/>
              <a:t> or </a:t>
            </a:r>
            <a:r>
              <a:rPr lang="en-GB" altLang="en-US" u="sng" smtClean="0"/>
              <a:t>drop</a:t>
            </a:r>
            <a:r>
              <a:rPr lang="en-GB" altLang="en-US" smtClean="0"/>
              <a:t> traffic –add cost!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Two </a:t>
            </a:r>
            <a:r>
              <a:rPr lang="en-GB" altLang="en-US" u="sng" smtClean="0"/>
              <a:t>broken</a:t>
            </a:r>
            <a:r>
              <a:rPr lang="en-GB" altLang="en-US" smtClean="0"/>
              <a:t> mix designs (1)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4900613" cy="1797050"/>
          </a:xfrm>
        </p:spPr>
        <p:txBody>
          <a:bodyPr/>
          <a:lstStyle/>
          <a:p>
            <a:pPr eaLnBrk="1" hangingPunct="1"/>
            <a:r>
              <a:rPr lang="en-GB" altLang="en-US" sz="2400" smtClean="0"/>
              <a:t>Broken bitwise unlinkability</a:t>
            </a:r>
          </a:p>
          <a:p>
            <a:pPr lvl="1" eaLnBrk="1" hangingPunct="1"/>
            <a:r>
              <a:rPr lang="en-GB" altLang="en-US" sz="2000" smtClean="0"/>
              <a:t>The `stream cipher’ mix (Design 1)</a:t>
            </a:r>
          </a:p>
          <a:p>
            <a:pPr lvl="1" eaLnBrk="1" hangingPunct="1"/>
            <a:r>
              <a:rPr lang="en-GB" altLang="en-US" sz="2000" smtClean="0"/>
              <a:t>{M}</a:t>
            </a:r>
            <a:r>
              <a:rPr lang="en-GB" altLang="en-US" sz="2000" baseline="-25000" smtClean="0"/>
              <a:t>Mix</a:t>
            </a:r>
            <a:r>
              <a:rPr lang="en-GB" altLang="en-US" sz="2000" smtClean="0"/>
              <a:t> = {fresh k}</a:t>
            </a:r>
            <a:r>
              <a:rPr lang="en-GB" altLang="en-US" sz="2000" baseline="-25000" smtClean="0"/>
              <a:t>PKmix</a:t>
            </a:r>
            <a:r>
              <a:rPr lang="en-GB" altLang="en-US" sz="2000" smtClean="0"/>
              <a:t>, M </a:t>
            </a:r>
            <a:r>
              <a:rPr lang="en-GB" altLang="en-US" sz="2000" smtClean="0">
                <a:sym typeface="Symbol" panose="05050102010706020507" pitchFamily="18" charset="2"/>
              </a:rPr>
              <a:t></a:t>
            </a:r>
            <a:r>
              <a:rPr lang="en-GB" altLang="en-US" sz="2000" smtClean="0"/>
              <a:t> Stream</a:t>
            </a:r>
            <a:r>
              <a:rPr lang="en-GB" altLang="en-US" sz="2000" baseline="-25000" smtClean="0"/>
              <a:t>k</a:t>
            </a:r>
          </a:p>
          <a:p>
            <a:pPr eaLnBrk="1" hangingPunct="1"/>
            <a:endParaRPr lang="en-GB" altLang="en-US" sz="2400" smtClean="0"/>
          </a:p>
        </p:txBody>
      </p:sp>
      <p:sp>
        <p:nvSpPr>
          <p:cNvPr id="5" name="Rectangle 4"/>
          <p:cNvSpPr/>
          <p:nvPr/>
        </p:nvSpPr>
        <p:spPr>
          <a:xfrm>
            <a:off x="2362200" y="4606925"/>
            <a:ext cx="847725" cy="938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dirty="0"/>
              <a:t>The Mix</a:t>
            </a:r>
          </a:p>
        </p:txBody>
      </p:sp>
      <p:pic>
        <p:nvPicPr>
          <p:cNvPr id="5120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6108700"/>
            <a:ext cx="236537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6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559300"/>
            <a:ext cx="23495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7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5405438"/>
            <a:ext cx="23495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8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14750"/>
            <a:ext cx="23495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9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675" y="6062663"/>
            <a:ext cx="236538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10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4637088"/>
            <a:ext cx="234950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11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5294313"/>
            <a:ext cx="234950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813460" y="3792307"/>
            <a:ext cx="235745" cy="391894"/>
          </a:xfrm>
          <a:prstGeom prst="rect">
            <a:avLst/>
          </a:prstGeom>
          <a:noFill/>
        </p:spPr>
      </p:pic>
      <p:sp>
        <p:nvSpPr>
          <p:cNvPr id="51213" name="TextBox 13"/>
          <p:cNvSpPr txBox="1">
            <a:spLocks noChangeArrowheads="1"/>
          </p:cNvSpPr>
          <p:nvPr/>
        </p:nvSpPr>
        <p:spPr bwMode="auto">
          <a:xfrm>
            <a:off x="357188" y="4137025"/>
            <a:ext cx="698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/>
              <a:t>Alice</a:t>
            </a:r>
          </a:p>
        </p:txBody>
      </p:sp>
      <p:sp>
        <p:nvSpPr>
          <p:cNvPr id="51214" name="TextBox 14"/>
          <p:cNvSpPr txBox="1">
            <a:spLocks noChangeArrowheads="1"/>
          </p:cNvSpPr>
          <p:nvPr/>
        </p:nvSpPr>
        <p:spPr bwMode="auto">
          <a:xfrm>
            <a:off x="4643438" y="4214813"/>
            <a:ext cx="5715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/>
              <a:t>Bob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900113" y="4043363"/>
            <a:ext cx="1462087" cy="7985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5" idx="1"/>
          </p:cNvCxnSpPr>
          <p:nvPr/>
        </p:nvCxnSpPr>
        <p:spPr>
          <a:xfrm>
            <a:off x="758825" y="4748213"/>
            <a:ext cx="1603375" cy="3286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11200" y="5264150"/>
            <a:ext cx="1651000" cy="3746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852488" y="5405438"/>
            <a:ext cx="1509712" cy="890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209925" y="4137025"/>
            <a:ext cx="1509713" cy="6572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209925" y="4887913"/>
            <a:ext cx="1555750" cy="936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209925" y="5216525"/>
            <a:ext cx="1603375" cy="2825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209925" y="5405438"/>
            <a:ext cx="1462088" cy="8445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23" name="TextBox 27"/>
          <p:cNvSpPr txBox="1">
            <a:spLocks noChangeArrowheads="1"/>
          </p:cNvSpPr>
          <p:nvPr/>
        </p:nvSpPr>
        <p:spPr bwMode="auto">
          <a:xfrm>
            <a:off x="1214438" y="3786188"/>
            <a:ext cx="19129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/>
              <a:t>A-&gt;M: {B, Msg}</a:t>
            </a:r>
            <a:r>
              <a:rPr lang="en-GB" altLang="en-US" sz="1400" baseline="-25000"/>
              <a:t>Mix</a:t>
            </a:r>
          </a:p>
        </p:txBody>
      </p:sp>
      <p:sp>
        <p:nvSpPr>
          <p:cNvPr id="51224" name="TextBox 30"/>
          <p:cNvSpPr txBox="1">
            <a:spLocks noChangeArrowheads="1"/>
          </p:cNvSpPr>
          <p:nvPr/>
        </p:nvSpPr>
        <p:spPr bwMode="auto">
          <a:xfrm>
            <a:off x="3214688" y="3786188"/>
            <a:ext cx="1285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/>
              <a:t>M-&gt;B: Msg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5357813" y="3571875"/>
            <a:ext cx="3481387" cy="714375"/>
          </a:xfrm>
          <a:prstGeom prst="rect">
            <a:avLst/>
          </a:prstGeom>
        </p:spPr>
        <p:txBody>
          <a:bodyPr lIns="54864" tIns="9144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GB" sz="3200" dirty="0">
                <a:latin typeface="+mn-lt"/>
              </a:rPr>
              <a:t>Active attack?</a:t>
            </a:r>
            <a:endParaRPr lang="en-GB" sz="3200" dirty="0"/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1403350" y="2924175"/>
            <a:ext cx="576263" cy="647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449888" y="4264025"/>
            <a:ext cx="3462337" cy="2338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dirty="0"/>
              <a:t>Tagging Attack</a:t>
            </a:r>
          </a:p>
          <a:p>
            <a:pPr eaLnBrk="1" hangingPunct="1">
              <a:defRPr/>
            </a:pPr>
            <a:endParaRPr lang="en-GB" dirty="0"/>
          </a:p>
          <a:p>
            <a:pPr eaLnBrk="1" hangingPunct="1">
              <a:defRPr/>
            </a:pPr>
            <a:r>
              <a:rPr lang="en-GB" dirty="0"/>
              <a:t>Adversary intercepts {B, </a:t>
            </a:r>
            <a:r>
              <a:rPr lang="en-GB" dirty="0" err="1"/>
              <a:t>Msg</a:t>
            </a:r>
            <a:r>
              <a:rPr lang="en-GB" dirty="0"/>
              <a:t>}</a:t>
            </a:r>
            <a:r>
              <a:rPr lang="en-GB" baseline="-25000" dirty="0"/>
              <a:t>Mix</a:t>
            </a:r>
            <a:br>
              <a:rPr lang="en-GB" baseline="-25000" dirty="0"/>
            </a:br>
            <a:r>
              <a:rPr lang="en-GB" dirty="0"/>
              <a:t>and injects {B, </a:t>
            </a:r>
            <a:r>
              <a:rPr lang="en-GB" dirty="0" err="1"/>
              <a:t>Msg</a:t>
            </a:r>
            <a:r>
              <a:rPr lang="en-GB" dirty="0"/>
              <a:t>}</a:t>
            </a:r>
            <a:r>
              <a:rPr lang="en-GB" baseline="-25000" dirty="0"/>
              <a:t>Mix </a:t>
            </a:r>
            <a:r>
              <a:rPr lang="en-GB" dirty="0">
                <a:sym typeface="Symbol" panose="05050102010706020507" pitchFamily="18" charset="2"/>
              </a:rPr>
              <a:t> </a:t>
            </a:r>
            <a:r>
              <a:rPr lang="en-GB" dirty="0"/>
              <a:t>(0,</a:t>
            </a:r>
            <a:r>
              <a:rPr lang="en-GB" dirty="0">
                <a:solidFill>
                  <a:schemeClr val="accent6"/>
                </a:solidFill>
              </a:rPr>
              <a:t>Y</a:t>
            </a:r>
            <a:r>
              <a:rPr lang="en-GB" dirty="0"/>
              <a:t>).</a:t>
            </a:r>
            <a:br>
              <a:rPr lang="en-GB" dirty="0"/>
            </a:br>
            <a:endParaRPr lang="en-GB" dirty="0"/>
          </a:p>
          <a:p>
            <a:pPr eaLnBrk="1" hangingPunct="1">
              <a:defRPr/>
            </a:pPr>
            <a:r>
              <a:rPr lang="en-GB" dirty="0"/>
              <a:t>The mix outputs message:</a:t>
            </a:r>
          </a:p>
          <a:p>
            <a:pPr algn="ctr" eaLnBrk="1" hangingPunct="1">
              <a:defRPr/>
            </a:pPr>
            <a:r>
              <a:rPr lang="en-GB" dirty="0"/>
              <a:t>M-&gt;B: </a:t>
            </a:r>
            <a:r>
              <a:rPr lang="en-GB" dirty="0" err="1"/>
              <a:t>Msg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 </a:t>
            </a:r>
            <a:r>
              <a:rPr lang="en-GB" dirty="0">
                <a:solidFill>
                  <a:schemeClr val="accent6"/>
                </a:solidFill>
              </a:rPr>
              <a:t>Y</a:t>
            </a:r>
          </a:p>
          <a:p>
            <a:pPr eaLnBrk="1" hangingPunct="1">
              <a:defRPr/>
            </a:pPr>
            <a:r>
              <a:rPr lang="en-GB" dirty="0"/>
              <a:t>And the attacker can link them.</a:t>
            </a:r>
          </a:p>
        </p:txBody>
      </p: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5508625" y="1196975"/>
            <a:ext cx="4110038" cy="2232025"/>
            <a:chOff x="5508104" y="1196752"/>
            <a:chExt cx="4110726" cy="2232247"/>
          </a:xfrm>
        </p:grpSpPr>
        <p:sp>
          <p:nvSpPr>
            <p:cNvPr id="24" name="Cloud Callout 23"/>
            <p:cNvSpPr/>
            <p:nvPr/>
          </p:nvSpPr>
          <p:spPr>
            <a:xfrm>
              <a:off x="5508104" y="1196752"/>
              <a:ext cx="4110726" cy="2232247"/>
            </a:xfrm>
            <a:prstGeom prst="cloudCallout">
              <a:avLst>
                <a:gd name="adj1" fmla="val -63664"/>
                <a:gd name="adj2" fmla="val 18323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084463" y="1917549"/>
              <a:ext cx="719257" cy="66681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dirty="0"/>
                <a:t>k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092694" y="1917549"/>
              <a:ext cx="1871976" cy="33340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dirty="0"/>
                <a:t>Stream Cipher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092694" y="2250957"/>
              <a:ext cx="1871976" cy="33340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dirty="0"/>
                <a:t>Message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371849" y="2430363"/>
              <a:ext cx="530314" cy="246086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GB" sz="1000" dirty="0" err="1"/>
                <a:t>PKMix</a:t>
              </a:r>
              <a:endParaRPr lang="en-GB" sz="1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790016" y="2133470"/>
              <a:ext cx="246103" cy="246087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GB" sz="1000" dirty="0"/>
                <a:t>k</a:t>
              </a:r>
            </a:p>
          </p:txBody>
        </p:sp>
        <p:sp>
          <p:nvSpPr>
            <p:cNvPr id="51235" name="TextBox 31"/>
            <p:cNvSpPr txBox="1">
              <a:spLocks noChangeArrowheads="1"/>
            </p:cNvSpPr>
            <p:nvPr/>
          </p:nvSpPr>
          <p:spPr bwMode="auto">
            <a:xfrm>
              <a:off x="6815779" y="2066063"/>
              <a:ext cx="24558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,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Lessons from broken design 1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Mix acts as a service</a:t>
            </a:r>
          </a:p>
          <a:p>
            <a:pPr lvl="1" eaLnBrk="1" hangingPunct="1"/>
            <a:r>
              <a:rPr lang="en-GB" altLang="en-US" smtClean="0"/>
              <a:t>Everyone can send messages to it; it will apply an algorithm and output the result.</a:t>
            </a:r>
          </a:p>
          <a:p>
            <a:pPr lvl="1" eaLnBrk="1" hangingPunct="1"/>
            <a:r>
              <a:rPr lang="en-GB" altLang="en-US" smtClean="0"/>
              <a:t>That includes the attacker – decryption oracle, routing oracle, ...</a:t>
            </a:r>
            <a:br>
              <a:rPr lang="en-GB" altLang="en-US" smtClean="0"/>
            </a:br>
            <a:endParaRPr lang="en-GB" altLang="en-US" smtClean="0"/>
          </a:p>
          <a:p>
            <a:pPr eaLnBrk="1" hangingPunct="1"/>
            <a:r>
              <a:rPr lang="en-GB" altLang="en-US" smtClean="0"/>
              <a:t>(Active) Tagging attacks</a:t>
            </a:r>
          </a:p>
          <a:p>
            <a:pPr lvl="1" eaLnBrk="1" hangingPunct="1"/>
            <a:r>
              <a:rPr lang="en-GB" altLang="en-US" smtClean="0"/>
              <a:t>Defence 1: detect modifications (CCA2)</a:t>
            </a:r>
          </a:p>
          <a:p>
            <a:pPr lvl="1" eaLnBrk="1" hangingPunct="1"/>
            <a:r>
              <a:rPr lang="en-GB" altLang="en-US" smtClean="0"/>
              <a:t>Defence 2: destroy all information (Mixminion, Minx)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GA17 Lab 2 – Implement a simple mix client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Note: the second lab will be on implementing </a:t>
            </a:r>
            <a:r>
              <a:rPr lang="en-GB" smtClean="0"/>
              <a:t>a simple mix </a:t>
            </a:r>
            <a:r>
              <a:rPr lang="en-GB" dirty="0" smtClean="0"/>
              <a:t>client, and fixing aspects of a mix server.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61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smtClean="0"/>
              <a:t>Insight into a Modern message format</a:t>
            </a:r>
          </a:p>
        </p:txBody>
      </p:sp>
      <p:pic>
        <p:nvPicPr>
          <p:cNvPr id="53251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484313"/>
            <a:ext cx="8066087" cy="524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064500" y="2046288"/>
            <a:ext cx="7064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b="1" dirty="0">
                <a:solidFill>
                  <a:schemeClr val="accent6"/>
                </a:solidFill>
                <a:latin typeface="Bradley Hand ITC" pitchFamily="66" charset="0"/>
              </a:rPr>
              <a:t>Input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10500" y="3789363"/>
            <a:ext cx="1214438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b="1" dirty="0">
                <a:solidFill>
                  <a:schemeClr val="accent6"/>
                </a:solidFill>
                <a:latin typeface="Bradley Hand ITC" pitchFamily="66" charset="0"/>
              </a:rPr>
              <a:t>Processing</a:t>
            </a:r>
            <a:br>
              <a:rPr lang="en-GB" b="1" dirty="0">
                <a:solidFill>
                  <a:schemeClr val="accent6"/>
                </a:solidFill>
                <a:latin typeface="Bradley Hand ITC" pitchFamily="66" charset="0"/>
              </a:rPr>
            </a:br>
            <a:r>
              <a:rPr lang="en-GB" b="1" dirty="0">
                <a:solidFill>
                  <a:schemeClr val="accent6"/>
                </a:solidFill>
                <a:latin typeface="Bradley Hand ITC" pitchFamily="66" charset="0"/>
              </a:rPr>
              <a:t>inside</a:t>
            </a:r>
            <a:br>
              <a:rPr lang="en-GB" b="1" dirty="0">
                <a:solidFill>
                  <a:schemeClr val="accent6"/>
                </a:solidFill>
                <a:latin typeface="Bradley Hand ITC" pitchFamily="66" charset="0"/>
              </a:rPr>
            </a:br>
            <a:r>
              <a:rPr lang="en-GB" b="1" dirty="0" err="1">
                <a:solidFill>
                  <a:schemeClr val="accent6"/>
                </a:solidFill>
                <a:latin typeface="Bradley Hand ITC" pitchFamily="66" charset="0"/>
              </a:rPr>
              <a:t>MIx</a:t>
            </a:r>
            <a:endParaRPr lang="en-GB" b="1" dirty="0">
              <a:solidFill>
                <a:schemeClr val="accent6"/>
              </a:solidFill>
              <a:latin typeface="Bradley Hand ITC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80363" y="5908675"/>
            <a:ext cx="874712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b="1" dirty="0">
                <a:solidFill>
                  <a:schemeClr val="accent6"/>
                </a:solidFill>
                <a:latin typeface="Bradley Hand ITC" pitchFamily="66" charset="0"/>
              </a:rPr>
              <a:t>Output</a:t>
            </a:r>
          </a:p>
        </p:txBody>
      </p:sp>
      <p:sp>
        <p:nvSpPr>
          <p:cNvPr id="7" name="Oval 6"/>
          <p:cNvSpPr/>
          <p:nvPr/>
        </p:nvSpPr>
        <p:spPr>
          <a:xfrm>
            <a:off x="3059113" y="1700213"/>
            <a:ext cx="792162" cy="433387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6300788" y="1700213"/>
            <a:ext cx="792162" cy="433387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755650" y="3284538"/>
            <a:ext cx="792163" cy="431800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051050" y="2905125"/>
            <a:ext cx="792163" cy="431800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420938" y="4732338"/>
            <a:ext cx="790575" cy="431800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219700" y="2924175"/>
            <a:ext cx="792163" cy="433388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0" y="6550025"/>
            <a:ext cx="750570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1400" dirty="0">
                <a:solidFill>
                  <a:schemeClr val="bg2">
                    <a:lumMod val="75000"/>
                  </a:schemeClr>
                </a:solidFill>
              </a:rPr>
              <a:t>George </a:t>
            </a:r>
            <a:r>
              <a:rPr lang="en-GB" sz="1400" dirty="0" err="1">
                <a:solidFill>
                  <a:schemeClr val="bg2">
                    <a:lumMod val="75000"/>
                  </a:schemeClr>
                </a:solidFill>
              </a:rPr>
              <a:t>Danezis</a:t>
            </a:r>
            <a:r>
              <a:rPr lang="en-GB" sz="1400" dirty="0">
                <a:solidFill>
                  <a:schemeClr val="bg2">
                    <a:lumMod val="75000"/>
                  </a:schemeClr>
                </a:solidFill>
              </a:rPr>
              <a:t> &amp; Ian Goldberg. Sphinx: A Compact and Provably Secure Mix Format. IEEE S&amp;P ‘09.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Two </a:t>
            </a:r>
            <a:r>
              <a:rPr lang="en-GB" altLang="en-US" u="sng" smtClean="0"/>
              <a:t>broken</a:t>
            </a:r>
            <a:r>
              <a:rPr lang="en-GB" altLang="en-US" smtClean="0"/>
              <a:t> mix designs (2)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1797050"/>
          </a:xfrm>
        </p:spPr>
        <p:txBody>
          <a:bodyPr/>
          <a:lstStyle/>
          <a:p>
            <a:pPr eaLnBrk="1" hangingPunct="1"/>
            <a:r>
              <a:rPr lang="en-GB" altLang="en-US" sz="2400" smtClean="0"/>
              <a:t>Broken traffic analysis resistance</a:t>
            </a:r>
          </a:p>
          <a:p>
            <a:pPr lvl="1" eaLnBrk="1" hangingPunct="1"/>
            <a:r>
              <a:rPr lang="en-GB" altLang="en-US" sz="2000" smtClean="0"/>
              <a:t>The `FIFO*’ mix (Design 2)</a:t>
            </a:r>
          </a:p>
          <a:p>
            <a:pPr lvl="1" eaLnBrk="1" hangingPunct="1"/>
            <a:r>
              <a:rPr lang="en-GB" altLang="en-US" sz="2000" smtClean="0"/>
              <a:t>Mix sends messages out in the order they came in!</a:t>
            </a:r>
          </a:p>
          <a:p>
            <a:pPr eaLnBrk="1" hangingPunct="1"/>
            <a:endParaRPr lang="en-GB" altLang="en-US" sz="2400" smtClean="0"/>
          </a:p>
        </p:txBody>
      </p:sp>
      <p:sp>
        <p:nvSpPr>
          <p:cNvPr id="5" name="Rectangle 4"/>
          <p:cNvSpPr/>
          <p:nvPr/>
        </p:nvSpPr>
        <p:spPr>
          <a:xfrm>
            <a:off x="2362200" y="4606925"/>
            <a:ext cx="847725" cy="938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dirty="0"/>
              <a:t>The Mix</a:t>
            </a:r>
          </a:p>
        </p:txBody>
      </p:sp>
      <p:pic>
        <p:nvPicPr>
          <p:cNvPr id="54277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6108700"/>
            <a:ext cx="236537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8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559300"/>
            <a:ext cx="23495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9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5405438"/>
            <a:ext cx="23495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0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14750"/>
            <a:ext cx="23495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1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675" y="6062663"/>
            <a:ext cx="236538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2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4637088"/>
            <a:ext cx="234950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3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5294313"/>
            <a:ext cx="234950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813460" y="3792307"/>
            <a:ext cx="235745" cy="391894"/>
          </a:xfrm>
          <a:prstGeom prst="rect">
            <a:avLst/>
          </a:prstGeom>
          <a:noFill/>
        </p:spPr>
      </p:pic>
      <p:sp>
        <p:nvSpPr>
          <p:cNvPr id="54285" name="TextBox 13"/>
          <p:cNvSpPr txBox="1">
            <a:spLocks noChangeArrowheads="1"/>
          </p:cNvSpPr>
          <p:nvPr/>
        </p:nvSpPr>
        <p:spPr bwMode="auto">
          <a:xfrm>
            <a:off x="357188" y="4137025"/>
            <a:ext cx="698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Alice</a:t>
            </a:r>
          </a:p>
        </p:txBody>
      </p:sp>
      <p:sp>
        <p:nvSpPr>
          <p:cNvPr id="54286" name="TextBox 14"/>
          <p:cNvSpPr txBox="1">
            <a:spLocks noChangeArrowheads="1"/>
          </p:cNvSpPr>
          <p:nvPr/>
        </p:nvSpPr>
        <p:spPr bwMode="auto">
          <a:xfrm>
            <a:off x="4643438" y="4214813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Bob</a:t>
            </a:r>
          </a:p>
        </p:txBody>
      </p:sp>
      <p:cxnSp>
        <p:nvCxnSpPr>
          <p:cNvPr id="16" name="Straight Arrow Connector 15"/>
          <p:cNvCxnSpPr>
            <a:endCxn id="37" idx="0"/>
          </p:cNvCxnSpPr>
          <p:nvPr/>
        </p:nvCxnSpPr>
        <p:spPr>
          <a:xfrm>
            <a:off x="900113" y="4043363"/>
            <a:ext cx="1235075" cy="9572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34" idx="0"/>
          </p:cNvCxnSpPr>
          <p:nvPr/>
        </p:nvCxnSpPr>
        <p:spPr>
          <a:xfrm>
            <a:off x="758825" y="4748213"/>
            <a:ext cx="1095375" cy="2524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30" idx="2"/>
          </p:cNvCxnSpPr>
          <p:nvPr/>
        </p:nvCxnSpPr>
        <p:spPr>
          <a:xfrm flipV="1">
            <a:off x="711200" y="5160963"/>
            <a:ext cx="582613" cy="4778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32" idx="2"/>
          </p:cNvCxnSpPr>
          <p:nvPr/>
        </p:nvCxnSpPr>
        <p:spPr>
          <a:xfrm rot="5400000" flipH="1" flipV="1">
            <a:off x="646113" y="5367338"/>
            <a:ext cx="1135062" cy="7223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9" idx="0"/>
          </p:cNvCxnSpPr>
          <p:nvPr/>
        </p:nvCxnSpPr>
        <p:spPr>
          <a:xfrm rot="5400000" flipH="1" flipV="1">
            <a:off x="4067176" y="4348162"/>
            <a:ext cx="863600" cy="4413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47" idx="0"/>
          </p:cNvCxnSpPr>
          <p:nvPr/>
        </p:nvCxnSpPr>
        <p:spPr>
          <a:xfrm rot="5400000" flipH="1" flipV="1">
            <a:off x="4185444" y="4420394"/>
            <a:ext cx="112712" cy="10477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6" idx="2"/>
          </p:cNvCxnSpPr>
          <p:nvPr/>
        </p:nvCxnSpPr>
        <p:spPr>
          <a:xfrm rot="16200000" flipH="1">
            <a:off x="3956050" y="4641851"/>
            <a:ext cx="338137" cy="1376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8" idx="2"/>
          </p:cNvCxnSpPr>
          <p:nvPr/>
        </p:nvCxnSpPr>
        <p:spPr>
          <a:xfrm rot="16200000" flipH="1">
            <a:off x="3790156" y="5368132"/>
            <a:ext cx="1089025" cy="6746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295" name="TextBox 27"/>
          <p:cNvSpPr txBox="1">
            <a:spLocks noChangeArrowheads="1"/>
          </p:cNvSpPr>
          <p:nvPr/>
        </p:nvSpPr>
        <p:spPr bwMode="auto">
          <a:xfrm>
            <a:off x="1214438" y="3786188"/>
            <a:ext cx="1912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A-&gt;M: {B, Msg}</a:t>
            </a:r>
            <a:r>
              <a:rPr lang="en-GB" altLang="en-US" baseline="-25000"/>
              <a:t>Mix</a:t>
            </a:r>
          </a:p>
        </p:txBody>
      </p:sp>
      <p:sp>
        <p:nvSpPr>
          <p:cNvPr id="54296" name="TextBox 30"/>
          <p:cNvSpPr txBox="1">
            <a:spLocks noChangeArrowheads="1"/>
          </p:cNvSpPr>
          <p:nvPr/>
        </p:nvSpPr>
        <p:spPr bwMode="auto">
          <a:xfrm>
            <a:off x="3214688" y="3786188"/>
            <a:ext cx="1285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M-&gt;B: Msg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5357813" y="3571875"/>
            <a:ext cx="3481387" cy="714375"/>
          </a:xfrm>
          <a:prstGeom prst="rect">
            <a:avLst/>
          </a:prstGeom>
        </p:spPr>
        <p:txBody>
          <a:bodyPr lIns="54864" tIns="9144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GB" sz="2800" dirty="0"/>
              <a:t>Passive attack</a:t>
            </a:r>
            <a:r>
              <a:rPr lang="en-GB" sz="3200" dirty="0">
                <a:latin typeface="+mn-lt"/>
              </a:rPr>
              <a:t>?</a:t>
            </a:r>
            <a:endParaRPr lang="en-GB" sz="3200" dirty="0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500688" y="4443413"/>
            <a:ext cx="3362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The adversary simply counts the</a:t>
            </a:r>
            <a:br>
              <a:rPr lang="en-GB" altLang="en-US"/>
            </a:br>
            <a:r>
              <a:rPr lang="en-GB" altLang="en-US"/>
              <a:t>number of messages, and assigns</a:t>
            </a:r>
            <a:br>
              <a:rPr lang="en-GB" altLang="en-US"/>
            </a:br>
            <a:r>
              <a:rPr lang="en-GB" altLang="en-US"/>
              <a:t>to each input the corresponding</a:t>
            </a:r>
            <a:br>
              <a:rPr lang="en-GB" altLang="en-US"/>
            </a:br>
            <a:r>
              <a:rPr lang="en-GB" altLang="en-US"/>
              <a:t>output.</a:t>
            </a:r>
          </a:p>
        </p:txBody>
      </p:sp>
      <p:sp>
        <p:nvSpPr>
          <p:cNvPr id="54299" name="TextBox 28"/>
          <p:cNvSpPr txBox="1">
            <a:spLocks noChangeArrowheads="1"/>
          </p:cNvSpPr>
          <p:nvPr/>
        </p:nvSpPr>
        <p:spPr bwMode="auto">
          <a:xfrm>
            <a:off x="71438" y="6500813"/>
            <a:ext cx="25606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* FIFO = First in, First out</a:t>
            </a:r>
          </a:p>
        </p:txBody>
      </p:sp>
      <p:grpSp>
        <p:nvGrpSpPr>
          <p:cNvPr id="54300" name="Group 43"/>
          <p:cNvGrpSpPr>
            <a:grpSpLocks/>
          </p:cNvGrpSpPr>
          <p:nvPr/>
        </p:nvGrpSpPr>
        <p:grpSpPr bwMode="auto">
          <a:xfrm>
            <a:off x="1214438" y="5000625"/>
            <a:ext cx="1000125" cy="160338"/>
            <a:chOff x="6786578" y="2000240"/>
            <a:chExt cx="1785950" cy="285752"/>
          </a:xfrm>
        </p:grpSpPr>
        <p:sp>
          <p:nvSpPr>
            <p:cNvPr id="30" name="Rectangle 29"/>
            <p:cNvSpPr/>
            <p:nvPr/>
          </p:nvSpPr>
          <p:spPr>
            <a:xfrm>
              <a:off x="6786578" y="2000240"/>
              <a:ext cx="285752" cy="285752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286644" y="2000240"/>
              <a:ext cx="285752" cy="285752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786710" y="2000240"/>
              <a:ext cx="285752" cy="285752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286776" y="2000240"/>
              <a:ext cx="285752" cy="285752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39" name="Straight Arrow Connector 38"/>
            <p:cNvCxnSpPr>
              <a:stCxn id="30" idx="3"/>
              <a:endCxn id="32" idx="1"/>
            </p:cNvCxnSpPr>
            <p:nvPr/>
          </p:nvCxnSpPr>
          <p:spPr>
            <a:xfrm>
              <a:off x="7072896" y="2144531"/>
              <a:ext cx="21261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2" idx="3"/>
              <a:endCxn id="34" idx="1"/>
            </p:cNvCxnSpPr>
            <p:nvPr/>
          </p:nvCxnSpPr>
          <p:spPr>
            <a:xfrm>
              <a:off x="7571828" y="2144531"/>
              <a:ext cx="21544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4" idx="3"/>
              <a:endCxn id="37" idx="1"/>
            </p:cNvCxnSpPr>
            <p:nvPr/>
          </p:nvCxnSpPr>
          <p:spPr>
            <a:xfrm>
              <a:off x="8073596" y="2144531"/>
              <a:ext cx="21261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301" name="Group 44"/>
          <p:cNvGrpSpPr>
            <a:grpSpLocks/>
          </p:cNvGrpSpPr>
          <p:nvPr/>
        </p:nvGrpSpPr>
        <p:grpSpPr bwMode="auto">
          <a:xfrm>
            <a:off x="3357563" y="5000625"/>
            <a:ext cx="1000125" cy="160338"/>
            <a:chOff x="6786578" y="2000240"/>
            <a:chExt cx="1785950" cy="285752"/>
          </a:xfrm>
        </p:grpSpPr>
        <p:sp>
          <p:nvSpPr>
            <p:cNvPr id="46" name="Rectangle 45"/>
            <p:cNvSpPr/>
            <p:nvPr/>
          </p:nvSpPr>
          <p:spPr>
            <a:xfrm>
              <a:off x="6786578" y="2000240"/>
              <a:ext cx="285752" cy="285752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286644" y="2000240"/>
              <a:ext cx="285752" cy="285752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786710" y="2000240"/>
              <a:ext cx="285752" cy="285752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8286776" y="2000240"/>
              <a:ext cx="285752" cy="285752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50" name="Straight Arrow Connector 49"/>
            <p:cNvCxnSpPr>
              <a:stCxn id="46" idx="3"/>
              <a:endCxn id="47" idx="1"/>
            </p:cNvCxnSpPr>
            <p:nvPr/>
          </p:nvCxnSpPr>
          <p:spPr>
            <a:xfrm>
              <a:off x="7072896" y="2144531"/>
              <a:ext cx="21261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47" idx="3"/>
              <a:endCxn id="48" idx="1"/>
            </p:cNvCxnSpPr>
            <p:nvPr/>
          </p:nvCxnSpPr>
          <p:spPr>
            <a:xfrm>
              <a:off x="7571828" y="2144531"/>
              <a:ext cx="21544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48" idx="3"/>
              <a:endCxn id="49" idx="1"/>
            </p:cNvCxnSpPr>
            <p:nvPr/>
          </p:nvCxnSpPr>
          <p:spPr>
            <a:xfrm>
              <a:off x="8073596" y="2144531"/>
              <a:ext cx="21261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Administration &amp; Labs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Enrol into the </a:t>
            </a:r>
            <a:r>
              <a:rPr lang="en-GB" dirty="0" err="1" smtClean="0"/>
              <a:t>moodle</a:t>
            </a:r>
            <a:r>
              <a:rPr lang="en-GB" dirty="0" smtClean="0"/>
              <a:t> for M067/GA17.</a:t>
            </a:r>
          </a:p>
          <a:p>
            <a:pPr lvl="1"/>
            <a:r>
              <a:rPr lang="en-GB" dirty="0" smtClean="0"/>
              <a:t>Enrolment key “pets”.</a:t>
            </a:r>
          </a:p>
          <a:p>
            <a:pPr lvl="1"/>
            <a:r>
              <a:rPr lang="en-GB" dirty="0" smtClean="0"/>
              <a:t>Information, slides &amp; links …</a:t>
            </a:r>
          </a:p>
          <a:p>
            <a:pPr lvl="1"/>
            <a:endParaRPr lang="en-GB" dirty="0"/>
          </a:p>
          <a:p>
            <a:r>
              <a:rPr lang="en-GB" dirty="0" smtClean="0"/>
              <a:t>State of the Labs.</a:t>
            </a:r>
          </a:p>
          <a:p>
            <a:pPr lvl="1"/>
            <a:r>
              <a:rPr lang="en-GB" dirty="0" smtClean="0"/>
              <a:t>More documentation on </a:t>
            </a:r>
            <a:r>
              <a:rPr lang="en-GB" dirty="0" err="1" smtClean="0"/>
              <a:t>petlib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>
                <a:hlinkClick r:id="rId2"/>
              </a:rPr>
              <a:t>http://petlib.readthedocs.org/en/latest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pPr lvl="1"/>
            <a:r>
              <a:rPr lang="en-GB" dirty="0" smtClean="0"/>
              <a:t>A “readme” with command line help and hints </a:t>
            </a:r>
            <a:r>
              <a:rPr lang="en-GB" dirty="0"/>
              <a:t>and help:</a:t>
            </a:r>
            <a:br>
              <a:rPr lang="en-GB" dirty="0"/>
            </a:b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github.com/gdanezis/PET-Exercises/blob/master/Lab01Basics/Lab01Readme.txt</a:t>
            </a:r>
            <a:endParaRPr lang="en-GB" dirty="0" smtClean="0"/>
          </a:p>
          <a:p>
            <a:pPr lvl="1"/>
            <a:r>
              <a:rPr lang="en-GB" dirty="0" smtClean="0"/>
              <a:t>Unit tests grouped by task to help you manage them.</a:t>
            </a:r>
          </a:p>
          <a:p>
            <a:pPr marL="342900" lvl="1" indent="0">
              <a:buNone/>
            </a:pPr>
            <a:r>
              <a:rPr lang="en-GB" dirty="0" smtClean="0"/>
              <a:t>(“git pull” will update your exercises directory in the VM)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Labs: How are you doing?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686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Lessons from broken design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4967288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000" dirty="0" smtClean="0"/>
              <a:t>Mix strategies – ‘mix’ messages together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Threshold mix: wait for N messages and output them in a random order.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Pool mix: Pool of n messages; wait for N inputs; output N out of </a:t>
            </a:r>
            <a:r>
              <a:rPr lang="en-GB" dirty="0" err="1" smtClean="0"/>
              <a:t>N+n</a:t>
            </a:r>
            <a:r>
              <a:rPr lang="en-GB" dirty="0" smtClean="0"/>
              <a:t>; keep remaining n in pool.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1400" dirty="0" smtClean="0"/>
              <a:t>Timed, random delay, ...</a:t>
            </a:r>
            <a:br>
              <a:rPr lang="en-GB" sz="1400" dirty="0" smtClean="0"/>
            </a:br>
            <a:endParaRPr lang="en-GB" sz="1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sz="20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sz="2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GB" sz="20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sz="2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GB" sz="20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sz="2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GB" sz="20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sz="20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000" dirty="0" smtClean="0"/>
              <a:t>“Hell is other people” – J.P. Sartre</a:t>
            </a:r>
            <a:endParaRPr lang="en-GB" sz="2600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1900" dirty="0" smtClean="0"/>
              <a:t>Anonymity security relies on </a:t>
            </a:r>
            <a:r>
              <a:rPr lang="en-GB" sz="1900" i="1" dirty="0" smtClean="0"/>
              <a:t>others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1900" dirty="0"/>
              <a:t>Problem </a:t>
            </a:r>
            <a:r>
              <a:rPr lang="en-GB" sz="1900" dirty="0" smtClean="0"/>
              <a:t>1: Mix must be honest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1900" dirty="0"/>
              <a:t>Problem </a:t>
            </a:r>
            <a:r>
              <a:rPr lang="en-GB" sz="1900" dirty="0" smtClean="0"/>
              <a:t>2: Other honest sender-receiver pairs to hide amongst</a:t>
            </a:r>
            <a:endParaRPr lang="en-GB" sz="1900" dirty="0"/>
          </a:p>
        </p:txBody>
      </p:sp>
      <p:sp>
        <p:nvSpPr>
          <p:cNvPr id="4" name="Rectangle 3"/>
          <p:cNvSpPr/>
          <p:nvPr/>
        </p:nvSpPr>
        <p:spPr>
          <a:xfrm>
            <a:off x="1692275" y="3789363"/>
            <a:ext cx="1150938" cy="11525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00113" y="4005263"/>
            <a:ext cx="7921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900113" y="4157663"/>
            <a:ext cx="7921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900113" y="4292600"/>
            <a:ext cx="7921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900113" y="4437063"/>
            <a:ext cx="7921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900113" y="4581525"/>
            <a:ext cx="7921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900113" y="4724400"/>
            <a:ext cx="7921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843213" y="3979863"/>
            <a:ext cx="7921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843213" y="4132263"/>
            <a:ext cx="7921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843213" y="4267200"/>
            <a:ext cx="7921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843213" y="4411663"/>
            <a:ext cx="7921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843213" y="4556125"/>
            <a:ext cx="7921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843213" y="4699000"/>
            <a:ext cx="7921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763713" y="3921125"/>
            <a:ext cx="144462" cy="1682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835150" y="4046538"/>
            <a:ext cx="144463" cy="1698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1908175" y="4183063"/>
            <a:ext cx="142875" cy="1698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952625" y="4327525"/>
            <a:ext cx="144463" cy="1682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024063" y="4470400"/>
            <a:ext cx="142875" cy="1698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2097088" y="4614863"/>
            <a:ext cx="142875" cy="1698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581150" y="3443288"/>
            <a:ext cx="1285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/>
              <a:t>Threshold Mix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867400" y="3749675"/>
            <a:ext cx="1152525" cy="11461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989638" y="3446463"/>
            <a:ext cx="8524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/>
              <a:t>Pool Mix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076825" y="3927475"/>
            <a:ext cx="7905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076825" y="4089400"/>
            <a:ext cx="7905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076825" y="4244975"/>
            <a:ext cx="7905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019925" y="3886200"/>
            <a:ext cx="7921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019925" y="4048125"/>
            <a:ext cx="7921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019925" y="4203700"/>
            <a:ext cx="7921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940425" y="4365625"/>
            <a:ext cx="1008063" cy="3333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554788" y="4664075"/>
            <a:ext cx="4794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/>
              <a:t>Pool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018213" y="4437063"/>
            <a:ext cx="144462" cy="1698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229350" y="4441825"/>
            <a:ext cx="144463" cy="1698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416675" y="4448175"/>
            <a:ext cx="142875" cy="1682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650038" y="4441825"/>
            <a:ext cx="144462" cy="1698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40425" y="3860800"/>
            <a:ext cx="144463" cy="1698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6011863" y="3987800"/>
            <a:ext cx="144462" cy="1698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108700" y="4098925"/>
            <a:ext cx="142875" cy="1682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59259E-6 C 0.00712 0.00579 0.01424 0.00625 0.0224 0.00857 C 0.02587 0.00949 0.03299 0.01134 0.03299 0.01134 C 0.03524 0.0162 0.03698 0.02107 0.03941 0.02569 C 0.04097 0.03194 0.04323 0.03241 0.04792 0.03426 C 0.06042 0.03148 0.05816 0.03125 0.07656 0.03426 C 0.07882 0.03472 0.08299 0.03704 0.08299 0.03704 C 0.08455 0.04375 0.08472 0.04815 0.08837 0.05255 C 0.0901 0.05972 0.08958 0.06019 0.09253 0.06528 C 0.09531 0.07014 0.10104 0.07407 0.10104 0.08102 " pathEditMode="relative" ptsTypes="fffffffffA">
                                      <p:cBhvr>
                                        <p:cTn id="54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0047 C 0.00434 -0.00023 0.0085 -0.00231 0.01284 -0.00231 C 0.01458 -0.00231 0.01632 -0.00162 0.01805 -0.00092 C 0.02031 -0.00023 0.02448 0.00186 0.02448 0.00186 C 0.03038 0.00741 0.03698 0.00533 0.04357 0.00186 C 0.04583 -0.00092 0.05312 -0.00717 0.05538 -0.0081 C 0.05746 -0.00902 0.06163 -0.01087 0.06163 -0.01087 C 0.06979 -0.00925 0.06875 -0.00879 0.07448 -0.0037 C 0.07847 0.0044 0.0842 0.00926 0.08941 0.01621 C 0.09045 0.0176 0.09253 0.0176 0.09357 0.01899 " pathEditMode="relative" ptsTypes="fffffffffA">
                                      <p:cBhvr>
                                        <p:cTn id="56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48148E-6 C 0.004 0.00371 0.00591 0.00208 0.01042 -1.48148E-6 C 0.0165 -0.00787 0.02136 -0.0162 0.02848 -0.02268 C 0.03698 -0.02199 0.04757 -0.02592 0.05382 -0.0169 C 0.05556 -0.01713 0.06198 -0.01782 0.06441 -0.01991 C 0.07032 -0.02523 0.07309 -0.03171 0.08039 -0.03403 C 0.08212 -0.03634 0.08473 -0.03796 0.08559 -0.0412 C 0.08594 -0.04259 0.08664 -0.04537 0.08664 -0.04514 " pathEditMode="relative" rAng="0" ptsTypes="fffffffA">
                                      <p:cBhvr>
                                        <p:cTn id="58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208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3.33333E-6 C 0.00279 -0.01296 0.00539 -0.01042 0.0139 -0.01412 C 0.01911 -0.0125 0.01893 -0.01042 0.0224 -0.00556 C 0.02431 0.00232 0.02397 0.00463 0.02987 0.00718 C 0.03977 0.00509 0.033 0.00718 0.03942 0.00417 C 0.0415 0.00324 0.04376 0.00232 0.04584 0.00139 C 0.04688 0.00093 0.04897 -3.33333E-6 0.04897 -3.33333E-6 C 0.05348 0.00116 0.05418 0.00046 0.05747 0.00417 C 0.05938 0.00648 0.06286 0.01134 0.06286 0.01134 C 0.06563 0.02245 0.06893 0.0331 0.07779 0.03681 C 0.07813 0.03819 0.07883 0.0412 0.07883 0.0412 " pathEditMode="relative" ptsTypes="ffffffffffA">
                                      <p:cBhvr>
                                        <p:cTn id="60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2.59259E-6 C 0.0118 -0.00185 0.00572 -0.00232 0.01371 -0.00579 C 0.01406 -0.00718 0.0144 -0.00857 0.01493 -0.00996 C 0.01545 -0.01134 0.01649 -0.0125 0.01701 -0.01412 C 0.01788 -0.0169 0.01718 -0.02107 0.01909 -0.02269 C 0.02482 -0.02755 0.03142 -0.02755 0.03715 -0.03264 C 0.03819 -0.0382 0.03802 -0.0463 0.04045 -0.05116 C 0.04479 -0.06019 0.06128 -0.06528 0.06909 -0.06528 " pathEditMode="relative" ptsTypes="fffffffA">
                                      <p:cBhvr>
                                        <p:cTn id="62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6.66667E-6 C 0.00452 0.00115 0.00729 0.00323 0.01164 0.00138 C 0.0165 -0.01529 0.0257 -0.02871 0.03611 -0.03982 C 0.03837 -0.04237 0.04028 -0.04908 0.04358 -0.04955 C 0.04844 -0.05024 0.05348 -0.04955 0.05851 -0.04955 " pathEditMode="relative" ptsTypes="ffffA">
                                      <p:cBhvr>
                                        <p:cTn id="64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46 0.00208 0.0151 0.00416 0.02239 0.00717 C 0.02604 0.02222 0.02378 0.01967 0.03837 0.02129 C 0.04444 0.02407 0.04444 0.02916 0.04583 0.03703 C 0.04618 0.04259 0.046 0.04838 0.04687 0.05393 C 0.04705 0.05532 0.05503 0.06389 0.05642 0.06666 C 0.05538 0.09236 0.06146 0.09097 0.05208 0.09097 " pathEditMode="relative" ptsTypes="ffffffA">
                                      <p:cBhvr>
                                        <p:cTn id="140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452 -0.0044 0.00729 -0.01041 0.01268 -0.01273 C 0.01545 -0.01643 0.01563 -0.01736 0.02014 -0.01991 C 0.02222 -0.02106 0.02656 -0.02268 0.02656 -0.02268 C 0.03733 -0.01921 0.03611 -0.00671 0.04462 -0.00301 C 0.05347 -0.00532 0.05434 -0.01157 0.05955 -0.01852 C 0.06198 -0.02176 0.0691 -0.02407 0.0691 -0.02407 C 0.07882 -0.02153 0.07622 -0.0206 0.08091 -0.01134 C 0.08281 -0.00764 0.08594 -0.00324 0.08837 0 C 0.09115 0.01111 0.09045 0.00556 0.09045 0.0169 " pathEditMode="relative" ptsTypes="fffffffffA">
                                      <p:cBhvr>
                                        <p:cTn id="142" dur="3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74 0.00741 0.00174 0.01181 0.00746 0.01412 C 0.00764 0.01412 0.01493 0.01227 0.01597 0.01135 C 0.02378 0.00324 0.01233 0.01019 0.02118 0.00556 C 0.02621 -0.00069 0.02639 0 0.03403 0.00139 C 0.03785 0.00301 0.03837 0.00579 0.04149 0.00857 C 0.04358 0.01042 0.05121 0.01111 0.05208 0.01135 C 0.05729 0.01343 0.05503 0.01505 0.05851 0.01991 C 0.06285 0.03727 0.06267 0.025 0.06267 0.05255 " pathEditMode="relative" ptsTypes="ffffffffA">
                                      <p:cBhvr>
                                        <p:cTn id="144" dur="3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21 -0.02847 0.00278 -0.02708 -0.01163 -0.01968 C -0.01475 -0.02407 -0.01423 -0.02176 -0.01267 -0.02963 C -0.01215 -0.03264 -0.01059 -0.03819 -0.01059 -0.03819 C -0.01337 -0.05741 -0.02274 -0.03889 -0.03177 -0.05093 C -0.03212 -0.05278 -0.03281 -0.05463 -0.03281 -0.05671 C -0.03281 -0.0625 -0.02569 -0.06898 -0.0243 -0.07083 C -0.01944 -0.07755 -0.01406 -0.08356 -0.00729 -0.08634 C -0.00486 -0.08588 -0.00243 -0.08565 0 -0.08495 C 0.00226 -0.08426 0.00643 -0.08218 0.00643 -0.08218 C 0.00782 -0.08495 0.00938 -0.08796 0.01077 -0.09074 C 0.01146 -0.0919 0.01111 -0.09398 0.01181 -0.09491 C 0.0125 -0.09583 0.01389 -0.09583 0.01493 -0.0963 C 0.01754 -0.09305 0.01823 -0.09097 0.01823 -0.08634 " pathEditMode="relative" ptsTypes="fffffffffffffA">
                                      <p:cBhvr>
                                        <p:cTn id="146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00532 C -0.00035 4.44444E-6 -0.00399 -0.02987 -0.00104 -0.03542 C 0.00104 -0.03936 0.00486 -0.03681 0.00764 -0.0375 C 0.01233 -0.05325 0.00798 -0.05787 0.00555 -0.07176 C 0.00851 -0.08033 0.00989 -0.0801 0.01528 -0.07778 C 0.01632 -0.06783 0.01562 -0.0625 0.02083 -0.0595 C 0.02778 -0.06829 0.02309 -0.0757 0.0316 -0.08195 C 0.03403 -0.08149 0.03698 -0.08195 0.03923 -0.07987 C 0.04028 -0.07871 0.03976 -0.0757 0.04028 -0.07385 C 0.0408 -0.07176 0.04253 -0.06783 0.04253 -0.0676 " pathEditMode="relative" rAng="0" ptsTypes="fffffffffA">
                                      <p:cBhvr>
                                        <p:cTn id="148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7" y="-4375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0.01065 C 2.77778E-6 -0.02084 0.00573 -0.02385 0.0085 -0.03287 C 0.00173 -0.03565 -0.00538 -0.03519 -0.01163 -0.03982 C -0.0092 -0.05139 2.77778E-6 -0.04676 0.0085 -0.05047 C 0.01024 -0.05116 0.01215 -0.05209 0.01389 -0.05278 C 0.01597 -0.05371 0.02014 -0.0551 0.02014 -0.05486 C 0.02153 -0.05648 0.02465 -0.05972 0.02552 -0.06111 C 0.02604 -0.06204 0.02569 -0.06366 0.02656 -0.06459 C 0.02847 -0.06644 0.03298 -0.06898 0.03298 -0.06898 C 0.03472 -0.06875 0.03698 -0.06898 0.03837 -0.06806 C 0.04028 -0.06621 0.04253 -0.06111 0.04253 -0.06088 C 0.04409 -0.05371 0.04305 -0.05787 0.04583 -0.04931 C 0.04653 -0.04699 0.04791 -0.04213 0.04791 -0.0419 C 0.04375 -0.04074 0.04236 -0.0419 0.03837 -0.04352 C 0.03628 -0.04422 0.03194 -0.04584 0.03194 -0.0456 C 0.03055 -0.04537 0.0283 -0.04607 0.0276 -0.04468 C 0.02691 -0.04329 0.0283 -0.04144 0.02864 -0.03982 C 0.03021 -0.03403 0.03194 -0.02847 0.03298 -0.02222 C 0.03003 -0.0125 0.0342 -0.02292 0.01597 -0.0176 C 0.01493 -0.01736 0.0158 -0.01505 0.01493 -0.01412 C 0.01232 -0.01111 0.0085 -0.00949 0.00538 -0.00718 C 0.00295 -0.00556 0.00191 -0.00232 2.77778E-6 2.59259E-6 " pathEditMode="relative" rAng="0" ptsTypes="fffffffffffffffffffffA">
                                      <p:cBhvr>
                                        <p:cTn id="150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8" y="-2384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 -0.00902 C -0.00712 -0.01064 -0.00816 -0.01227 -0.01198 -0.01296 C -0.01684 -0.01574 -0.01059 -0.01643 -0.00799 -0.01828 C -0.00782 -0.01852 -0.00643 -0.02083 -0.0066 -0.02129 C -0.00712 -0.02268 -0.00886 -0.02314 -0.01007 -0.02361 C -0.01493 -0.02569 -0.02101 -0.02639 -0.02605 -0.02754 C -0.02987 -0.03032 -0.02639 -0.03264 -0.02362 -0.03449 C -0.0198 -0.03727 -0.01546 -0.03912 -0.0125 -0.04282 C -0.01129 -0.04629 -0.01476 -0.04861 -0.01754 -0.05023 C -0.01893 -0.05231 -0.02066 -0.0537 -0.02205 -0.05578 C -0.01702 -0.05717 -0.01094 -0.0574 -0.00556 -0.05787 C -0.00035 -0.05926 0.00503 -0.06041 0.01041 -0.06134 C 0.01423 -0.06273 0.01701 -0.06481 0.01892 -0.06875 C 0.02013 -0.07106 0.02187 -0.07384 0.02447 -0.07453 C 0.02638 -0.07407 0.02656 -0.07245 0.02795 -0.0706 C 0.03055 -0.06319 0.03715 -0.0574 0.03993 -0.05 C 0.0342 -0.04884 0.0217 -0.04953 0.0184 -0.04953 C 0.0151 -0.04907 0.01302 -0.04977 0.01197 -0.04676 C 0.01475 -0.04189 0.01909 -0.0368 0.02343 -0.0331 C 0.0243 -0.03102 0.02604 -0.02824 0.02743 -0.02615 C 0.02326 -0.02245 0.01701 -0.02106 0.0125 -0.01713 C 0.00677 -0.0125 0.00173 -0.00717 -0.004 -0.00254 C -0.00678 -3.33333E-6 -0.00695 0.00278 -0.01059 0.0044 C -0.01407 0.01158 0.00625 0.00648 0.00694 0.00648 C 0.00625 0.00278 0.00555 0.00139 0.00191 -3.33333E-6 C 0.00034 -0.00046 0.00086 -0.00092 4.44444E-6 -3.33333E-6 " pathEditMode="relative" rAng="0" ptsTypes="fffffffffffffffffffffffffA">
                                      <p:cBhvr>
                                        <p:cTn id="152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3" y="-2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/>
      <p:bldP spid="25" grpId="0" animBg="1"/>
      <p:bldP spid="26" grpId="0"/>
      <p:bldP spid="33" grpId="0" animBg="1"/>
      <p:bldP spid="34" grpId="0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Distributing mixing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Rely on more mixes – good idea</a:t>
            </a:r>
          </a:p>
          <a:p>
            <a:pPr lvl="1" eaLnBrk="1" hangingPunct="1"/>
            <a:r>
              <a:rPr lang="en-GB" altLang="en-US" smtClean="0"/>
              <a:t>Distributing trust – some could be dishonest</a:t>
            </a:r>
          </a:p>
          <a:p>
            <a:pPr lvl="1" eaLnBrk="1" hangingPunct="1"/>
            <a:r>
              <a:rPr lang="en-GB" altLang="en-US" smtClean="0"/>
              <a:t>Distributing load – fewer messages per mix</a:t>
            </a:r>
            <a:br>
              <a:rPr lang="en-GB" altLang="en-US" smtClean="0"/>
            </a:br>
            <a:endParaRPr lang="en-GB" altLang="en-US" smtClean="0"/>
          </a:p>
          <a:p>
            <a:pPr eaLnBrk="1" hangingPunct="1"/>
            <a:r>
              <a:rPr lang="en-GB" altLang="en-US" smtClean="0"/>
              <a:t>Two extremes</a:t>
            </a:r>
          </a:p>
          <a:p>
            <a:pPr lvl="1" eaLnBrk="1" hangingPunct="1"/>
            <a:r>
              <a:rPr lang="en-GB" altLang="en-US" smtClean="0"/>
              <a:t>Mix Cascades</a:t>
            </a:r>
          </a:p>
          <a:p>
            <a:pPr lvl="2" eaLnBrk="1" hangingPunct="1"/>
            <a:r>
              <a:rPr lang="en-GB" altLang="en-US" smtClean="0"/>
              <a:t>All messages are routed through a preset mix sequence</a:t>
            </a:r>
          </a:p>
          <a:p>
            <a:pPr lvl="2" eaLnBrk="1" hangingPunct="1"/>
            <a:r>
              <a:rPr lang="en-GB" altLang="en-US" smtClean="0"/>
              <a:t>Good for anonymity – poor load balancing</a:t>
            </a:r>
          </a:p>
          <a:p>
            <a:pPr lvl="1" eaLnBrk="1" hangingPunct="1"/>
            <a:r>
              <a:rPr lang="en-GB" altLang="en-US" smtClean="0"/>
              <a:t>Free routing</a:t>
            </a:r>
          </a:p>
          <a:p>
            <a:pPr lvl="2" eaLnBrk="1" hangingPunct="1"/>
            <a:r>
              <a:rPr lang="en-GB" altLang="en-US" smtClean="0"/>
              <a:t>Each message is routed through a random sequence of mixes</a:t>
            </a:r>
          </a:p>
          <a:p>
            <a:pPr lvl="2" eaLnBrk="1" hangingPunct="1"/>
            <a:r>
              <a:rPr lang="en-GB" altLang="en-US" smtClean="0"/>
              <a:t>Security parameter: L then length of the sequence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free route example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357688" y="3214688"/>
            <a:ext cx="428625" cy="428625"/>
          </a:xfrm>
          <a:prstGeom prst="rect">
            <a:avLst/>
          </a:prstGeom>
          <a:ln w="28575"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600" b="1" dirty="0">
                <a:solidFill>
                  <a:schemeClr val="accent6"/>
                </a:solidFill>
              </a:rPr>
              <a:t>M</a:t>
            </a:r>
            <a:r>
              <a:rPr lang="en-GB" sz="1600" b="1" baseline="-25000" dirty="0">
                <a:solidFill>
                  <a:schemeClr val="accent6"/>
                </a:solidFill>
              </a:rPr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5286375" y="3714750"/>
            <a:ext cx="428625" cy="42862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600" dirty="0"/>
              <a:t>M</a:t>
            </a:r>
            <a:r>
              <a:rPr lang="en-GB" sz="1600" baseline="-25000" dirty="0"/>
              <a:t>3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9125" y="4214813"/>
            <a:ext cx="428625" cy="428625"/>
          </a:xfrm>
          <a:prstGeom prst="rect">
            <a:avLst/>
          </a:prstGeom>
          <a:ln w="28575"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600" b="1" dirty="0">
                <a:solidFill>
                  <a:schemeClr val="accent6"/>
                </a:solidFill>
              </a:rPr>
              <a:t>M</a:t>
            </a:r>
            <a:r>
              <a:rPr lang="en-GB" sz="1600" b="1" baseline="-25000" dirty="0">
                <a:solidFill>
                  <a:schemeClr val="accent6"/>
                </a:solidFill>
              </a:rPr>
              <a:t>4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0438" y="3571875"/>
            <a:ext cx="428625" cy="428625"/>
          </a:xfrm>
          <a:prstGeom prst="rect">
            <a:avLst/>
          </a:prstGeom>
          <a:ln w="28575"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600" b="1" dirty="0">
                <a:solidFill>
                  <a:schemeClr val="accent6"/>
                </a:solidFill>
              </a:rPr>
              <a:t>M</a:t>
            </a:r>
            <a:r>
              <a:rPr lang="en-GB" sz="1600" b="1" baseline="-25000" dirty="0">
                <a:solidFill>
                  <a:schemeClr val="accent6"/>
                </a:solidFill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3571875" y="4572000"/>
            <a:ext cx="428625" cy="42862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600" dirty="0"/>
              <a:t>M</a:t>
            </a:r>
            <a:r>
              <a:rPr lang="en-GB" sz="1600" baseline="-25000" dirty="0"/>
              <a:t>5</a:t>
            </a:r>
          </a:p>
        </p:txBody>
      </p:sp>
      <p:sp>
        <p:nvSpPr>
          <p:cNvPr id="9" name="Rectangle 8"/>
          <p:cNvSpPr/>
          <p:nvPr/>
        </p:nvSpPr>
        <p:spPr>
          <a:xfrm>
            <a:off x="5286375" y="4714875"/>
            <a:ext cx="428625" cy="42862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600" dirty="0"/>
              <a:t>M</a:t>
            </a:r>
            <a:r>
              <a:rPr lang="en-GB" sz="1600" baseline="-25000" dirty="0"/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29125" y="5214938"/>
            <a:ext cx="428625" cy="42862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600" dirty="0"/>
              <a:t>M</a:t>
            </a:r>
            <a:r>
              <a:rPr lang="en-GB" sz="1600" baseline="-25000" dirty="0"/>
              <a:t>7</a:t>
            </a:r>
          </a:p>
        </p:txBody>
      </p:sp>
      <p:cxnSp>
        <p:nvCxnSpPr>
          <p:cNvPr id="13" name="Straight Arrow Connector 12"/>
          <p:cNvCxnSpPr>
            <a:stCxn id="7" idx="3"/>
            <a:endCxn id="4" idx="1"/>
          </p:cNvCxnSpPr>
          <p:nvPr/>
        </p:nvCxnSpPr>
        <p:spPr>
          <a:xfrm flipV="1">
            <a:off x="3929063" y="3429000"/>
            <a:ext cx="428625" cy="35718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  <a:endCxn id="6" idx="1"/>
          </p:cNvCxnSpPr>
          <p:nvPr/>
        </p:nvCxnSpPr>
        <p:spPr>
          <a:xfrm>
            <a:off x="3929063" y="3786188"/>
            <a:ext cx="500062" cy="642937"/>
          </a:xfrm>
          <a:prstGeom prst="straightConnector1">
            <a:avLst/>
          </a:prstGeom>
          <a:ln w="28575">
            <a:solidFill>
              <a:schemeClr val="accent6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3"/>
            <a:endCxn id="6" idx="1"/>
          </p:cNvCxnSpPr>
          <p:nvPr/>
        </p:nvCxnSpPr>
        <p:spPr>
          <a:xfrm flipV="1">
            <a:off x="4000500" y="4429125"/>
            <a:ext cx="428625" cy="35718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3"/>
            <a:endCxn id="5" idx="1"/>
          </p:cNvCxnSpPr>
          <p:nvPr/>
        </p:nvCxnSpPr>
        <p:spPr>
          <a:xfrm>
            <a:off x="4786313" y="3429000"/>
            <a:ext cx="500062" cy="500063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3"/>
            <a:endCxn id="5" idx="1"/>
          </p:cNvCxnSpPr>
          <p:nvPr/>
        </p:nvCxnSpPr>
        <p:spPr>
          <a:xfrm flipV="1">
            <a:off x="4857750" y="3929063"/>
            <a:ext cx="428625" cy="50006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3"/>
            <a:endCxn id="9" idx="1"/>
          </p:cNvCxnSpPr>
          <p:nvPr/>
        </p:nvCxnSpPr>
        <p:spPr>
          <a:xfrm>
            <a:off x="4857750" y="4429125"/>
            <a:ext cx="428625" cy="500063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3"/>
            <a:endCxn id="9" idx="1"/>
          </p:cNvCxnSpPr>
          <p:nvPr/>
        </p:nvCxnSpPr>
        <p:spPr>
          <a:xfrm flipV="1">
            <a:off x="4857750" y="4929188"/>
            <a:ext cx="428625" cy="50006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2"/>
            <a:endCxn id="10" idx="1"/>
          </p:cNvCxnSpPr>
          <p:nvPr/>
        </p:nvCxnSpPr>
        <p:spPr>
          <a:xfrm rot="16200000" flipH="1">
            <a:off x="3893344" y="4893469"/>
            <a:ext cx="428625" cy="64293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0"/>
            <a:endCxn id="7" idx="2"/>
          </p:cNvCxnSpPr>
          <p:nvPr/>
        </p:nvCxnSpPr>
        <p:spPr>
          <a:xfrm rot="16200000" flipV="1">
            <a:off x="3464719" y="4250531"/>
            <a:ext cx="571500" cy="7143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2"/>
            <a:endCxn id="9" idx="0"/>
          </p:cNvCxnSpPr>
          <p:nvPr/>
        </p:nvCxnSpPr>
        <p:spPr>
          <a:xfrm rot="5400000">
            <a:off x="5215732" y="4429919"/>
            <a:ext cx="571500" cy="158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6" idx="2"/>
            <a:endCxn id="10" idx="0"/>
          </p:cNvCxnSpPr>
          <p:nvPr/>
        </p:nvCxnSpPr>
        <p:spPr>
          <a:xfrm rot="5400000">
            <a:off x="4358482" y="4929981"/>
            <a:ext cx="571500" cy="158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4" idx="2"/>
            <a:endCxn id="6" idx="0"/>
          </p:cNvCxnSpPr>
          <p:nvPr/>
        </p:nvCxnSpPr>
        <p:spPr>
          <a:xfrm rot="16200000" flipH="1">
            <a:off x="4321969" y="3893344"/>
            <a:ext cx="571500" cy="71438"/>
          </a:xfrm>
          <a:prstGeom prst="straightConnector1">
            <a:avLst/>
          </a:prstGeom>
          <a:ln w="28575">
            <a:solidFill>
              <a:schemeClr val="accent6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366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5715000"/>
            <a:ext cx="3571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67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3357563"/>
            <a:ext cx="357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68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4643438"/>
            <a:ext cx="357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69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725" y="2071688"/>
            <a:ext cx="357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70" name="TextBox 41"/>
          <p:cNvSpPr txBox="1">
            <a:spLocks noChangeArrowheads="1"/>
          </p:cNvSpPr>
          <p:nvPr/>
        </p:nvSpPr>
        <p:spPr bwMode="auto">
          <a:xfrm>
            <a:off x="1847850" y="2714625"/>
            <a:ext cx="6524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Alice</a:t>
            </a:r>
          </a:p>
        </p:txBody>
      </p:sp>
      <p:pic>
        <p:nvPicPr>
          <p:cNvPr id="57371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5668963"/>
            <a:ext cx="357188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72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3500438"/>
            <a:ext cx="3571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73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4500563"/>
            <a:ext cx="3571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643702" y="2214554"/>
            <a:ext cx="357190" cy="596361"/>
          </a:xfrm>
          <a:prstGeom prst="rect">
            <a:avLst/>
          </a:prstGeom>
          <a:noFill/>
        </p:spPr>
      </p:pic>
      <p:sp>
        <p:nvSpPr>
          <p:cNvPr id="57375" name="TextBox 46"/>
          <p:cNvSpPr txBox="1">
            <a:spLocks noChangeArrowheads="1"/>
          </p:cNvSpPr>
          <p:nvPr/>
        </p:nvSpPr>
        <p:spPr bwMode="auto">
          <a:xfrm>
            <a:off x="6500813" y="2857500"/>
            <a:ext cx="568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Bob</a:t>
            </a:r>
          </a:p>
        </p:txBody>
      </p:sp>
      <p:cxnSp>
        <p:nvCxnSpPr>
          <p:cNvPr id="49" name="Straight Arrow Connector 48"/>
          <p:cNvCxnSpPr>
            <a:endCxn id="7" idx="0"/>
          </p:cNvCxnSpPr>
          <p:nvPr/>
        </p:nvCxnSpPr>
        <p:spPr>
          <a:xfrm>
            <a:off x="2428875" y="2500313"/>
            <a:ext cx="1285875" cy="1071562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7" idx="1"/>
          </p:cNvCxnSpPr>
          <p:nvPr/>
        </p:nvCxnSpPr>
        <p:spPr>
          <a:xfrm>
            <a:off x="2143125" y="3786188"/>
            <a:ext cx="135731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8" idx="1"/>
          </p:cNvCxnSpPr>
          <p:nvPr/>
        </p:nvCxnSpPr>
        <p:spPr>
          <a:xfrm flipV="1">
            <a:off x="2143125" y="4786313"/>
            <a:ext cx="1428750" cy="1428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8" idx="2"/>
          </p:cNvCxnSpPr>
          <p:nvPr/>
        </p:nvCxnSpPr>
        <p:spPr>
          <a:xfrm flipV="1">
            <a:off x="2357438" y="5000625"/>
            <a:ext cx="1428750" cy="10715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" idx="3"/>
          </p:cNvCxnSpPr>
          <p:nvPr/>
        </p:nvCxnSpPr>
        <p:spPr>
          <a:xfrm flipV="1">
            <a:off x="4786313" y="2786063"/>
            <a:ext cx="1643062" cy="642937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" idx="3"/>
          </p:cNvCxnSpPr>
          <p:nvPr/>
        </p:nvCxnSpPr>
        <p:spPr>
          <a:xfrm flipV="1">
            <a:off x="5715000" y="3857625"/>
            <a:ext cx="928688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9" idx="3"/>
          </p:cNvCxnSpPr>
          <p:nvPr/>
        </p:nvCxnSpPr>
        <p:spPr>
          <a:xfrm flipV="1">
            <a:off x="5715000" y="4857750"/>
            <a:ext cx="857250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9" idx="2"/>
          </p:cNvCxnSpPr>
          <p:nvPr/>
        </p:nvCxnSpPr>
        <p:spPr>
          <a:xfrm rot="16200000" flipH="1">
            <a:off x="5572126" y="5072062"/>
            <a:ext cx="857250" cy="10001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384" name="TextBox 63"/>
          <p:cNvSpPr txBox="1">
            <a:spLocks noChangeArrowheads="1"/>
          </p:cNvSpPr>
          <p:nvPr/>
        </p:nvSpPr>
        <p:spPr bwMode="auto">
          <a:xfrm>
            <a:off x="3929063" y="2500313"/>
            <a:ext cx="13763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Free route</a:t>
            </a:r>
          </a:p>
          <a:p>
            <a:pPr algn="ctr" eaLnBrk="1" hangingPunct="1"/>
            <a:r>
              <a:rPr lang="en-GB" altLang="en-US"/>
              <a:t>mix network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214688" y="2428875"/>
            <a:ext cx="2714625" cy="3429000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4000" dirty="0"/>
              <a:t>The Mix</a:t>
            </a:r>
          </a:p>
          <a:p>
            <a:pPr algn="ctr" eaLnBrk="1" hangingPunct="1">
              <a:defRPr/>
            </a:pPr>
            <a:endParaRPr lang="en-GB" sz="4000" dirty="0"/>
          </a:p>
          <a:p>
            <a:pPr algn="ctr" eaLnBrk="1" hangingPunct="1">
              <a:defRPr/>
            </a:pPr>
            <a:endParaRPr lang="en-GB" dirty="0"/>
          </a:p>
          <a:p>
            <a:pPr algn="ctr" eaLnBrk="1" hangingPunct="1">
              <a:defRPr/>
            </a:pPr>
            <a:r>
              <a:rPr lang="en-GB" dirty="0"/>
              <a:t>(The adversary should</a:t>
            </a:r>
            <a:br>
              <a:rPr lang="en-GB" dirty="0"/>
            </a:br>
            <a:r>
              <a:rPr lang="en-GB" dirty="0"/>
              <a:t>get no more information</a:t>
            </a:r>
            <a:br>
              <a:rPr lang="en-GB" dirty="0"/>
            </a:br>
            <a:r>
              <a:rPr lang="en-GB" dirty="0"/>
              <a:t>than before!)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2571750" y="1643063"/>
            <a:ext cx="5286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A-&gt;M</a:t>
            </a:r>
            <a:r>
              <a:rPr lang="en-GB" altLang="en-US" baseline="-25000"/>
              <a:t>2</a:t>
            </a:r>
            <a:r>
              <a:rPr lang="en-GB" altLang="en-US"/>
              <a:t>: {M</a:t>
            </a:r>
            <a:r>
              <a:rPr lang="en-GB" altLang="en-US" baseline="-25000"/>
              <a:t>4</a:t>
            </a:r>
            <a:r>
              <a:rPr lang="en-GB" altLang="en-US"/>
              <a:t>, {M</a:t>
            </a:r>
            <a:r>
              <a:rPr lang="en-GB" altLang="en-US" baseline="-25000"/>
              <a:t>1</a:t>
            </a:r>
            <a:r>
              <a:rPr lang="en-GB" altLang="en-US"/>
              <a:t>,{B, Msg}</a:t>
            </a:r>
            <a:r>
              <a:rPr lang="en-GB" altLang="en-US" baseline="-25000"/>
              <a:t>M1</a:t>
            </a:r>
            <a:r>
              <a:rPr lang="en-GB" altLang="en-US"/>
              <a:t>}</a:t>
            </a:r>
            <a:r>
              <a:rPr lang="en-GB" altLang="en-US" baseline="-25000"/>
              <a:t>M4</a:t>
            </a:r>
            <a:r>
              <a:rPr lang="en-GB" altLang="en-US"/>
              <a:t>}</a:t>
            </a:r>
            <a:r>
              <a:rPr lang="en-GB" altLang="en-US" baseline="-25000"/>
              <a:t>M2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Free route mix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Bitwise unlinkability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Length invariance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Replay prevention</a:t>
            </a:r>
            <a:br>
              <a:rPr lang="en-GB" dirty="0" smtClean="0"/>
            </a:b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How to find mixes?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Lists need to be authoritative, comprehensive &amp; common</a:t>
            </a:r>
            <a:br>
              <a:rPr lang="en-GB" dirty="0" smtClean="0"/>
            </a:b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Additional requirements – corrupt mixes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Hide the total length of the route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Hide the step number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(From the mix itself!)</a:t>
            </a:r>
            <a:br>
              <a:rPr lang="en-GB" dirty="0" smtClean="0"/>
            </a:b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Length of paths?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Good mixing in O(log(|Mix|)) steps = log(|Mix|) cost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Cascades: O(|Mix|)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We can manage “Problem 1 – trusting a mix”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Problem 2 – who are the others?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(n-1) attack – active attack</a:t>
            </a:r>
          </a:p>
          <a:p>
            <a:pPr lvl="1" eaLnBrk="1" hangingPunct="1"/>
            <a:r>
              <a:rPr lang="en-GB" altLang="en-US" smtClean="0"/>
              <a:t>Wait or flush the mix.</a:t>
            </a:r>
          </a:p>
          <a:p>
            <a:pPr lvl="1" eaLnBrk="1" hangingPunct="1"/>
            <a:r>
              <a:rPr lang="en-GB" altLang="en-US" smtClean="0"/>
              <a:t>Block all incoming messages (trickle) and injects own messages (flood) until Alice’s message is out.</a:t>
            </a:r>
          </a:p>
        </p:txBody>
      </p:sp>
      <p:sp>
        <p:nvSpPr>
          <p:cNvPr id="4" name="Rectangle 3"/>
          <p:cNvSpPr/>
          <p:nvPr/>
        </p:nvSpPr>
        <p:spPr>
          <a:xfrm>
            <a:off x="3590925" y="4514850"/>
            <a:ext cx="849313" cy="938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dirty="0"/>
              <a:t>The Mix</a:t>
            </a:r>
          </a:p>
        </p:txBody>
      </p:sp>
      <p:pic>
        <p:nvPicPr>
          <p:cNvPr id="59397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713" y="5908675"/>
            <a:ext cx="23495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8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4467225"/>
            <a:ext cx="23653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9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5311775"/>
            <a:ext cx="23653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0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13" y="3622675"/>
            <a:ext cx="236537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42824" y="3700104"/>
            <a:ext cx="235745" cy="391894"/>
          </a:xfrm>
          <a:prstGeom prst="rect">
            <a:avLst/>
          </a:prstGeom>
          <a:noFill/>
        </p:spPr>
      </p:pic>
      <p:sp>
        <p:nvSpPr>
          <p:cNvPr id="59402" name="TextBox 12"/>
          <p:cNvSpPr txBox="1">
            <a:spLocks noChangeArrowheads="1"/>
          </p:cNvSpPr>
          <p:nvPr/>
        </p:nvSpPr>
        <p:spPr bwMode="auto">
          <a:xfrm>
            <a:off x="1585913" y="4044950"/>
            <a:ext cx="698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/>
              <a:t>Alice</a:t>
            </a:r>
            <a:endParaRPr lang="en-GB" altLang="en-US"/>
          </a:p>
        </p:txBody>
      </p:sp>
      <p:sp>
        <p:nvSpPr>
          <p:cNvPr id="59403" name="TextBox 13"/>
          <p:cNvSpPr txBox="1">
            <a:spLocks noChangeArrowheads="1"/>
          </p:cNvSpPr>
          <p:nvPr/>
        </p:nvSpPr>
        <p:spPr bwMode="auto">
          <a:xfrm>
            <a:off x="5872163" y="4122738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/>
              <a:t>Bob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128838" y="3951288"/>
            <a:ext cx="1462087" cy="7985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987550" y="4654550"/>
            <a:ext cx="527050" cy="2889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941513" y="5408613"/>
            <a:ext cx="644525" cy="138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014538" y="5765800"/>
            <a:ext cx="504825" cy="2952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440238" y="4044950"/>
            <a:ext cx="1508125" cy="6572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3"/>
          </p:cNvCxnSpPr>
          <p:nvPr/>
        </p:nvCxnSpPr>
        <p:spPr>
          <a:xfrm flipV="1">
            <a:off x="4440238" y="4979988"/>
            <a:ext cx="574675" cy="3175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40238" y="5192713"/>
            <a:ext cx="574675" cy="1587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440238" y="5383213"/>
            <a:ext cx="574675" cy="254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65223" y="4851453"/>
            <a:ext cx="592935" cy="985674"/>
          </a:xfrm>
          <a:prstGeom prst="rect">
            <a:avLst/>
          </a:prstGeom>
          <a:noFill/>
        </p:spPr>
      </p:pic>
      <p:sp>
        <p:nvSpPr>
          <p:cNvPr id="59413" name="TextBox 31"/>
          <p:cNvSpPr txBox="1">
            <a:spLocks noChangeArrowheads="1"/>
          </p:cNvSpPr>
          <p:nvPr/>
        </p:nvSpPr>
        <p:spPr bwMode="auto">
          <a:xfrm>
            <a:off x="2371725" y="5837238"/>
            <a:ext cx="1006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Attacker</a:t>
            </a:r>
          </a:p>
        </p:txBody>
      </p:sp>
      <p:cxnSp>
        <p:nvCxnSpPr>
          <p:cNvPr id="33" name="Straight Arrow Connector 32"/>
          <p:cNvCxnSpPr>
            <a:endCxn id="4" idx="1"/>
          </p:cNvCxnSpPr>
          <p:nvPr/>
        </p:nvCxnSpPr>
        <p:spPr>
          <a:xfrm>
            <a:off x="3228975" y="4979988"/>
            <a:ext cx="361950" cy="3175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228975" y="5194300"/>
            <a:ext cx="357188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228975" y="5407025"/>
            <a:ext cx="357188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158422" y="4836995"/>
            <a:ext cx="592935" cy="985674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6732588" y="5075238"/>
            <a:ext cx="38258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n</a:t>
            </a:r>
          </a:p>
        </p:txBody>
      </p:sp>
      <p:sp>
        <p:nvSpPr>
          <p:cNvPr id="27" name="TextBox 26"/>
          <p:cNvSpPr txBox="1"/>
          <p:nvPr/>
        </p:nvSpPr>
        <p:spPr>
          <a:xfrm flipH="1">
            <a:off x="6732588" y="3860800"/>
            <a:ext cx="785812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Mitigating the (n-1) attack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Strong identification to ensure distinct identities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Problem: user adoption</a:t>
            </a:r>
            <a:br>
              <a:rPr lang="en-GB" dirty="0" smtClean="0"/>
            </a:b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Message expiry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Messages are discarded after a deadline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Prevents the adversary from flushing the mix, and injecting messages unnoticed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Heartbeat traffic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Mixes route messages in a loop back to themselves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Detect whether an adversary is blocking messages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Forces adversary to subvert everyone, all the time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General instance of the “Sybil Attack”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Robustness to Denial of Service (DoS) 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Malicious mixes may be dropping messages</a:t>
            </a:r>
          </a:p>
          <a:p>
            <a:pPr lvl="1" eaLnBrk="1" hangingPunct="1"/>
            <a:r>
              <a:rPr lang="en-GB" altLang="en-US" smtClean="0"/>
              <a:t>Special problem in elections</a:t>
            </a:r>
            <a:br>
              <a:rPr lang="en-GB" altLang="en-US" smtClean="0"/>
            </a:br>
            <a:endParaRPr lang="en-GB" altLang="en-US" smtClean="0"/>
          </a:p>
          <a:p>
            <a:pPr eaLnBrk="1" hangingPunct="1"/>
            <a:r>
              <a:rPr lang="en-GB" altLang="en-US" smtClean="0"/>
              <a:t>Original idea: receipts (unworkable)</a:t>
            </a:r>
            <a:br>
              <a:rPr lang="en-GB" altLang="en-US" smtClean="0"/>
            </a:br>
            <a:endParaRPr lang="en-GB" altLang="en-US" smtClean="0"/>
          </a:p>
          <a:p>
            <a:pPr eaLnBrk="1" hangingPunct="1"/>
            <a:r>
              <a:rPr lang="en-GB" altLang="en-US" smtClean="0"/>
              <a:t>Two key strategies to prevent DoS</a:t>
            </a:r>
          </a:p>
          <a:p>
            <a:pPr lvl="1" eaLnBrk="1" hangingPunct="1"/>
            <a:r>
              <a:rPr lang="en-GB" altLang="en-US" smtClean="0"/>
              <a:t>Provable shuffles – will not cover here.</a:t>
            </a:r>
          </a:p>
          <a:p>
            <a:pPr lvl="1" eaLnBrk="1" hangingPunct="1"/>
            <a:r>
              <a:rPr lang="en-GB" altLang="en-US" smtClean="0"/>
              <a:t>Randomized partial checking</a:t>
            </a:r>
          </a:p>
          <a:p>
            <a:pPr lvl="1" eaLnBrk="1" hangingPunct="1"/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Randomized partial checking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Applicable to any mix system</a:t>
            </a:r>
            <a:br>
              <a:rPr lang="en-GB" altLang="en-US" smtClean="0"/>
            </a:br>
            <a:endParaRPr lang="en-GB" altLang="en-US" smtClean="0"/>
          </a:p>
          <a:p>
            <a:pPr eaLnBrk="1" hangingPunct="1"/>
            <a:r>
              <a:rPr lang="en-GB" altLang="en-US" smtClean="0"/>
              <a:t>Two round protocol</a:t>
            </a:r>
          </a:p>
          <a:p>
            <a:pPr lvl="1" eaLnBrk="1" hangingPunct="1"/>
            <a:r>
              <a:rPr lang="en-GB" altLang="en-US" smtClean="0"/>
              <a:t>Mix commits to inputs and outputs</a:t>
            </a:r>
          </a:p>
          <a:p>
            <a:pPr lvl="1" eaLnBrk="1" hangingPunct="1"/>
            <a:r>
              <a:rPr lang="en-GB" altLang="en-US" smtClean="0"/>
              <a:t>Gets challenge</a:t>
            </a:r>
          </a:p>
          <a:p>
            <a:pPr lvl="1" eaLnBrk="1" hangingPunct="1"/>
            <a:r>
              <a:rPr lang="en-GB" altLang="en-US" smtClean="0"/>
              <a:t>Reveals half of correspondences at random</a:t>
            </a:r>
          </a:p>
          <a:p>
            <a:pPr lvl="1" eaLnBrk="1" hangingPunct="1"/>
            <a:r>
              <a:rPr lang="en-GB" altLang="en-US" smtClean="0"/>
              <a:t>Everyone checks correctness</a:t>
            </a:r>
          </a:p>
          <a:p>
            <a:pPr lvl="1"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Pair mixes to ensure messages get some anonymity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Partial checking – illustrated</a:t>
            </a:r>
          </a:p>
        </p:txBody>
      </p:sp>
      <p:sp>
        <p:nvSpPr>
          <p:cNvPr id="109" name="Content Placeholder 108"/>
          <p:cNvSpPr>
            <a:spLocks noGrp="1"/>
          </p:cNvSpPr>
          <p:nvPr>
            <p:ph idx="1"/>
          </p:nvPr>
        </p:nvSpPr>
        <p:spPr>
          <a:xfrm>
            <a:off x="457200" y="4857750"/>
            <a:ext cx="8258175" cy="185737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 smtClean="0"/>
              <a:t>Rogue mix can cheat with probability at most ½</a:t>
            </a:r>
            <a:br>
              <a:rPr lang="en-GB" sz="2800" dirty="0" smtClean="0"/>
            </a:br>
            <a:endParaRPr lang="en-GB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 smtClean="0"/>
              <a:t>Messages are anonymous with overwhelming probability in the length L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2400" dirty="0" smtClean="0"/>
              <a:t>Even if no pairing is used – safe for L = O(</a:t>
            </a:r>
            <a:r>
              <a:rPr lang="en-GB" sz="2400" dirty="0" err="1" smtClean="0"/>
              <a:t>logN</a:t>
            </a:r>
            <a:r>
              <a:rPr lang="en-GB" sz="2400" dirty="0" smtClean="0"/>
              <a:t>) </a:t>
            </a:r>
            <a:endParaRPr lang="en-GB" sz="24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285875" y="2571750"/>
            <a:ext cx="8572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285875" y="2857500"/>
            <a:ext cx="857250" cy="15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285875" y="3143250"/>
            <a:ext cx="857250" cy="15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285875" y="3429000"/>
            <a:ext cx="8572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285875" y="3714750"/>
            <a:ext cx="857250" cy="15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285875" y="4000500"/>
            <a:ext cx="8572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143108" y="2285992"/>
            <a:ext cx="1571636" cy="192882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57752" y="2285993"/>
            <a:ext cx="1571636" cy="192882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429375" y="2568575"/>
            <a:ext cx="868363" cy="3175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429375" y="2854325"/>
            <a:ext cx="868363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429375" y="3143250"/>
            <a:ext cx="868363" cy="3175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429375" y="3429000"/>
            <a:ext cx="868363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429375" y="3714750"/>
            <a:ext cx="868363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429375" y="4000500"/>
            <a:ext cx="868363" cy="3175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06" name="TextBox 23"/>
          <p:cNvSpPr txBox="1">
            <a:spLocks noChangeArrowheads="1"/>
          </p:cNvSpPr>
          <p:nvPr/>
        </p:nvSpPr>
        <p:spPr bwMode="auto">
          <a:xfrm>
            <a:off x="2571750" y="1825625"/>
            <a:ext cx="631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Mix i</a:t>
            </a:r>
          </a:p>
        </p:txBody>
      </p:sp>
      <p:sp>
        <p:nvSpPr>
          <p:cNvPr id="63507" name="TextBox 24"/>
          <p:cNvSpPr txBox="1">
            <a:spLocks noChangeArrowheads="1"/>
          </p:cNvSpPr>
          <p:nvPr/>
        </p:nvSpPr>
        <p:spPr bwMode="auto">
          <a:xfrm>
            <a:off x="5275263" y="1825625"/>
            <a:ext cx="855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Mix i+1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286250" y="2571750"/>
            <a:ext cx="5715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4286250" y="2857500"/>
            <a:ext cx="57150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286250" y="3143250"/>
            <a:ext cx="571500" cy="15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286250" y="3429000"/>
            <a:ext cx="571500" cy="15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286250" y="3714750"/>
            <a:ext cx="571500" cy="15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4286250" y="4000500"/>
            <a:ext cx="5715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3714750" y="2571750"/>
            <a:ext cx="571500" cy="15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3714750" y="2857500"/>
            <a:ext cx="571500" cy="3175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3714750" y="3143250"/>
            <a:ext cx="5715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3714750" y="3429000"/>
            <a:ext cx="5715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3714750" y="3714750"/>
            <a:ext cx="5715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3714750" y="4000500"/>
            <a:ext cx="571500" cy="15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2143125" y="2857500"/>
            <a:ext cx="1571625" cy="114300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2143125" y="2857500"/>
            <a:ext cx="1571625" cy="28575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2143125" y="2571750"/>
            <a:ext cx="1571625" cy="114300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4857750" y="3143250"/>
            <a:ext cx="1571625" cy="85725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V="1">
            <a:off x="4857750" y="2571750"/>
            <a:ext cx="1571625" cy="85725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V="1">
            <a:off x="4857750" y="3143250"/>
            <a:ext cx="1571625" cy="57150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>
            <a:spLocks noChangeArrowheads="1"/>
          </p:cNvSpPr>
          <p:nvPr/>
        </p:nvSpPr>
        <p:spPr bwMode="auto">
          <a:xfrm>
            <a:off x="2286000" y="4214813"/>
            <a:ext cx="1230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Reveal half</a:t>
            </a:r>
          </a:p>
        </p:txBody>
      </p:sp>
      <p:sp>
        <p:nvSpPr>
          <p:cNvPr id="182" name="TextBox 181"/>
          <p:cNvSpPr txBox="1">
            <a:spLocks noChangeArrowheads="1"/>
          </p:cNvSpPr>
          <p:nvPr/>
        </p:nvSpPr>
        <p:spPr bwMode="auto">
          <a:xfrm>
            <a:off x="4786313" y="4214813"/>
            <a:ext cx="1797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Reveal other half</a:t>
            </a:r>
          </a:p>
        </p:txBody>
      </p:sp>
      <p:sp>
        <p:nvSpPr>
          <p:cNvPr id="3" name="Line Callout 1 2"/>
          <p:cNvSpPr/>
          <p:nvPr/>
        </p:nvSpPr>
        <p:spPr>
          <a:xfrm>
            <a:off x="7851775" y="4584700"/>
            <a:ext cx="1039813" cy="654050"/>
          </a:xfrm>
          <a:prstGeom prst="borderCallout1">
            <a:avLst>
              <a:gd name="adj1" fmla="val 18750"/>
              <a:gd name="adj2" fmla="val -8333"/>
              <a:gd name="adj3" fmla="val 66084"/>
              <a:gd name="adj4" fmla="val -6794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dirty="0"/>
              <a:t>Slight lie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/>
      <p:bldP spid="18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Receiver anonymity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Cryptographic reply address</a:t>
            </a:r>
            <a:br>
              <a:rPr lang="en-GB" altLang="en-US" smtClean="0"/>
            </a:br>
            <a:endParaRPr lang="en-GB" altLang="en-US" sz="1700" smtClean="0"/>
          </a:p>
          <a:p>
            <a:pPr lvl="1" eaLnBrk="1" hangingPunct="1"/>
            <a:r>
              <a:rPr lang="en-GB" altLang="en-US" smtClean="0"/>
              <a:t>Alice sends to bob: M</a:t>
            </a:r>
            <a:r>
              <a:rPr lang="en-GB" altLang="en-US" baseline="-25000" smtClean="0"/>
              <a:t>1</a:t>
            </a:r>
            <a:r>
              <a:rPr lang="en-GB" altLang="en-US" smtClean="0"/>
              <a:t>,{M</a:t>
            </a:r>
            <a:r>
              <a:rPr lang="en-GB" altLang="en-US" baseline="-25000" smtClean="0"/>
              <a:t>2</a:t>
            </a:r>
            <a:r>
              <a:rPr lang="en-GB" altLang="en-US" smtClean="0"/>
              <a:t>, k</a:t>
            </a:r>
            <a:r>
              <a:rPr lang="en-GB" altLang="en-US" baseline="-25000" smtClean="0"/>
              <a:t>1</a:t>
            </a:r>
            <a:r>
              <a:rPr lang="en-GB" altLang="en-US" smtClean="0"/>
              <a:t>,{A,{K}</a:t>
            </a:r>
            <a:r>
              <a:rPr lang="en-GB" altLang="en-US" baseline="-25000" smtClean="0"/>
              <a:t>A</a:t>
            </a:r>
            <a:r>
              <a:rPr lang="en-GB" altLang="en-US" smtClean="0"/>
              <a:t>}</a:t>
            </a:r>
            <a:r>
              <a:rPr lang="en-GB" altLang="en-US" baseline="-25000" smtClean="0"/>
              <a:t>M</a:t>
            </a:r>
            <a:r>
              <a:rPr lang="en-GB" altLang="en-US" sz="3000" baseline="-25000" smtClean="0"/>
              <a:t>2</a:t>
            </a:r>
            <a:r>
              <a:rPr lang="en-GB" altLang="en-US" smtClean="0"/>
              <a:t>}</a:t>
            </a:r>
            <a:r>
              <a:rPr lang="en-GB" altLang="en-US" baseline="-25000" smtClean="0"/>
              <a:t>M1</a:t>
            </a:r>
          </a:p>
          <a:p>
            <a:pPr lvl="2" eaLnBrk="1" hangingPunct="1"/>
            <a:r>
              <a:rPr lang="en-GB" altLang="en-US" smtClean="0"/>
              <a:t>Memory-less:		k</a:t>
            </a:r>
            <a:r>
              <a:rPr lang="en-GB" altLang="en-US" baseline="-25000" smtClean="0"/>
              <a:t>1</a:t>
            </a:r>
            <a:r>
              <a:rPr lang="en-GB" altLang="en-US" smtClean="0"/>
              <a:t> = H(K, 1)	k</a:t>
            </a:r>
            <a:r>
              <a:rPr lang="en-GB" altLang="en-US" baseline="-25000" smtClean="0"/>
              <a:t>2 </a:t>
            </a:r>
            <a:r>
              <a:rPr lang="en-GB" altLang="en-US" smtClean="0"/>
              <a:t>= H(K, 2)</a:t>
            </a:r>
            <a:br>
              <a:rPr lang="en-GB" altLang="en-US" smtClean="0"/>
            </a:br>
            <a:endParaRPr lang="en-GB" altLang="en-US" baseline="-25000" smtClean="0"/>
          </a:p>
          <a:p>
            <a:pPr lvl="1" eaLnBrk="1" hangingPunct="1"/>
            <a:r>
              <a:rPr lang="en-GB" altLang="en-US" smtClean="0"/>
              <a:t>Bob replies: </a:t>
            </a:r>
          </a:p>
          <a:p>
            <a:pPr lvl="2" eaLnBrk="1" hangingPunct="1"/>
            <a:r>
              <a:rPr lang="en-GB" altLang="en-US" smtClean="0"/>
              <a:t>B-&gt;M1: {M</a:t>
            </a:r>
            <a:r>
              <a:rPr lang="en-GB" altLang="en-US" baseline="-25000" smtClean="0"/>
              <a:t>2</a:t>
            </a:r>
            <a:r>
              <a:rPr lang="en-GB" altLang="en-US" smtClean="0"/>
              <a:t>, k</a:t>
            </a:r>
            <a:r>
              <a:rPr lang="en-GB" altLang="en-US" baseline="-25000" smtClean="0"/>
              <a:t>1</a:t>
            </a:r>
            <a:r>
              <a:rPr lang="en-GB" altLang="en-US" smtClean="0"/>
              <a:t>, {A,{K}</a:t>
            </a:r>
            <a:r>
              <a:rPr lang="en-GB" altLang="en-US" baseline="-25000" smtClean="0"/>
              <a:t>A</a:t>
            </a:r>
            <a:r>
              <a:rPr lang="en-GB" altLang="en-US" smtClean="0"/>
              <a:t>}</a:t>
            </a:r>
            <a:r>
              <a:rPr lang="en-GB" altLang="en-US" baseline="-25000" smtClean="0"/>
              <a:t>M2</a:t>
            </a:r>
            <a:r>
              <a:rPr lang="en-GB" altLang="en-US" smtClean="0"/>
              <a:t>}</a:t>
            </a:r>
            <a:r>
              <a:rPr lang="en-GB" altLang="en-US" baseline="-25000" smtClean="0"/>
              <a:t>M1</a:t>
            </a:r>
            <a:r>
              <a:rPr lang="en-GB" altLang="en-US" smtClean="0"/>
              <a:t>, Msg</a:t>
            </a:r>
          </a:p>
          <a:p>
            <a:pPr lvl="2" eaLnBrk="1" hangingPunct="1"/>
            <a:r>
              <a:rPr lang="en-GB" altLang="en-US" smtClean="0"/>
              <a:t>M1-&gt;M2: {A,{K}</a:t>
            </a:r>
            <a:r>
              <a:rPr lang="en-GB" altLang="en-US" baseline="-25000" smtClean="0"/>
              <a:t>A</a:t>
            </a:r>
            <a:r>
              <a:rPr lang="en-GB" altLang="en-US" smtClean="0"/>
              <a:t>}</a:t>
            </a:r>
            <a:r>
              <a:rPr lang="en-GB" altLang="en-US" baseline="-25000" smtClean="0"/>
              <a:t>M2</a:t>
            </a:r>
            <a:r>
              <a:rPr lang="en-GB" altLang="en-US" smtClean="0"/>
              <a:t> , {Msg}</a:t>
            </a:r>
            <a:r>
              <a:rPr lang="en-GB" altLang="en-US" baseline="-25000" smtClean="0"/>
              <a:t>k1</a:t>
            </a:r>
          </a:p>
          <a:p>
            <a:pPr lvl="2" eaLnBrk="1" hangingPunct="1"/>
            <a:r>
              <a:rPr lang="en-GB" altLang="en-US" smtClean="0"/>
              <a:t>M2-&gt;A: {K}</a:t>
            </a:r>
            <a:r>
              <a:rPr lang="en-GB" altLang="en-US" baseline="-25000" smtClean="0"/>
              <a:t>A</a:t>
            </a:r>
            <a:r>
              <a:rPr lang="en-GB" altLang="en-US" smtClean="0"/>
              <a:t>, {{Msg}</a:t>
            </a:r>
            <a:r>
              <a:rPr lang="en-GB" altLang="en-US" baseline="-25000" smtClean="0"/>
              <a:t>k1</a:t>
            </a:r>
            <a:r>
              <a:rPr lang="en-GB" altLang="en-US" smtClean="0"/>
              <a:t>}</a:t>
            </a:r>
            <a:r>
              <a:rPr lang="en-GB" altLang="en-US" baseline="-25000" smtClean="0"/>
              <a:t>k2</a:t>
            </a:r>
          </a:p>
          <a:p>
            <a:pPr lvl="1" eaLnBrk="1" hangingPunct="1"/>
            <a:endParaRPr lang="en-GB" altLang="en-US" baseline="-25000" smtClean="0"/>
          </a:p>
          <a:p>
            <a:pPr lvl="1" eaLnBrk="1" hangingPunct="1"/>
            <a:r>
              <a:rPr lang="en-GB" altLang="en-US" smtClean="0"/>
              <a:t>Security: indistinguishable from other messages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3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smtClean="0"/>
              <a:t>Network identity today</a:t>
            </a:r>
            <a:br>
              <a:rPr lang="en-GB" altLang="en-US" smtClean="0"/>
            </a:br>
            <a:r>
              <a:rPr lang="en-GB" altLang="en-US" smtClean="0"/>
              <a:t>Neither privacy nor authenticity / integrity</a:t>
            </a:r>
          </a:p>
        </p:txBody>
      </p:sp>
      <p:sp>
        <p:nvSpPr>
          <p:cNvPr id="39939" name="Text Placeholder 13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/>
          <a:lstStyle/>
          <a:p>
            <a:pPr eaLnBrk="1" hangingPunct="1"/>
            <a:r>
              <a:rPr lang="en-GB" altLang="en-US" smtClean="0"/>
              <a:t>No anonymity</a:t>
            </a:r>
          </a:p>
        </p:txBody>
      </p:sp>
      <p:sp>
        <p:nvSpPr>
          <p:cNvPr id="39940" name="Content Placeholder 16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eaLnBrk="1" hangingPunct="1"/>
            <a:r>
              <a:rPr lang="en-GB" altLang="en-US" smtClean="0"/>
              <a:t>Weak identifiers everywhere:</a:t>
            </a:r>
          </a:p>
          <a:p>
            <a:pPr lvl="1" eaLnBrk="1" hangingPunct="1"/>
            <a:r>
              <a:rPr lang="en-GB" altLang="en-US" smtClean="0"/>
              <a:t>IP, MAC</a:t>
            </a:r>
          </a:p>
          <a:p>
            <a:pPr lvl="1" eaLnBrk="1" hangingPunct="1"/>
            <a:r>
              <a:rPr lang="en-GB" altLang="en-US" smtClean="0"/>
              <a:t>Logging at all levels</a:t>
            </a:r>
          </a:p>
          <a:p>
            <a:pPr lvl="1" eaLnBrk="1" hangingPunct="1"/>
            <a:r>
              <a:rPr lang="en-GB" altLang="en-US" smtClean="0"/>
              <a:t>Login names / authentication</a:t>
            </a:r>
          </a:p>
          <a:p>
            <a:pPr lvl="1" eaLnBrk="1" hangingPunct="1"/>
            <a:r>
              <a:rPr lang="en-GB" altLang="en-US" smtClean="0"/>
              <a:t>PK certificates in clear</a:t>
            </a:r>
            <a:br>
              <a:rPr lang="en-GB" altLang="en-US" smtClean="0"/>
            </a:br>
            <a:endParaRPr lang="en-GB" altLang="en-US" smtClean="0"/>
          </a:p>
          <a:p>
            <a:pPr eaLnBrk="1" hangingPunct="1"/>
            <a:r>
              <a:rPr lang="en-GB" altLang="en-US" smtClean="0"/>
              <a:t>Also:</a:t>
            </a:r>
          </a:p>
          <a:p>
            <a:pPr lvl="1" eaLnBrk="1" hangingPunct="1"/>
            <a:r>
              <a:rPr lang="en-GB" altLang="en-US" smtClean="0"/>
              <a:t>Location data leaked</a:t>
            </a:r>
          </a:p>
          <a:p>
            <a:pPr lvl="1" eaLnBrk="1" hangingPunct="1"/>
            <a:r>
              <a:rPr lang="en-GB" altLang="en-US" smtClean="0"/>
              <a:t>Application data leakage</a:t>
            </a:r>
          </a:p>
        </p:txBody>
      </p:sp>
      <p:sp>
        <p:nvSpPr>
          <p:cNvPr id="39941" name="Text Placeholder 17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/>
          <a:lstStyle/>
          <a:p>
            <a:pPr eaLnBrk="1" hangingPunct="1"/>
            <a:r>
              <a:rPr lang="en-GB" altLang="en-US" smtClean="0"/>
              <a:t>No identification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Weak identifiers easy to modulate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Expensive / unreliable logs.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IP / MAC address changes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Open Wi-Fi access points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Bot-nets</a:t>
            </a:r>
            <a:br>
              <a:rPr lang="en-GB" dirty="0" smtClean="0"/>
            </a:b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Partial solution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Authentication</a:t>
            </a:r>
            <a:br>
              <a:rPr lang="en-GB" dirty="0" smtClean="0"/>
            </a:b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Open issues: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err="1" smtClean="0"/>
              <a:t>DoS</a:t>
            </a:r>
            <a:r>
              <a:rPr lang="en-GB" dirty="0" smtClean="0"/>
              <a:t> and network level attacks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Traffic Analysis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Anonymity is more fragile than communications privacy!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23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Fundamental limits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traffic analysis:</a:t>
            </a:r>
          </a:p>
          <a:p>
            <a:pPr lvl="1"/>
            <a:r>
              <a:rPr lang="en-GB" dirty="0" smtClean="0"/>
              <a:t>The discipline of inferring information from patterns of traffic.</a:t>
            </a:r>
          </a:p>
          <a:p>
            <a:pPr lvl="1"/>
            <a:r>
              <a:rPr lang="en-GB" dirty="0" smtClean="0"/>
              <a:t>Applied to security: assume content is encrypted; traffic is anonymized:</a:t>
            </a:r>
            <a:br>
              <a:rPr lang="en-GB" dirty="0" smtClean="0"/>
            </a:br>
            <a:r>
              <a:rPr lang="en-GB" dirty="0" smtClean="0"/>
              <a:t>Traffic analysis of “hardened targets”</a:t>
            </a:r>
          </a:p>
          <a:p>
            <a:pPr lvl="1"/>
            <a:endParaRPr lang="en-GB" dirty="0"/>
          </a:p>
          <a:p>
            <a:r>
              <a:rPr lang="en-GB" dirty="0" smtClean="0"/>
              <a:t>Even perfect anonymity systems leak information when participants change</a:t>
            </a:r>
          </a:p>
          <a:p>
            <a:r>
              <a:rPr lang="en-GB" dirty="0" smtClean="0"/>
              <a:t>Setting:</a:t>
            </a:r>
          </a:p>
          <a:p>
            <a:pPr lvl="1"/>
            <a:r>
              <a:rPr lang="en-GB" dirty="0" smtClean="0"/>
              <a:t>N senders / receivers – Alice is one of them</a:t>
            </a:r>
          </a:p>
          <a:p>
            <a:pPr lvl="1"/>
            <a:r>
              <a:rPr lang="en-GB" dirty="0" smtClean="0"/>
              <a:t>Alice messages a small number of friends:</a:t>
            </a:r>
          </a:p>
          <a:p>
            <a:pPr lvl="2"/>
            <a:r>
              <a:rPr lang="en-GB" dirty="0" smtClean="0"/>
              <a:t>R</a:t>
            </a:r>
            <a:r>
              <a:rPr lang="en-GB" baseline="-25000" dirty="0" smtClean="0"/>
              <a:t>A</a:t>
            </a:r>
            <a:r>
              <a:rPr lang="en-GB" dirty="0" smtClean="0"/>
              <a:t> in {Bob, Charlie, Debbie}</a:t>
            </a:r>
          </a:p>
          <a:p>
            <a:pPr lvl="2"/>
            <a:r>
              <a:rPr lang="en-GB" dirty="0" smtClean="0"/>
              <a:t>Through a MIX / DC-net</a:t>
            </a:r>
          </a:p>
          <a:p>
            <a:pPr lvl="2"/>
            <a:r>
              <a:rPr lang="en-GB" dirty="0" smtClean="0"/>
              <a:t>Perfect anonymity of size K</a:t>
            </a:r>
          </a:p>
          <a:p>
            <a:pPr lvl="1"/>
            <a:r>
              <a:rPr lang="en-GB" dirty="0" smtClean="0"/>
              <a:t>Can we infer Alice’s friends?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115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Setting</a:t>
            </a:r>
            <a:endParaRPr lang="en-GB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457200" y="4143380"/>
            <a:ext cx="8229600" cy="2257420"/>
          </a:xfrm>
        </p:spPr>
        <p:txBody>
          <a:bodyPr>
            <a:normAutofit/>
          </a:bodyPr>
          <a:lstStyle/>
          <a:p>
            <a:r>
              <a:rPr lang="en-GB" dirty="0" smtClean="0"/>
              <a:t>Alice sends a single message to one of her friends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Anonymity set size = K</a:t>
            </a:r>
            <a:br>
              <a:rPr lang="en-GB" dirty="0" smtClean="0"/>
            </a:br>
            <a:r>
              <a:rPr lang="en-GB" dirty="0" smtClean="0"/>
              <a:t>Entropy metric E</a:t>
            </a:r>
            <a:r>
              <a:rPr lang="en-GB" baseline="-25000" dirty="0" smtClean="0"/>
              <a:t>A</a:t>
            </a:r>
            <a:r>
              <a:rPr lang="en-GB" dirty="0" smtClean="0"/>
              <a:t> = log K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Perfect!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28794" y="2071678"/>
            <a:ext cx="1428760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786314" y="2071678"/>
            <a:ext cx="1357322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28794" y="2714620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28794" y="2927346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28794" y="3141660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928794" y="3355974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928794" y="3570288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14414" y="185736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00034" y="2643182"/>
            <a:ext cx="13187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K-1 Senders</a:t>
            </a:r>
            <a:br>
              <a:rPr lang="en-GB" dirty="0" smtClean="0"/>
            </a:br>
            <a:r>
              <a:rPr lang="en-GB" dirty="0" smtClean="0"/>
              <a:t>out of N-1</a:t>
            </a:r>
            <a:br>
              <a:rPr lang="en-GB" dirty="0" smtClean="0"/>
            </a:br>
            <a:r>
              <a:rPr lang="en-GB" dirty="0" smtClean="0"/>
              <a:t>others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786314" y="2714620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786314" y="2927346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786314" y="3141660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786314" y="3355974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86314" y="3570288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289464" y="2643182"/>
            <a:ext cx="14609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K-1 Receivers</a:t>
            </a:r>
            <a:br>
              <a:rPr lang="en-GB" dirty="0" smtClean="0"/>
            </a:br>
            <a:r>
              <a:rPr lang="en-GB" dirty="0" smtClean="0"/>
              <a:t>out of N</a:t>
            </a:r>
            <a:br>
              <a:rPr lang="en-GB" dirty="0" smtClean="0"/>
            </a:br>
            <a:r>
              <a:rPr lang="en-GB" dirty="0" smtClean="0"/>
              <a:t>others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6143636" y="1845222"/>
            <a:ext cx="3158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GB" dirty="0" err="1" smtClean="0"/>
              <a:t>r</a:t>
            </a:r>
            <a:r>
              <a:rPr lang="en-GB" baseline="-25000" dirty="0" err="1" smtClean="0"/>
              <a:t>A</a:t>
            </a:r>
            <a:r>
              <a:rPr lang="en-GB" dirty="0" smtClean="0"/>
              <a:t> in R</a:t>
            </a:r>
            <a:r>
              <a:rPr lang="en-GB" baseline="-25000" dirty="0" smtClean="0"/>
              <a:t>A</a:t>
            </a:r>
            <a:r>
              <a:rPr lang="en-GB" dirty="0" smtClean="0"/>
              <a:t>= {Bob, Charlie, Debbie}</a:t>
            </a:r>
          </a:p>
        </p:txBody>
      </p:sp>
      <p:sp>
        <p:nvSpPr>
          <p:cNvPr id="3" name="Rectangle 2"/>
          <p:cNvSpPr/>
          <p:nvPr/>
        </p:nvSpPr>
        <p:spPr>
          <a:xfrm>
            <a:off x="3357554" y="2214554"/>
            <a:ext cx="1428760" cy="157163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Anonymity</a:t>
            </a:r>
          </a:p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System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57752" y="3714752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(Model as random receivers)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57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Many rounds</a:t>
            </a:r>
            <a:endParaRPr lang="en-GB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4286248" y="1714488"/>
            <a:ext cx="4400552" cy="4686312"/>
          </a:xfrm>
        </p:spPr>
        <p:txBody>
          <a:bodyPr>
            <a:normAutofit/>
          </a:bodyPr>
          <a:lstStyle/>
          <a:p>
            <a:r>
              <a:rPr lang="en-GB" dirty="0" smtClean="0"/>
              <a:t>Observe many rounds in which Alice participates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Rounds in which Alice participates will output a message to her friends!</a:t>
            </a:r>
          </a:p>
          <a:p>
            <a:endParaRPr lang="en-GB" dirty="0" smtClean="0"/>
          </a:p>
          <a:p>
            <a:r>
              <a:rPr lang="en-GB" dirty="0" smtClean="0"/>
              <a:t>Infer the set of friends!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542235" y="1571612"/>
            <a:ext cx="3172509" cy="1000132"/>
            <a:chOff x="1015458" y="1857364"/>
            <a:chExt cx="6118409" cy="1928826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928794" y="2071678"/>
              <a:ext cx="1428760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4786314" y="2071678"/>
              <a:ext cx="1357322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928794" y="271462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928794" y="2927346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928794" y="314166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1928794" y="3355974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1928794" y="3570288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214413" y="1857364"/>
              <a:ext cx="761130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 smtClean="0"/>
                <a:t>Alice</a:t>
              </a:r>
              <a:endParaRPr lang="en-GB" sz="8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15458" y="2928934"/>
              <a:ext cx="918794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smtClean="0"/>
                <a:t>Others</a:t>
              </a:r>
              <a:endParaRPr lang="en-GB" sz="800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4786314" y="271462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4786314" y="2927346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4786314" y="314166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4786314" y="3355974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4786314" y="3570288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6215073" y="2928934"/>
              <a:ext cx="918794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smtClean="0"/>
                <a:t>Others</a:t>
              </a:r>
              <a:endParaRPr lang="en-GB" sz="8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30268" y="1857364"/>
              <a:ext cx="863147" cy="7716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2"/>
              <a:r>
                <a:rPr lang="en-GB" dirty="0" smtClean="0"/>
                <a:t>r</a:t>
              </a:r>
              <a:r>
                <a:rPr lang="en-GB" sz="2000" baseline="-25000" dirty="0" smtClean="0"/>
                <a:t>A1</a:t>
              </a:r>
              <a:endParaRPr lang="en-GB" sz="20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3357554" y="2214554"/>
              <a:ext cx="1428760" cy="1571636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Anonymity</a:t>
              </a:r>
            </a:p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System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26877" y="2714620"/>
            <a:ext cx="3172509" cy="1000132"/>
            <a:chOff x="1015458" y="1857364"/>
            <a:chExt cx="6118409" cy="1928826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1928794" y="2071678"/>
              <a:ext cx="1428760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4786314" y="2071678"/>
              <a:ext cx="1357322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1928794" y="271462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1928794" y="2927346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1928794" y="314166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1928794" y="3355974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1928794" y="3570288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1214413" y="1857364"/>
              <a:ext cx="761130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 smtClean="0"/>
                <a:t>Alice</a:t>
              </a:r>
              <a:endParaRPr lang="en-GB" sz="8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015458" y="2928934"/>
              <a:ext cx="918794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smtClean="0"/>
                <a:t>Others</a:t>
              </a:r>
              <a:endParaRPr lang="en-GB" sz="8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4786314" y="271462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4786314" y="2927346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4786314" y="314166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4786314" y="3355974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4786314" y="3570288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215073" y="2928934"/>
              <a:ext cx="918794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smtClean="0"/>
                <a:t>Others</a:t>
              </a:r>
              <a:endParaRPr lang="en-GB" sz="8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30268" y="1857364"/>
              <a:ext cx="900245" cy="7716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2"/>
              <a:r>
                <a:rPr lang="en-GB" sz="2000" dirty="0" smtClean="0"/>
                <a:t>r</a:t>
              </a:r>
              <a:r>
                <a:rPr lang="en-GB" sz="2000" baseline="-25000" dirty="0" smtClean="0"/>
                <a:t>A2</a:t>
              </a:r>
              <a:endParaRPr lang="en-GB" sz="2000" dirty="0" smtClean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357554" y="2214554"/>
              <a:ext cx="1428760" cy="1571636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Anonymity</a:t>
              </a:r>
            </a:p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System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26877" y="3857628"/>
            <a:ext cx="3172509" cy="1000132"/>
            <a:chOff x="1015458" y="1857364"/>
            <a:chExt cx="6118409" cy="1928826"/>
          </a:xfrm>
        </p:grpSpPr>
        <p:cxnSp>
          <p:nvCxnSpPr>
            <p:cNvPr id="46" name="Straight Arrow Connector 45"/>
            <p:cNvCxnSpPr/>
            <p:nvPr/>
          </p:nvCxnSpPr>
          <p:spPr>
            <a:xfrm>
              <a:off x="1928794" y="2071678"/>
              <a:ext cx="1428760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V="1">
              <a:off x="4786314" y="2071678"/>
              <a:ext cx="1357322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1928794" y="271462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1928794" y="2927346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1928794" y="314166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1928794" y="3355974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1928794" y="3570288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1214413" y="1857364"/>
              <a:ext cx="761130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 smtClean="0"/>
                <a:t>Alice</a:t>
              </a:r>
              <a:endParaRPr lang="en-GB" sz="8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015458" y="2928934"/>
              <a:ext cx="918794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smtClean="0"/>
                <a:t>Others</a:t>
              </a:r>
              <a:endParaRPr lang="en-GB" sz="800" dirty="0"/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>
              <a:off x="4786314" y="271462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>
              <a:off x="4786314" y="2927346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4786314" y="314166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4786314" y="3355974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4786314" y="3570288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6215073" y="2928934"/>
              <a:ext cx="918794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smtClean="0"/>
                <a:t>Others</a:t>
              </a:r>
              <a:endParaRPr lang="en-GB" sz="8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230268" y="1857364"/>
              <a:ext cx="881696" cy="7716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2"/>
              <a:r>
                <a:rPr lang="en-GB" sz="2000" dirty="0" smtClean="0"/>
                <a:t>r</a:t>
              </a:r>
              <a:r>
                <a:rPr lang="en-GB" sz="2000" baseline="-25000" dirty="0" smtClean="0"/>
                <a:t>A3</a:t>
              </a:r>
              <a:endParaRPr lang="en-GB" sz="2000" dirty="0" smtClean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357554" y="2214554"/>
              <a:ext cx="1428760" cy="1571636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Anonymity</a:t>
              </a:r>
            </a:p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System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26877" y="5072074"/>
            <a:ext cx="3172509" cy="1000132"/>
            <a:chOff x="1015458" y="1857364"/>
            <a:chExt cx="6118409" cy="1928826"/>
          </a:xfrm>
        </p:grpSpPr>
        <p:cxnSp>
          <p:nvCxnSpPr>
            <p:cNvPr id="64" name="Straight Arrow Connector 63"/>
            <p:cNvCxnSpPr/>
            <p:nvPr/>
          </p:nvCxnSpPr>
          <p:spPr>
            <a:xfrm>
              <a:off x="1928794" y="2071678"/>
              <a:ext cx="1428760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V="1">
              <a:off x="4786314" y="2071678"/>
              <a:ext cx="1357322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1928794" y="271462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1928794" y="2927346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1928794" y="314166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1928794" y="3355974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1928794" y="3570288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1214413" y="1857364"/>
              <a:ext cx="761130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 smtClean="0"/>
                <a:t>Alice</a:t>
              </a:r>
              <a:endParaRPr lang="en-GB" sz="8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015458" y="2928934"/>
              <a:ext cx="918794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smtClean="0"/>
                <a:t>Others</a:t>
              </a:r>
              <a:endParaRPr lang="en-GB" sz="800" dirty="0"/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>
              <a:off x="4786314" y="271462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4786314" y="2927346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4786314" y="314166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>
              <a:off x="4786314" y="3355974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>
              <a:off x="4786314" y="3570288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6215073" y="2928934"/>
              <a:ext cx="918794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smtClean="0"/>
                <a:t>Others</a:t>
              </a:r>
              <a:endParaRPr lang="en-GB" sz="8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230268" y="1857364"/>
              <a:ext cx="903339" cy="7716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2"/>
              <a:r>
                <a:rPr lang="en-GB" sz="2000" dirty="0" smtClean="0"/>
                <a:t>r</a:t>
              </a:r>
              <a:r>
                <a:rPr lang="en-GB" sz="2000" baseline="-25000" dirty="0" smtClean="0"/>
                <a:t>A4</a:t>
              </a:r>
              <a:endParaRPr lang="en-GB" sz="2000" dirty="0" smtClean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357554" y="2214554"/>
              <a:ext cx="1428760" cy="1571636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Anonymity</a:t>
              </a:r>
            </a:p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System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1857356" y="6143644"/>
            <a:ext cx="5020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...</a:t>
            </a:r>
            <a:endParaRPr lang="en-GB" sz="28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142844" y="185736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sp>
        <p:nvSpPr>
          <p:cNvPr id="83" name="TextBox 82"/>
          <p:cNvSpPr txBox="1"/>
          <p:nvPr/>
        </p:nvSpPr>
        <p:spPr>
          <a:xfrm>
            <a:off x="142844" y="3000372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</a:t>
            </a:r>
            <a:r>
              <a:rPr lang="en-GB" baseline="-25000" dirty="0" smtClean="0"/>
              <a:t>2</a:t>
            </a:r>
            <a:endParaRPr lang="en-GB" baseline="-25000" dirty="0"/>
          </a:p>
        </p:txBody>
      </p:sp>
      <p:sp>
        <p:nvSpPr>
          <p:cNvPr id="84" name="TextBox 83"/>
          <p:cNvSpPr txBox="1"/>
          <p:nvPr/>
        </p:nvSpPr>
        <p:spPr>
          <a:xfrm>
            <a:off x="142844" y="420267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</a:t>
            </a:r>
            <a:r>
              <a:rPr lang="en-GB" baseline="-25000" dirty="0" smtClean="0"/>
              <a:t>3</a:t>
            </a:r>
            <a:endParaRPr lang="en-GB" baseline="-25000" dirty="0"/>
          </a:p>
        </p:txBody>
      </p:sp>
      <p:sp>
        <p:nvSpPr>
          <p:cNvPr id="85" name="TextBox 84"/>
          <p:cNvSpPr txBox="1"/>
          <p:nvPr/>
        </p:nvSpPr>
        <p:spPr>
          <a:xfrm>
            <a:off x="142844" y="535782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</a:t>
            </a:r>
            <a:r>
              <a:rPr lang="en-GB" baseline="-25000" dirty="0" smtClean="0"/>
              <a:t>4</a:t>
            </a:r>
            <a:endParaRPr lang="en-GB" baseline="-25000" dirty="0"/>
          </a:p>
        </p:txBody>
      </p:sp>
      <p:sp>
        <p:nvSpPr>
          <p:cNvPr id="86" name="TextBox 85"/>
          <p:cNvSpPr txBox="1"/>
          <p:nvPr/>
        </p:nvSpPr>
        <p:spPr>
          <a:xfrm>
            <a:off x="142844" y="634581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T</a:t>
            </a:r>
            <a:r>
              <a:rPr lang="en-GB" baseline="-25000" dirty="0" err="1" smtClean="0"/>
              <a:t>t</a:t>
            </a:r>
            <a:endParaRPr lang="en-GB" baseline="-25000" dirty="0"/>
          </a:p>
        </p:txBody>
      </p:sp>
    </p:spTree>
    <p:extLst>
      <p:ext uri="{BB962C8B-B14F-4D97-AF65-F5344CB8AC3E}">
        <p14:creationId xmlns:p14="http://schemas.microsoft.com/office/powerpoint/2010/main" val="179411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Hitting set attack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Guess the set of friends of Alice (R</a:t>
            </a:r>
            <a:r>
              <a:rPr lang="en-GB" baseline="-25000" dirty="0" smtClean="0"/>
              <a:t>A</a:t>
            </a:r>
            <a:r>
              <a:rPr lang="en-GB" dirty="0" smtClean="0"/>
              <a:t>’)</a:t>
            </a:r>
          </a:p>
          <a:p>
            <a:pPr lvl="1"/>
            <a:r>
              <a:rPr lang="en-GB" dirty="0" smtClean="0"/>
              <a:t>Constraint |R</a:t>
            </a:r>
            <a:r>
              <a:rPr lang="en-GB" baseline="-25000" dirty="0" smtClean="0"/>
              <a:t>A</a:t>
            </a:r>
            <a:r>
              <a:rPr lang="en-GB" dirty="0" smtClean="0"/>
              <a:t>’| = m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Accept if an element is in the output of each round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Downside: Cost</a:t>
            </a:r>
          </a:p>
          <a:p>
            <a:pPr lvl="1"/>
            <a:r>
              <a:rPr lang="en-GB" dirty="0" smtClean="0"/>
              <a:t>N receivers, m size – (N choose m) options</a:t>
            </a:r>
          </a:p>
          <a:p>
            <a:pPr lvl="1"/>
            <a:r>
              <a:rPr lang="en-GB" dirty="0" smtClean="0"/>
              <a:t>Exponential – Bad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Good approximations...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397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Statistical disclosure attack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Note that the friends of Alice will be in the sets more often than random receivers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How often? Expected number of messages per receiver:</a:t>
            </a:r>
          </a:p>
          <a:p>
            <a:pPr lvl="1"/>
            <a:r>
              <a:rPr lang="el-GR" dirty="0" smtClean="0"/>
              <a:t>μ</a:t>
            </a:r>
            <a:r>
              <a:rPr lang="en-GB" baseline="-25000" dirty="0" smtClean="0"/>
              <a:t>other</a:t>
            </a:r>
            <a:r>
              <a:rPr lang="en-GB" dirty="0" smtClean="0"/>
              <a:t> = (1 / N) ∙ (K-1) ∙ t</a:t>
            </a:r>
          </a:p>
          <a:p>
            <a:pPr lvl="1"/>
            <a:r>
              <a:rPr lang="el-GR" dirty="0" smtClean="0"/>
              <a:t>μ</a:t>
            </a:r>
            <a:r>
              <a:rPr lang="en-GB" baseline="-25000" dirty="0" smtClean="0"/>
              <a:t>Alice</a:t>
            </a:r>
            <a:r>
              <a:rPr lang="en-GB" dirty="0" smtClean="0"/>
              <a:t> = (1 / m) ∙ t + </a:t>
            </a:r>
            <a:r>
              <a:rPr lang="el-GR" dirty="0" smtClean="0"/>
              <a:t>μ</a:t>
            </a:r>
            <a:r>
              <a:rPr lang="en-GB" baseline="-25000" dirty="0" smtClean="0"/>
              <a:t>other</a:t>
            </a:r>
          </a:p>
          <a:p>
            <a:endParaRPr lang="en-GB" baseline="-25000" dirty="0" smtClean="0"/>
          </a:p>
          <a:p>
            <a:r>
              <a:rPr lang="en-GB" dirty="0" smtClean="0"/>
              <a:t>Just count the number of messages per receiver when Alice is sending!</a:t>
            </a:r>
          </a:p>
          <a:p>
            <a:pPr lvl="1"/>
            <a:r>
              <a:rPr lang="el-GR" dirty="0" smtClean="0"/>
              <a:t>μ</a:t>
            </a:r>
            <a:r>
              <a:rPr lang="en-GB" baseline="-25000" dirty="0" smtClean="0"/>
              <a:t>Alice</a:t>
            </a:r>
            <a:r>
              <a:rPr lang="en-GB" dirty="0" smtClean="0"/>
              <a:t> &gt;</a:t>
            </a:r>
            <a:r>
              <a:rPr lang="en-GB" baseline="-25000" dirty="0" smtClean="0"/>
              <a:t> </a:t>
            </a:r>
            <a:r>
              <a:rPr lang="el-GR" dirty="0" smtClean="0"/>
              <a:t>μ</a:t>
            </a:r>
            <a:r>
              <a:rPr lang="en-GB" baseline="-25000" dirty="0" smtClean="0"/>
              <a:t>other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8969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Comparison: HS and SDA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6200" b="1" dirty="0" smtClean="0"/>
              <a:t>Parameters: N=20 m=3 K=5 t=45		KA={[0, 13, 19]}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9800" dirty="0" smtClean="0"/>
          </a:p>
          <a:p>
            <a:pPr>
              <a:buNone/>
            </a:pPr>
            <a:r>
              <a:rPr lang="en-GB" sz="6200" b="1" dirty="0" smtClean="0"/>
              <a:t>	Round Receivers	SDA		</a:t>
            </a:r>
            <a:r>
              <a:rPr lang="en-GB" sz="6200" b="1" dirty="0" err="1" smtClean="0"/>
              <a:t>SDA_error</a:t>
            </a:r>
            <a:r>
              <a:rPr lang="en-GB" sz="6200" b="1" dirty="0" smtClean="0"/>
              <a:t>	#Hitting sets</a:t>
            </a:r>
          </a:p>
          <a:p>
            <a:pPr>
              <a:buNone/>
            </a:pPr>
            <a:r>
              <a:rPr lang="en-GB" sz="5500" b="1" dirty="0" smtClean="0"/>
              <a:t>1	[15, 13, 14, 5, 9]	[13, 14, 15]	2		685</a:t>
            </a:r>
          </a:p>
          <a:p>
            <a:pPr>
              <a:buNone/>
            </a:pPr>
            <a:r>
              <a:rPr lang="en-GB" sz="3100" dirty="0" smtClean="0"/>
              <a:t>2	[19, 10, 17, 13, 8]	[13, 17, 19]	1	395</a:t>
            </a:r>
          </a:p>
          <a:p>
            <a:pPr>
              <a:buNone/>
            </a:pPr>
            <a:r>
              <a:rPr lang="en-GB" sz="3100" dirty="0" smtClean="0"/>
              <a:t>3	[0, 7, 0, 13, 5]	[0, 5, 13]	1	257</a:t>
            </a:r>
          </a:p>
          <a:p>
            <a:pPr>
              <a:buNone/>
            </a:pPr>
            <a:r>
              <a:rPr lang="en-GB" sz="3100" dirty="0" smtClean="0"/>
              <a:t>4	[16, 18, 6, 13, 10]	[5, 10, 13]	2	203</a:t>
            </a:r>
          </a:p>
          <a:p>
            <a:pPr>
              <a:buNone/>
            </a:pPr>
            <a:r>
              <a:rPr lang="en-GB" sz="3100" dirty="0" smtClean="0"/>
              <a:t>5	[1, 17, 1, 13, 6]	[10, 13, 17]	2	179</a:t>
            </a:r>
          </a:p>
          <a:p>
            <a:pPr>
              <a:buNone/>
            </a:pPr>
            <a:r>
              <a:rPr lang="en-GB" sz="3100" dirty="0" smtClean="0"/>
              <a:t>6	[18, 15, 17, 13, 17]	[13, 17, 18]	2	175</a:t>
            </a:r>
          </a:p>
          <a:p>
            <a:pPr>
              <a:buNone/>
            </a:pPr>
            <a:r>
              <a:rPr lang="en-GB" sz="3100" dirty="0" smtClean="0"/>
              <a:t>7	[0, 13, 11, 8, 4]	[0, 13, 17]	1	171</a:t>
            </a:r>
          </a:p>
          <a:p>
            <a:pPr>
              <a:buNone/>
            </a:pPr>
            <a:r>
              <a:rPr lang="en-GB" sz="3100" dirty="0" smtClean="0"/>
              <a:t>8	[15, 18, 0, 8, 12]	[0, 13, 17]	1	80</a:t>
            </a:r>
          </a:p>
          <a:p>
            <a:pPr>
              <a:buNone/>
            </a:pPr>
            <a:r>
              <a:rPr lang="en-GB" sz="3100" dirty="0" smtClean="0"/>
              <a:t>9	[15, 18, 15, 19, 14]	[13, 15, 18]	2	41</a:t>
            </a:r>
          </a:p>
          <a:p>
            <a:pPr>
              <a:buNone/>
            </a:pPr>
            <a:r>
              <a:rPr lang="en-GB" sz="3100" dirty="0" smtClean="0"/>
              <a:t>10	[0, 12, 4, 2, 8]	[0, 13, 15]	1	16</a:t>
            </a:r>
          </a:p>
          <a:p>
            <a:pPr>
              <a:buNone/>
            </a:pPr>
            <a:r>
              <a:rPr lang="en-GB" sz="3100" dirty="0" smtClean="0"/>
              <a:t>11	[9, 13, 14, 19, 15]	[0, 13, 15]	1	16</a:t>
            </a:r>
          </a:p>
          <a:p>
            <a:pPr>
              <a:buNone/>
            </a:pPr>
            <a:r>
              <a:rPr lang="en-GB" sz="3100" dirty="0" smtClean="0"/>
              <a:t>12	[13, 6, 2, 16, 0]	[0, 13, 15]	1	16</a:t>
            </a:r>
          </a:p>
          <a:p>
            <a:pPr>
              <a:buNone/>
            </a:pPr>
            <a:r>
              <a:rPr lang="en-GB" sz="3100" dirty="0" smtClean="0"/>
              <a:t>13	[1, 0, 3, 5, 1]	[0, 13, 15]	1	4</a:t>
            </a:r>
          </a:p>
          <a:p>
            <a:pPr>
              <a:buNone/>
            </a:pPr>
            <a:r>
              <a:rPr lang="en-GB" sz="3100" dirty="0" smtClean="0"/>
              <a:t>14	[17, 10, 14, 11, 19]	[0, 13, 15]	1	2</a:t>
            </a:r>
          </a:p>
          <a:p>
            <a:pPr>
              <a:buNone/>
            </a:pPr>
            <a:r>
              <a:rPr lang="en-GB" sz="3100" dirty="0" smtClean="0"/>
              <a:t>15	[12, 14, 17, 13, 0]	[0, 13, 17]	1	2</a:t>
            </a:r>
          </a:p>
          <a:p>
            <a:pPr>
              <a:buNone/>
            </a:pPr>
            <a:r>
              <a:rPr lang="en-GB" sz="5500" b="1" dirty="0" smtClean="0"/>
              <a:t>16	[18, 19, 19, 8, 11]	[0, 13, 19]	0		1</a:t>
            </a:r>
          </a:p>
          <a:p>
            <a:pPr>
              <a:buNone/>
            </a:pPr>
            <a:r>
              <a:rPr lang="en-GB" sz="3100" dirty="0" smtClean="0"/>
              <a:t>17	[4, 1, 19, 0, 19]	[0, 13, 19]	0	1</a:t>
            </a:r>
          </a:p>
          <a:p>
            <a:pPr>
              <a:buNone/>
            </a:pPr>
            <a:r>
              <a:rPr lang="en-GB" sz="3100" dirty="0" smtClean="0"/>
              <a:t>18	[0, 6, 1, 18, 3]	[0, 13, 19]	0	1</a:t>
            </a:r>
          </a:p>
          <a:p>
            <a:pPr>
              <a:buNone/>
            </a:pPr>
            <a:r>
              <a:rPr lang="en-GB" sz="3100" dirty="0" smtClean="0"/>
              <a:t>19	[5, 1, 14, 0, 5]	[0, 13, 19]	0	1</a:t>
            </a:r>
          </a:p>
          <a:p>
            <a:pPr>
              <a:buNone/>
            </a:pPr>
            <a:r>
              <a:rPr lang="en-GB" sz="3100" dirty="0" smtClean="0"/>
              <a:t>20	[17, 18, 2, 4, 13]	[0, 13, 19]	0	1</a:t>
            </a:r>
          </a:p>
          <a:p>
            <a:pPr>
              <a:buNone/>
            </a:pPr>
            <a:r>
              <a:rPr lang="en-GB" sz="3100" dirty="0" smtClean="0"/>
              <a:t>21	[8, 10, 1, 18, 13]	[0, 13, 19]	0	1</a:t>
            </a:r>
          </a:p>
          <a:p>
            <a:pPr>
              <a:buNone/>
            </a:pPr>
            <a:r>
              <a:rPr lang="en-GB" sz="3100" dirty="0" smtClean="0"/>
              <a:t>22	[14, 4, 13, 12, 4]	[0, 13, 19]	0	1</a:t>
            </a:r>
          </a:p>
          <a:p>
            <a:pPr>
              <a:buNone/>
            </a:pPr>
            <a:r>
              <a:rPr lang="en-GB" sz="3100" dirty="0" smtClean="0"/>
              <a:t>23	[19, 13, 3, 17, 12]	[0, 13, 19]	0	1</a:t>
            </a:r>
          </a:p>
          <a:p>
            <a:pPr>
              <a:buNone/>
            </a:pPr>
            <a:r>
              <a:rPr lang="en-GB" sz="3100" dirty="0" smtClean="0"/>
              <a:t>24	[8, 18, 0, 10, 18]	[0, 13, 18]	1	1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5072066" y="3214686"/>
            <a:ext cx="3143272" cy="928694"/>
          </a:xfrm>
          <a:prstGeom prst="wedgeRectCallout">
            <a:avLst>
              <a:gd name="adj1" fmla="val -42746"/>
              <a:gd name="adj2" fmla="val 11492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Round 16: </a:t>
            </a:r>
            <a:br>
              <a:rPr lang="en-GB" dirty="0" smtClean="0"/>
            </a:br>
            <a:r>
              <a:rPr lang="en-GB" dirty="0" smtClean="0"/>
              <a:t>Both attacks give correct result</a:t>
            </a:r>
            <a:endParaRPr lang="en-GB" dirty="0"/>
          </a:p>
        </p:txBody>
      </p:sp>
      <p:sp>
        <p:nvSpPr>
          <p:cNvPr id="6" name="Rectangular Callout 5"/>
          <p:cNvSpPr/>
          <p:nvPr/>
        </p:nvSpPr>
        <p:spPr>
          <a:xfrm>
            <a:off x="5072066" y="5000636"/>
            <a:ext cx="3143272" cy="928694"/>
          </a:xfrm>
          <a:prstGeom prst="wedgeRectCallout">
            <a:avLst>
              <a:gd name="adj1" fmla="val -103194"/>
              <a:gd name="adj2" fmla="val 3436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SDA: Can give wrong results – need more evidence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047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HS and SDA (continued)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GB" dirty="0" smtClean="0"/>
              <a:t>25	[19, 4, 13, 15, 0]	[0, 13, 19]	0	1</a:t>
            </a:r>
          </a:p>
          <a:p>
            <a:pPr>
              <a:buNone/>
            </a:pPr>
            <a:r>
              <a:rPr lang="en-GB" dirty="0" smtClean="0"/>
              <a:t>26	[13, 0, 17, 13, 12]	[0, 13, 19]	0	1</a:t>
            </a:r>
          </a:p>
          <a:p>
            <a:pPr>
              <a:buNone/>
            </a:pPr>
            <a:r>
              <a:rPr lang="en-GB" dirty="0" smtClean="0"/>
              <a:t>27	[11, 13, 18, 15, 14]	[0, 13, 18]	1	1</a:t>
            </a:r>
          </a:p>
          <a:p>
            <a:pPr>
              <a:buNone/>
            </a:pPr>
            <a:r>
              <a:rPr lang="en-GB" dirty="0" smtClean="0"/>
              <a:t>28	[19, 14, 2, 18, 4]	[0, 13, 18]	1	1</a:t>
            </a:r>
          </a:p>
          <a:p>
            <a:pPr>
              <a:buNone/>
            </a:pPr>
            <a:r>
              <a:rPr lang="en-GB" dirty="0" smtClean="0"/>
              <a:t>29	[13, 14, 12, 0, 2]	[0, 13, 18]	1	1</a:t>
            </a:r>
          </a:p>
          <a:p>
            <a:pPr>
              <a:buNone/>
            </a:pPr>
            <a:r>
              <a:rPr lang="en-GB" dirty="0" smtClean="0"/>
              <a:t>30	[15, 19, 0, 12, 0]	[0, 13, 19]	0	1</a:t>
            </a:r>
          </a:p>
          <a:p>
            <a:pPr>
              <a:buNone/>
            </a:pPr>
            <a:r>
              <a:rPr lang="en-GB" dirty="0" smtClean="0"/>
              <a:t>31	[17, 18, 6, 15, 13]	[0, 13, 18]	1	1</a:t>
            </a:r>
          </a:p>
          <a:p>
            <a:pPr>
              <a:buNone/>
            </a:pPr>
            <a:r>
              <a:rPr lang="en-GB" dirty="0" smtClean="0"/>
              <a:t>32	[10, 9, 15, 7, 13]	[0, 13, 18]	1	1</a:t>
            </a:r>
          </a:p>
          <a:p>
            <a:pPr>
              <a:buNone/>
            </a:pPr>
            <a:r>
              <a:rPr lang="en-GB" dirty="0" smtClean="0"/>
              <a:t>33	[19, 9, 7, 4, 6]	[0, 13, 19]	0	1</a:t>
            </a:r>
          </a:p>
          <a:p>
            <a:pPr>
              <a:buNone/>
            </a:pPr>
            <a:r>
              <a:rPr lang="en-GB" dirty="0" smtClean="0"/>
              <a:t>34	[19, 15, 6, 15, 13]	[0, 13, 19]	0	1</a:t>
            </a:r>
          </a:p>
          <a:p>
            <a:pPr>
              <a:buNone/>
            </a:pPr>
            <a:r>
              <a:rPr lang="en-GB" dirty="0" smtClean="0"/>
              <a:t>35	[8, 19, 14, 13, 18]	[0, 13, 19]	0	1</a:t>
            </a:r>
          </a:p>
          <a:p>
            <a:pPr>
              <a:buNone/>
            </a:pPr>
            <a:r>
              <a:rPr lang="en-GB" dirty="0" smtClean="0"/>
              <a:t>36	[15, 4, 7, 13, 13]	[0, 13, 19]	0	1</a:t>
            </a:r>
          </a:p>
          <a:p>
            <a:pPr>
              <a:buNone/>
            </a:pPr>
            <a:r>
              <a:rPr lang="en-GB" dirty="0" smtClean="0"/>
              <a:t>37	[3, 4, 16, 13, 4]	[0, 13, 19]	0	1</a:t>
            </a:r>
          </a:p>
          <a:p>
            <a:pPr>
              <a:buNone/>
            </a:pPr>
            <a:r>
              <a:rPr lang="en-GB" dirty="0" smtClean="0"/>
              <a:t>38	[15, 13, 19, 15, 12]	[0, 13, 19]	0	1</a:t>
            </a:r>
          </a:p>
          <a:p>
            <a:pPr>
              <a:buNone/>
            </a:pPr>
            <a:r>
              <a:rPr lang="en-GB" dirty="0" smtClean="0"/>
              <a:t>39	[2, 0, 0, 17, 0]	[0, 13, 19]	0	1</a:t>
            </a:r>
          </a:p>
          <a:p>
            <a:pPr>
              <a:buNone/>
            </a:pPr>
            <a:r>
              <a:rPr lang="en-GB" dirty="0" smtClean="0"/>
              <a:t>40	[6, 17, 9, 4, 13]	[0, 13, 19]	0	1</a:t>
            </a:r>
          </a:p>
          <a:p>
            <a:pPr>
              <a:buNone/>
            </a:pPr>
            <a:r>
              <a:rPr lang="en-GB" dirty="0" smtClean="0"/>
              <a:t>41	[8, 17, 13, 0, 17]	[0, 13, 19]	0	1</a:t>
            </a:r>
          </a:p>
          <a:p>
            <a:pPr>
              <a:buNone/>
            </a:pPr>
            <a:r>
              <a:rPr lang="en-GB" dirty="0" smtClean="0"/>
              <a:t>42	[7, 15, 7, 19, 14]	[0, 13, 19]	0	1</a:t>
            </a:r>
          </a:p>
          <a:p>
            <a:pPr>
              <a:buNone/>
            </a:pPr>
            <a:r>
              <a:rPr lang="en-GB" dirty="0" smtClean="0"/>
              <a:t>43	[13, 0, 17, 3, 16]	[0, 13, 19]	0	1</a:t>
            </a:r>
          </a:p>
          <a:p>
            <a:pPr>
              <a:buNone/>
            </a:pPr>
            <a:r>
              <a:rPr lang="en-GB" dirty="0" smtClean="0"/>
              <a:t>44	[7, 3, 16, 19, 5]	[0, 13, 19]	0	1</a:t>
            </a:r>
          </a:p>
          <a:p>
            <a:pPr>
              <a:buNone/>
            </a:pPr>
            <a:r>
              <a:rPr lang="en-GB" dirty="0" smtClean="0"/>
              <a:t>45	[13, 0, 16, 13, 6]	[0, 13, 19]	0	1</a:t>
            </a:r>
            <a:endParaRPr lang="en-GB" sz="6600" dirty="0" smtClean="0"/>
          </a:p>
          <a:p>
            <a:endParaRPr lang="en-GB" dirty="0"/>
          </a:p>
        </p:txBody>
      </p:sp>
      <p:sp>
        <p:nvSpPr>
          <p:cNvPr id="4" name="Rectangular Callout 3"/>
          <p:cNvSpPr/>
          <p:nvPr/>
        </p:nvSpPr>
        <p:spPr>
          <a:xfrm>
            <a:off x="5143504" y="2428868"/>
            <a:ext cx="3143272" cy="928694"/>
          </a:xfrm>
          <a:prstGeom prst="wedgeRectCallout">
            <a:avLst>
              <a:gd name="adj1" fmla="val -103194"/>
              <a:gd name="adj2" fmla="val 3436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SDA: Can give wrong results – need more evidence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81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Disclosure attack family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Counter-intuitive</a:t>
            </a:r>
          </a:p>
          <a:p>
            <a:pPr lvl="1"/>
            <a:r>
              <a:rPr lang="en-GB" dirty="0" smtClean="0"/>
              <a:t>The larger N the easiest the attack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Hitting-set attacks</a:t>
            </a:r>
          </a:p>
          <a:p>
            <a:pPr lvl="1"/>
            <a:r>
              <a:rPr lang="en-GB" dirty="0" smtClean="0"/>
              <a:t>More accurate, need less information</a:t>
            </a:r>
          </a:p>
          <a:p>
            <a:pPr lvl="1"/>
            <a:r>
              <a:rPr lang="en-GB" dirty="0" smtClean="0"/>
              <a:t>Slower to implement</a:t>
            </a:r>
          </a:p>
          <a:p>
            <a:pPr lvl="1"/>
            <a:r>
              <a:rPr lang="en-GB" dirty="0" smtClean="0"/>
              <a:t>Sensitive to Model </a:t>
            </a:r>
          </a:p>
          <a:p>
            <a:pPr lvl="2"/>
            <a:r>
              <a:rPr lang="en-GB" dirty="0" smtClean="0"/>
              <a:t>E.g. Alice sends dummy messages with probability p.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Statistical disclosure attacks</a:t>
            </a:r>
          </a:p>
          <a:p>
            <a:pPr lvl="1"/>
            <a:r>
              <a:rPr lang="en-GB" dirty="0" smtClean="0"/>
              <a:t>Need more data</a:t>
            </a:r>
          </a:p>
          <a:p>
            <a:pPr lvl="1"/>
            <a:r>
              <a:rPr lang="en-GB" dirty="0" smtClean="0"/>
              <a:t>Very efficient to implement (</a:t>
            </a:r>
            <a:r>
              <a:rPr lang="en-GB" dirty="0" err="1" smtClean="0"/>
              <a:t>vectorised</a:t>
            </a:r>
            <a:r>
              <a:rPr lang="en-GB" dirty="0" smtClean="0"/>
              <a:t>) – Faster partial results</a:t>
            </a:r>
          </a:p>
          <a:p>
            <a:pPr lvl="1"/>
            <a:r>
              <a:rPr lang="en-GB" dirty="0" smtClean="0"/>
              <a:t>Can be extended to more complex models (pool mix, replies, ...)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The Future: Bayesian modelling of the problem</a:t>
            </a:r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45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key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Near-perfect anonymity is not perfect enough!</a:t>
            </a:r>
          </a:p>
          <a:p>
            <a:pPr lvl="1"/>
            <a:r>
              <a:rPr lang="en-GB" dirty="0" smtClean="0"/>
              <a:t>High level patterns cannot be hidden for ever</a:t>
            </a:r>
          </a:p>
          <a:p>
            <a:pPr lvl="1"/>
            <a:r>
              <a:rPr lang="en-GB" dirty="0" err="1" smtClean="0"/>
              <a:t>Unobservability</a:t>
            </a:r>
            <a:r>
              <a:rPr lang="en-GB" dirty="0" smtClean="0"/>
              <a:t> / maximal anonymity set size needed</a:t>
            </a:r>
          </a:p>
          <a:p>
            <a:r>
              <a:rPr lang="en-GB" dirty="0" smtClean="0"/>
              <a:t>Flavours of attacks</a:t>
            </a:r>
          </a:p>
          <a:p>
            <a:pPr lvl="1"/>
            <a:r>
              <a:rPr lang="en-GB" dirty="0" smtClean="0"/>
              <a:t>Very exact attacks – expensive to compute</a:t>
            </a:r>
          </a:p>
          <a:p>
            <a:pPr lvl="2"/>
            <a:r>
              <a:rPr lang="en-GB" dirty="0" smtClean="0"/>
              <a:t>Model inexact anyway</a:t>
            </a:r>
          </a:p>
          <a:p>
            <a:pPr lvl="1"/>
            <a:r>
              <a:rPr lang="en-GB" dirty="0" smtClean="0"/>
              <a:t>Statistical variants – wire fast!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660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Ethernet packet format</a:t>
            </a:r>
          </a:p>
        </p:txBody>
      </p:sp>
      <p:pic>
        <p:nvPicPr>
          <p:cNvPr id="40963" name="Picture 2" descr="http://www.usc.edu/dept/engineering/eleceng/Adv_Network_Tech/Html/datacom/img02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1535113"/>
            <a:ext cx="7286625" cy="546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TextBox 8"/>
          <p:cNvSpPr txBox="1">
            <a:spLocks noChangeArrowheads="1"/>
          </p:cNvSpPr>
          <p:nvPr/>
        </p:nvSpPr>
        <p:spPr bwMode="auto">
          <a:xfrm>
            <a:off x="142875" y="1571625"/>
            <a:ext cx="8861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Anthony F. J. Levi</a:t>
            </a:r>
            <a:r>
              <a:rPr lang="en-GB" altLang="en-US" sz="1400"/>
              <a:t> - </a:t>
            </a:r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http://www.usc.edu/dept/engineering/eleceng/Adv_Network_Tech/Html/datacom/</a:t>
            </a:r>
          </a:p>
        </p:txBody>
      </p:sp>
      <p:sp>
        <p:nvSpPr>
          <p:cNvPr id="10" name="Rectangle 9"/>
          <p:cNvSpPr/>
          <p:nvPr/>
        </p:nvSpPr>
        <p:spPr>
          <a:xfrm>
            <a:off x="7000875" y="6215063"/>
            <a:ext cx="714375" cy="428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643188" y="2857500"/>
            <a:ext cx="928687" cy="5715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429000" y="2857500"/>
            <a:ext cx="928688" cy="5715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357813" y="4572000"/>
            <a:ext cx="642937" cy="357188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714875" y="3929063"/>
            <a:ext cx="1928813" cy="428625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5715000" y="2857500"/>
            <a:ext cx="642938" cy="5715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500813" y="3714750"/>
            <a:ext cx="14605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dirty="0">
                <a:solidFill>
                  <a:schemeClr val="accent6"/>
                </a:solidFill>
              </a:rPr>
              <a:t>MAC Address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40575" y="2782888"/>
            <a:ext cx="157480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dirty="0">
                <a:solidFill>
                  <a:schemeClr val="accent6"/>
                </a:solidFill>
              </a:rPr>
              <a:t>No integrity or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accent6"/>
                </a:solidFill>
              </a:rPr>
              <a:t>authenticity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Low Latency Anonymity Systems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Tor, and all that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80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Straight Arrow Connector 47"/>
          <p:cNvCxnSpPr>
            <a:stCxn id="44" idx="3"/>
          </p:cNvCxnSpPr>
          <p:nvPr/>
        </p:nvCxnSpPr>
        <p:spPr>
          <a:xfrm flipH="1">
            <a:off x="785813" y="5072063"/>
            <a:ext cx="7500937" cy="1587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785813" y="4786313"/>
            <a:ext cx="7500937" cy="1587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5544" idx="3"/>
          </p:cNvCxnSpPr>
          <p:nvPr/>
        </p:nvCxnSpPr>
        <p:spPr>
          <a:xfrm>
            <a:off x="814388" y="4899025"/>
            <a:ext cx="7543800" cy="301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5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Onion Routing</a:t>
            </a:r>
          </a:p>
        </p:txBody>
      </p:sp>
      <p:sp>
        <p:nvSpPr>
          <p:cNvPr id="655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Anonymising streams of messages</a:t>
            </a:r>
          </a:p>
          <a:p>
            <a:pPr lvl="1" eaLnBrk="1" hangingPunct="1"/>
            <a:r>
              <a:rPr lang="en-GB" altLang="en-US" smtClean="0"/>
              <a:t>Example: Tor (The onion router)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As for mix networks</a:t>
            </a:r>
          </a:p>
          <a:p>
            <a:pPr lvl="1" eaLnBrk="1" hangingPunct="1"/>
            <a:r>
              <a:rPr lang="en-GB" altLang="en-US" smtClean="0"/>
              <a:t>Alice chooses a (short) path</a:t>
            </a:r>
          </a:p>
          <a:p>
            <a:pPr lvl="1" eaLnBrk="1" hangingPunct="1"/>
            <a:r>
              <a:rPr lang="en-GB" altLang="en-US" smtClean="0"/>
              <a:t>Relays a bi-directional stream of traffic to Bob</a:t>
            </a:r>
          </a:p>
        </p:txBody>
      </p:sp>
      <p:sp>
        <p:nvSpPr>
          <p:cNvPr id="4" name="Rectangle 3"/>
          <p:cNvSpPr/>
          <p:nvPr/>
        </p:nvSpPr>
        <p:spPr>
          <a:xfrm>
            <a:off x="3714750" y="4572000"/>
            <a:ext cx="1500188" cy="14382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2800" dirty="0"/>
              <a:t>Onion</a:t>
            </a:r>
          </a:p>
          <a:p>
            <a:pPr algn="ctr" eaLnBrk="1" hangingPunct="1">
              <a:defRPr/>
            </a:pPr>
            <a:r>
              <a:rPr lang="en-GB" sz="2800" dirty="0"/>
              <a:t>Router</a:t>
            </a:r>
          </a:p>
        </p:txBody>
      </p:sp>
      <p:sp>
        <p:nvSpPr>
          <p:cNvPr id="65544" name="TextBox 7"/>
          <p:cNvSpPr txBox="1">
            <a:spLocks noChangeArrowheads="1"/>
          </p:cNvSpPr>
          <p:nvPr/>
        </p:nvSpPr>
        <p:spPr bwMode="auto">
          <a:xfrm>
            <a:off x="142875" y="4714875"/>
            <a:ext cx="671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Alice</a:t>
            </a:r>
          </a:p>
        </p:txBody>
      </p:sp>
      <p:sp>
        <p:nvSpPr>
          <p:cNvPr id="65545" name="TextBox 8"/>
          <p:cNvSpPr txBox="1">
            <a:spLocks noChangeArrowheads="1"/>
          </p:cNvSpPr>
          <p:nvPr/>
        </p:nvSpPr>
        <p:spPr bwMode="auto">
          <a:xfrm>
            <a:off x="8358188" y="4714875"/>
            <a:ext cx="5857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Bob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85813" y="5214938"/>
            <a:ext cx="500062" cy="285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821531" y="5679282"/>
            <a:ext cx="714375" cy="5000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214688" y="5224463"/>
            <a:ext cx="500062" cy="285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H="1" flipV="1">
            <a:off x="3107531" y="5617370"/>
            <a:ext cx="714375" cy="5000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6215063" y="5500688"/>
            <a:ext cx="500062" cy="285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6393656" y="5679282"/>
            <a:ext cx="714375" cy="5000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328863" y="5143500"/>
            <a:ext cx="457200" cy="4286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2143125" y="5500688"/>
            <a:ext cx="928687" cy="6429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214938" y="5429250"/>
            <a:ext cx="457200" cy="4286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5072063" y="5857875"/>
            <a:ext cx="928688" cy="6429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758113" y="5286375"/>
            <a:ext cx="457200" cy="4286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H="1">
            <a:off x="7572375" y="5572125"/>
            <a:ext cx="928688" cy="6429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428875" y="4714875"/>
            <a:ext cx="214313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2857500" y="4714875"/>
            <a:ext cx="214313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429000" y="4714875"/>
            <a:ext cx="214313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357813" y="4714875"/>
            <a:ext cx="214312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000750" y="4714875"/>
            <a:ext cx="214313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286500" y="4714875"/>
            <a:ext cx="214313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858125" y="4714875"/>
            <a:ext cx="214313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928688" y="4714875"/>
            <a:ext cx="214312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286375" y="4143375"/>
            <a:ext cx="154781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b="1" dirty="0">
                <a:solidFill>
                  <a:schemeClr val="accent6"/>
                </a:solidFill>
              </a:rPr>
              <a:t>Cells of traffic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000375" y="5000625"/>
            <a:ext cx="214313" cy="1428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286125" y="5000625"/>
            <a:ext cx="214313" cy="1428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2571750" y="5000625"/>
            <a:ext cx="214313" cy="1428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1000125" y="5000625"/>
            <a:ext cx="214313" cy="1428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500688" y="5000625"/>
            <a:ext cx="214312" cy="1428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6357938" y="5000625"/>
            <a:ext cx="214312" cy="1428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715250" y="5000625"/>
            <a:ext cx="214313" cy="1428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8072438" y="5000625"/>
            <a:ext cx="214312" cy="1428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715125" y="4572000"/>
            <a:ext cx="1042988" cy="10001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dirty="0"/>
              <a:t>Onion</a:t>
            </a:r>
          </a:p>
          <a:p>
            <a:pPr algn="ctr" eaLnBrk="1" hangingPunct="1">
              <a:defRPr/>
            </a:pPr>
            <a:r>
              <a:rPr lang="en-GB" dirty="0"/>
              <a:t>Router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214938" y="5143500"/>
            <a:ext cx="1528762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Bi-directional</a:t>
            </a:r>
          </a:p>
        </p:txBody>
      </p:sp>
      <p:sp>
        <p:nvSpPr>
          <p:cNvPr id="6" name="Rectangle 5"/>
          <p:cNvSpPr/>
          <p:nvPr/>
        </p:nvSpPr>
        <p:spPr>
          <a:xfrm>
            <a:off x="1285875" y="4572000"/>
            <a:ext cx="1042988" cy="10001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dirty="0"/>
              <a:t>Onion</a:t>
            </a:r>
          </a:p>
          <a:p>
            <a:pPr algn="ctr" eaLnBrk="1" hangingPunct="1">
              <a:defRPr/>
            </a:pPr>
            <a:r>
              <a:rPr lang="en-GB" dirty="0"/>
              <a:t>Router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929313" y="5000625"/>
            <a:ext cx="214312" cy="1428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9" grpId="0"/>
      <p:bldP spid="5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Onion Routing vs. Mixing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Setup route once per connection</a:t>
            </a:r>
          </a:p>
          <a:p>
            <a:pPr lvl="1" eaLnBrk="1" hangingPunct="1"/>
            <a:r>
              <a:rPr lang="en-GB" altLang="en-US" smtClean="0"/>
              <a:t>Use it for many cells – save on public key operations</a:t>
            </a:r>
            <a:br>
              <a:rPr lang="en-GB" altLang="en-US" smtClean="0"/>
            </a:br>
            <a:endParaRPr lang="en-GB" altLang="en-US" smtClean="0"/>
          </a:p>
          <a:p>
            <a:pPr eaLnBrk="1" hangingPunct="1"/>
            <a:r>
              <a:rPr lang="en-GB" altLang="en-US" smtClean="0"/>
              <a:t>No time for delaying</a:t>
            </a:r>
          </a:p>
          <a:p>
            <a:pPr lvl="1" eaLnBrk="1" hangingPunct="1"/>
            <a:r>
              <a:rPr lang="en-GB" altLang="en-US" smtClean="0"/>
              <a:t>Usable web latency 1—2 sec round trip</a:t>
            </a:r>
          </a:p>
          <a:p>
            <a:pPr lvl="1" eaLnBrk="1" hangingPunct="1"/>
            <a:r>
              <a:rPr lang="en-GB" altLang="en-US" smtClean="0"/>
              <a:t>Short routes – Tor default 3 hops</a:t>
            </a:r>
          </a:p>
          <a:p>
            <a:pPr lvl="1" eaLnBrk="1" hangingPunct="1"/>
            <a:r>
              <a:rPr lang="en-GB" altLang="en-US" smtClean="0"/>
              <a:t>No batching (no threshold , ...)</a:t>
            </a:r>
            <a:br>
              <a:rPr lang="en-GB" altLang="en-US" smtClean="0"/>
            </a:br>
            <a:endParaRPr lang="en-GB" altLang="en-US" smtClean="0"/>
          </a:p>
          <a:p>
            <a:pPr eaLnBrk="1" hangingPunct="1"/>
            <a:r>
              <a:rPr lang="en-GB" altLang="en-US" smtClean="0"/>
              <a:t>Passive attacks!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Stream Tracing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Adversary observes all inputs and outputs of an onion router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Objective: link the ingoing and outgoing connections </a:t>
            </a:r>
            <a:br>
              <a:rPr lang="en-GB" altLang="en-US" smtClean="0"/>
            </a:br>
            <a:r>
              <a:rPr lang="en-GB" altLang="en-US" smtClean="0"/>
              <a:t>(to trace from Alice to Bob)</a:t>
            </a:r>
            <a:br>
              <a:rPr lang="en-GB" altLang="en-US" smtClean="0"/>
            </a:br>
            <a:endParaRPr lang="en-GB" altLang="en-US" smtClean="0"/>
          </a:p>
          <a:p>
            <a:pPr eaLnBrk="1" hangingPunct="1"/>
            <a:r>
              <a:rPr lang="en-GB" altLang="en-US" smtClean="0"/>
              <a:t>Key insight: timing of packets are correlated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Two techniques:</a:t>
            </a:r>
          </a:p>
          <a:p>
            <a:pPr lvl="1" eaLnBrk="1" hangingPunct="1"/>
            <a:r>
              <a:rPr lang="en-GB" altLang="en-US" smtClean="0"/>
              <a:t>Correlation</a:t>
            </a:r>
          </a:p>
          <a:p>
            <a:pPr lvl="1" eaLnBrk="1" hangingPunct="1"/>
            <a:r>
              <a:rPr lang="en-GB" altLang="en-US" smtClean="0"/>
              <a:t>Template matching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Tracing (1) – Correlation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457200" y="4383088"/>
            <a:ext cx="8229600" cy="2017712"/>
          </a:xfrm>
        </p:spPr>
        <p:txBody>
          <a:bodyPr/>
          <a:lstStyle/>
          <a:p>
            <a:pPr eaLnBrk="1" hangingPunct="1"/>
            <a:r>
              <a:rPr lang="en-GB" altLang="en-US" smtClean="0"/>
              <a:t>Bucket input and output packets over time bins. Normalize around zero.</a:t>
            </a:r>
          </a:p>
          <a:p>
            <a:pPr eaLnBrk="1" hangingPunct="1"/>
            <a:r>
              <a:rPr lang="en-GB" altLang="en-US" smtClean="0"/>
              <a:t>Compute:</a:t>
            </a:r>
          </a:p>
          <a:p>
            <a:pPr lvl="1" eaLnBrk="1" hangingPunct="1"/>
            <a:r>
              <a:rPr lang="en-GB" altLang="en-US" smtClean="0"/>
              <a:t>Corr = </a:t>
            </a:r>
            <a:r>
              <a:rPr lang="en-GB" altLang="en-US" sz="3600" smtClean="0"/>
              <a:t>∑</a:t>
            </a:r>
            <a:r>
              <a:rPr lang="en-GB" altLang="en-US" baseline="-25000" smtClean="0"/>
              <a:t>i </a:t>
            </a:r>
            <a:r>
              <a:rPr lang="en-GB" altLang="en-US" sz="2000" smtClean="0"/>
              <a:t>IN</a:t>
            </a:r>
            <a:r>
              <a:rPr lang="en-GB" altLang="en-US" baseline="-25000" smtClean="0"/>
              <a:t>i</a:t>
            </a:r>
            <a:r>
              <a:rPr lang="en-GB" altLang="en-US" smtClean="0"/>
              <a:t>∙</a:t>
            </a:r>
            <a:r>
              <a:rPr lang="en-GB" altLang="en-US" sz="2000" smtClean="0"/>
              <a:t>OUT</a:t>
            </a:r>
            <a:r>
              <a:rPr lang="en-GB" altLang="en-US" baseline="-25000" smtClean="0"/>
              <a:t>i</a:t>
            </a:r>
          </a:p>
          <a:p>
            <a:pPr eaLnBrk="1" hangingPunct="1"/>
            <a:r>
              <a:rPr lang="en-GB" altLang="en-US" smtClean="0"/>
              <a:t>Downside: lose precision by bucketing.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28688" y="2786063"/>
            <a:ext cx="2714625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14750" y="2000250"/>
            <a:ext cx="1500188" cy="14382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2800" dirty="0"/>
              <a:t>Onion</a:t>
            </a:r>
          </a:p>
          <a:p>
            <a:pPr algn="ctr" eaLnBrk="1" hangingPunct="1">
              <a:defRPr/>
            </a:pPr>
            <a:r>
              <a:rPr lang="en-GB" sz="2800" dirty="0"/>
              <a:t>Router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143250" y="1785938"/>
            <a:ext cx="571500" cy="4286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071813" y="2214563"/>
            <a:ext cx="642937" cy="2143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214938" y="1785938"/>
            <a:ext cx="571500" cy="4286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214938" y="2071688"/>
            <a:ext cx="928687" cy="3571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357313" y="2571750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5429250" y="2787650"/>
            <a:ext cx="271462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500188" y="2571750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643063" y="2571750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1928813" y="2571750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2071688" y="2571750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2571750" y="2571750"/>
            <a:ext cx="71438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2714625" y="2571750"/>
            <a:ext cx="71438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2643188" y="2571750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3143250" y="2571750"/>
            <a:ext cx="71438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3286125" y="2571750"/>
            <a:ext cx="71438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1000125" y="2571750"/>
            <a:ext cx="71438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929313" y="2573338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6000750" y="2573338"/>
            <a:ext cx="71438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6286500" y="2573338"/>
            <a:ext cx="71438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6429375" y="2573338"/>
            <a:ext cx="71438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6572250" y="2573338"/>
            <a:ext cx="71438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7215188" y="2571750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7286625" y="2573338"/>
            <a:ext cx="71438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429500" y="2573338"/>
            <a:ext cx="71438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643813" y="2573338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7929563" y="2573338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5500688" y="2573338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928688" y="3141663"/>
            <a:ext cx="2571750" cy="158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820737" y="3106738"/>
            <a:ext cx="214313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1249363" y="3105150"/>
            <a:ext cx="214312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>
            <a:off x="1249362" y="3106738"/>
            <a:ext cx="214313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>
            <a:off x="1677988" y="3105150"/>
            <a:ext cx="214312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5400000">
            <a:off x="1677987" y="3106738"/>
            <a:ext cx="214313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2106613" y="3105150"/>
            <a:ext cx="214312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>
            <a:off x="2108200" y="3106738"/>
            <a:ext cx="214313" cy="158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>
            <a:off x="2535238" y="3105150"/>
            <a:ext cx="214312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2536825" y="3106738"/>
            <a:ext cx="214313" cy="158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>
            <a:off x="2963863" y="3105150"/>
            <a:ext cx="214312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>
            <a:off x="2965450" y="3106738"/>
            <a:ext cx="214313" cy="158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>
            <a:off x="3392488" y="3105150"/>
            <a:ext cx="214312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430838" y="3141663"/>
            <a:ext cx="2571750" cy="158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5400000">
            <a:off x="5322887" y="3106738"/>
            <a:ext cx="214313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5400000">
            <a:off x="5751513" y="3105150"/>
            <a:ext cx="214312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>
            <a:off x="5751512" y="3106738"/>
            <a:ext cx="214313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>
            <a:off x="6180138" y="3105150"/>
            <a:ext cx="214312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>
            <a:off x="6180137" y="3106738"/>
            <a:ext cx="214313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>
            <a:off x="6608763" y="3105150"/>
            <a:ext cx="214312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6610350" y="3106738"/>
            <a:ext cx="214313" cy="158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5400000">
            <a:off x="7037388" y="3105150"/>
            <a:ext cx="214312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5400000">
            <a:off x="7038975" y="3106738"/>
            <a:ext cx="214313" cy="158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5400000">
            <a:off x="7466013" y="3105150"/>
            <a:ext cx="214312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5400000">
            <a:off x="7467600" y="3106738"/>
            <a:ext cx="214313" cy="158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5400000">
            <a:off x="7894638" y="3105150"/>
            <a:ext cx="214312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>
            <a:spLocks noChangeArrowheads="1"/>
          </p:cNvSpPr>
          <p:nvPr/>
        </p:nvSpPr>
        <p:spPr bwMode="auto">
          <a:xfrm>
            <a:off x="1000125" y="2786063"/>
            <a:ext cx="288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>
            <a:off x="1428750" y="2786063"/>
            <a:ext cx="288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1857375" y="2786063"/>
            <a:ext cx="3032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2286000" y="2786063"/>
            <a:ext cx="288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2714625" y="2786063"/>
            <a:ext cx="3032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10" name="TextBox 109"/>
          <p:cNvSpPr txBox="1">
            <a:spLocks noChangeArrowheads="1"/>
          </p:cNvSpPr>
          <p:nvPr/>
        </p:nvSpPr>
        <p:spPr bwMode="auto">
          <a:xfrm>
            <a:off x="3143250" y="2786063"/>
            <a:ext cx="3032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cxnSp>
        <p:nvCxnSpPr>
          <p:cNvPr id="111" name="Straight Connector 110"/>
          <p:cNvCxnSpPr/>
          <p:nvPr/>
        </p:nvCxnSpPr>
        <p:spPr>
          <a:xfrm>
            <a:off x="5429250" y="3141663"/>
            <a:ext cx="2571750" cy="158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5500688" y="2786063"/>
            <a:ext cx="288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5929313" y="2786063"/>
            <a:ext cx="3032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6357938" y="2786063"/>
            <a:ext cx="288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15" name="TextBox 114"/>
          <p:cNvSpPr txBox="1">
            <a:spLocks noChangeArrowheads="1"/>
          </p:cNvSpPr>
          <p:nvPr/>
        </p:nvSpPr>
        <p:spPr bwMode="auto">
          <a:xfrm>
            <a:off x="6786563" y="2786063"/>
            <a:ext cx="3032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7215188" y="2786063"/>
            <a:ext cx="288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17" name="TextBox 116"/>
          <p:cNvSpPr txBox="1">
            <a:spLocks noChangeArrowheads="1"/>
          </p:cNvSpPr>
          <p:nvPr/>
        </p:nvSpPr>
        <p:spPr bwMode="auto">
          <a:xfrm>
            <a:off x="7643813" y="2786063"/>
            <a:ext cx="3032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18" name="TextBox 117"/>
          <p:cNvSpPr txBox="1">
            <a:spLocks noChangeArrowheads="1"/>
          </p:cNvSpPr>
          <p:nvPr/>
        </p:nvSpPr>
        <p:spPr bwMode="auto">
          <a:xfrm>
            <a:off x="1428750" y="3630613"/>
            <a:ext cx="1752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Number of cell</a:t>
            </a:r>
          </a:p>
          <a:p>
            <a:pPr algn="ctr" eaLnBrk="1" hangingPunct="1"/>
            <a:r>
              <a:rPr lang="en-GB" altLang="en-US"/>
              <a:t>per time interval</a:t>
            </a:r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642938" y="3286125"/>
            <a:ext cx="571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/>
              <a:t>T=0</a:t>
            </a: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5143500" y="3273425"/>
            <a:ext cx="571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/>
              <a:t>T=0</a:t>
            </a: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2000250" y="3214688"/>
            <a:ext cx="4206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/>
              <a:t>IN</a:t>
            </a:r>
            <a:r>
              <a:rPr lang="en-GB" altLang="en-US" sz="1600" baseline="-25000"/>
              <a:t>i</a:t>
            </a:r>
          </a:p>
        </p:txBody>
      </p:sp>
      <p:sp>
        <p:nvSpPr>
          <p:cNvPr id="122" name="TextBox 121"/>
          <p:cNvSpPr txBox="1">
            <a:spLocks noChangeArrowheads="1"/>
          </p:cNvSpPr>
          <p:nvPr/>
        </p:nvSpPr>
        <p:spPr bwMode="auto">
          <a:xfrm>
            <a:off x="6286500" y="3214688"/>
            <a:ext cx="6397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/>
              <a:t>OUT</a:t>
            </a:r>
            <a:r>
              <a:rPr lang="en-GB" altLang="en-US" sz="1600" baseline="-25000"/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  <p:bldP spid="106" grpId="0"/>
      <p:bldP spid="107" grpId="0"/>
      <p:bldP spid="108" grpId="0"/>
      <p:bldP spid="109" grpId="0"/>
      <p:bldP spid="110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Tracing (2) – Template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33900"/>
            <a:ext cx="8229600" cy="218122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Use input and delay curve to make template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Prediction of what the output will be</a:t>
            </a:r>
            <a:br>
              <a:rPr lang="en-GB" dirty="0" smtClean="0"/>
            </a:b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Assign to each output cell the template value (</a:t>
            </a:r>
            <a:r>
              <a:rPr lang="en-GB" b="1" dirty="0" smtClean="0">
                <a:solidFill>
                  <a:schemeClr val="accent6"/>
                </a:solidFill>
              </a:rPr>
              <a:t>v</a:t>
            </a:r>
            <a:r>
              <a:rPr lang="en-GB" b="1" baseline="-25000" dirty="0" smtClean="0">
                <a:solidFill>
                  <a:schemeClr val="accent6"/>
                </a:solidFill>
              </a:rPr>
              <a:t>i</a:t>
            </a:r>
            <a:r>
              <a:rPr lang="en-GB" dirty="0" smtClean="0"/>
              <a:t>) for its output time</a:t>
            </a:r>
            <a:br>
              <a:rPr lang="en-GB" dirty="0" smtClean="0"/>
            </a:b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Multiply them together to get a score (</a:t>
            </a:r>
            <a:r>
              <a:rPr lang="en-GB" sz="3600" dirty="0" smtClean="0"/>
              <a:t>∏</a:t>
            </a:r>
            <a:r>
              <a:rPr lang="en-GB" baseline="-25000" dirty="0" err="1" smtClean="0"/>
              <a:t>i</a:t>
            </a:r>
            <a:r>
              <a:rPr lang="en-GB" dirty="0" err="1" smtClean="0"/>
              <a:t>v</a:t>
            </a:r>
            <a:r>
              <a:rPr lang="en-GB" baseline="-25000" dirty="0" err="1" smtClean="0"/>
              <a:t>i</a:t>
            </a:r>
            <a:r>
              <a:rPr lang="en-GB" dirty="0" smtClean="0"/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28688" y="2786063"/>
            <a:ext cx="2714625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14750" y="2000250"/>
            <a:ext cx="1500188" cy="14382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2800" dirty="0"/>
              <a:t>Onion</a:t>
            </a:r>
          </a:p>
          <a:p>
            <a:pPr algn="ctr" eaLnBrk="1" hangingPunct="1">
              <a:defRPr/>
            </a:pPr>
            <a:r>
              <a:rPr lang="en-GB" sz="2800" dirty="0"/>
              <a:t>Router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143250" y="1785938"/>
            <a:ext cx="571500" cy="4286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071813" y="2214563"/>
            <a:ext cx="642937" cy="2143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214938" y="1785938"/>
            <a:ext cx="571500" cy="4286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214938" y="2071688"/>
            <a:ext cx="928687" cy="3571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357313" y="2571750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500188" y="2571750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643063" y="2571750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1928813" y="2571750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2071688" y="2571750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2571750" y="2571750"/>
            <a:ext cx="71438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2714625" y="2571750"/>
            <a:ext cx="71438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2643188" y="2571750"/>
            <a:ext cx="71437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3143250" y="2571750"/>
            <a:ext cx="71438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3286125" y="2571750"/>
            <a:ext cx="71438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1000125" y="2571750"/>
            <a:ext cx="71438" cy="142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69653" name="Group 147"/>
          <p:cNvGrpSpPr>
            <a:grpSpLocks/>
          </p:cNvGrpSpPr>
          <p:nvPr/>
        </p:nvGrpSpPr>
        <p:grpSpPr bwMode="auto">
          <a:xfrm>
            <a:off x="5429250" y="2571750"/>
            <a:ext cx="2714625" cy="217488"/>
            <a:chOff x="5429256" y="2571744"/>
            <a:chExt cx="2714644" cy="217490"/>
          </a:xfrm>
        </p:grpSpPr>
        <p:cxnSp>
          <p:nvCxnSpPr>
            <p:cNvPr id="46" name="Straight Arrow Connector 45"/>
            <p:cNvCxnSpPr/>
            <p:nvPr/>
          </p:nvCxnSpPr>
          <p:spPr>
            <a:xfrm>
              <a:off x="5429256" y="2787646"/>
              <a:ext cx="271464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5929323" y="2573332"/>
              <a:ext cx="71437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000760" y="2573332"/>
              <a:ext cx="71439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286512" y="2573332"/>
              <a:ext cx="71439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429388" y="2573332"/>
              <a:ext cx="71439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572264" y="2573332"/>
              <a:ext cx="71439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215207" y="2571744"/>
              <a:ext cx="71437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286644" y="2573332"/>
              <a:ext cx="71439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429520" y="2573332"/>
              <a:ext cx="71439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643835" y="2573332"/>
              <a:ext cx="71437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929587" y="2573332"/>
              <a:ext cx="71437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500695" y="2573332"/>
              <a:ext cx="71437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2047875" y="3130550"/>
            <a:ext cx="1023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IN</a:t>
            </a:r>
            <a:r>
              <a:rPr lang="en-GB" altLang="en-US" baseline="-25000"/>
              <a:t>Template</a:t>
            </a:r>
          </a:p>
        </p:txBody>
      </p:sp>
      <p:cxnSp>
        <p:nvCxnSpPr>
          <p:cNvPr id="90" name="Straight Connector 89"/>
          <p:cNvCxnSpPr/>
          <p:nvPr/>
        </p:nvCxnSpPr>
        <p:spPr>
          <a:xfrm>
            <a:off x="928688" y="3141663"/>
            <a:ext cx="27146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rot="5400000">
            <a:off x="858044" y="2999581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Arc 126"/>
          <p:cNvSpPr/>
          <p:nvPr/>
        </p:nvSpPr>
        <p:spPr>
          <a:xfrm>
            <a:off x="1000125" y="2570163"/>
            <a:ext cx="1000125" cy="571500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128" name="Straight Connector 127"/>
          <p:cNvCxnSpPr/>
          <p:nvPr/>
        </p:nvCxnSpPr>
        <p:spPr>
          <a:xfrm rot="5400000">
            <a:off x="1215232" y="2997994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Arc 128"/>
          <p:cNvSpPr/>
          <p:nvPr/>
        </p:nvSpPr>
        <p:spPr>
          <a:xfrm>
            <a:off x="1357313" y="2570163"/>
            <a:ext cx="1000125" cy="571500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130" name="Straight Connector 129"/>
          <p:cNvCxnSpPr/>
          <p:nvPr/>
        </p:nvCxnSpPr>
        <p:spPr>
          <a:xfrm rot="5400000">
            <a:off x="1358107" y="2999581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Arc 130"/>
          <p:cNvSpPr/>
          <p:nvPr/>
        </p:nvSpPr>
        <p:spPr>
          <a:xfrm>
            <a:off x="1500188" y="2571750"/>
            <a:ext cx="1000125" cy="571500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b="1"/>
          </a:p>
        </p:txBody>
      </p:sp>
      <p:cxnSp>
        <p:nvCxnSpPr>
          <p:cNvPr id="132" name="Straight Connector 131"/>
          <p:cNvCxnSpPr/>
          <p:nvPr/>
        </p:nvCxnSpPr>
        <p:spPr>
          <a:xfrm rot="5400000">
            <a:off x="1500982" y="2999581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Arc 132"/>
          <p:cNvSpPr/>
          <p:nvPr/>
        </p:nvSpPr>
        <p:spPr>
          <a:xfrm>
            <a:off x="1643063" y="2571750"/>
            <a:ext cx="1000125" cy="571500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134" name="Straight Connector 133"/>
          <p:cNvCxnSpPr/>
          <p:nvPr/>
        </p:nvCxnSpPr>
        <p:spPr>
          <a:xfrm rot="5400000">
            <a:off x="1786732" y="2999581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Arc 134"/>
          <p:cNvSpPr/>
          <p:nvPr/>
        </p:nvSpPr>
        <p:spPr>
          <a:xfrm>
            <a:off x="1928813" y="2571750"/>
            <a:ext cx="1000125" cy="571500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136" name="Straight Connector 135"/>
          <p:cNvCxnSpPr/>
          <p:nvPr/>
        </p:nvCxnSpPr>
        <p:spPr>
          <a:xfrm rot="5400000">
            <a:off x="1929607" y="2999581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Arc 136"/>
          <p:cNvSpPr/>
          <p:nvPr/>
        </p:nvSpPr>
        <p:spPr>
          <a:xfrm>
            <a:off x="2071688" y="2571750"/>
            <a:ext cx="1000125" cy="571500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138" name="Straight Connector 137"/>
          <p:cNvCxnSpPr/>
          <p:nvPr/>
        </p:nvCxnSpPr>
        <p:spPr>
          <a:xfrm rot="5400000">
            <a:off x="2429669" y="2999581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Arc 138"/>
          <p:cNvSpPr/>
          <p:nvPr/>
        </p:nvSpPr>
        <p:spPr>
          <a:xfrm>
            <a:off x="2571750" y="2571750"/>
            <a:ext cx="1000125" cy="571500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140" name="Straight Connector 139"/>
          <p:cNvCxnSpPr/>
          <p:nvPr/>
        </p:nvCxnSpPr>
        <p:spPr>
          <a:xfrm rot="5400000">
            <a:off x="2501107" y="2999581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Arc 140"/>
          <p:cNvSpPr/>
          <p:nvPr/>
        </p:nvSpPr>
        <p:spPr>
          <a:xfrm>
            <a:off x="2643188" y="2571750"/>
            <a:ext cx="1000125" cy="571500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142" name="Straight Connector 141"/>
          <p:cNvCxnSpPr/>
          <p:nvPr/>
        </p:nvCxnSpPr>
        <p:spPr>
          <a:xfrm rot="5400000">
            <a:off x="2572544" y="2999581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Arc 142"/>
          <p:cNvSpPr/>
          <p:nvPr/>
        </p:nvSpPr>
        <p:spPr>
          <a:xfrm>
            <a:off x="2714625" y="2571750"/>
            <a:ext cx="1000125" cy="571500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144" name="Straight Connector 143"/>
          <p:cNvCxnSpPr/>
          <p:nvPr/>
        </p:nvCxnSpPr>
        <p:spPr>
          <a:xfrm rot="5400000">
            <a:off x="3001169" y="2999581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Arc 144"/>
          <p:cNvSpPr/>
          <p:nvPr/>
        </p:nvSpPr>
        <p:spPr>
          <a:xfrm>
            <a:off x="3143250" y="2571750"/>
            <a:ext cx="1000125" cy="571500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146" name="Straight Connector 145"/>
          <p:cNvCxnSpPr/>
          <p:nvPr/>
        </p:nvCxnSpPr>
        <p:spPr>
          <a:xfrm rot="5400000">
            <a:off x="3144044" y="2999581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Arc 146"/>
          <p:cNvSpPr/>
          <p:nvPr/>
        </p:nvSpPr>
        <p:spPr>
          <a:xfrm>
            <a:off x="3286125" y="2571750"/>
            <a:ext cx="1000125" cy="571500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149" name="Group 148"/>
          <p:cNvGrpSpPr>
            <a:grpSpLocks/>
          </p:cNvGrpSpPr>
          <p:nvPr/>
        </p:nvGrpSpPr>
        <p:grpSpPr bwMode="auto">
          <a:xfrm>
            <a:off x="928688" y="3711575"/>
            <a:ext cx="2714625" cy="217488"/>
            <a:chOff x="5429256" y="2571744"/>
            <a:chExt cx="2714644" cy="217490"/>
          </a:xfrm>
        </p:grpSpPr>
        <p:cxnSp>
          <p:nvCxnSpPr>
            <p:cNvPr id="150" name="Straight Arrow Connector 149"/>
            <p:cNvCxnSpPr/>
            <p:nvPr/>
          </p:nvCxnSpPr>
          <p:spPr>
            <a:xfrm>
              <a:off x="5429256" y="2787646"/>
              <a:ext cx="271464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Rectangle 150"/>
            <p:cNvSpPr/>
            <p:nvPr/>
          </p:nvSpPr>
          <p:spPr>
            <a:xfrm>
              <a:off x="5929321" y="2573332"/>
              <a:ext cx="71439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6000760" y="2573332"/>
              <a:ext cx="71437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6286512" y="2573332"/>
              <a:ext cx="71437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6429388" y="2573332"/>
              <a:ext cx="71437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6572264" y="2573332"/>
              <a:ext cx="71437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7215205" y="2571744"/>
              <a:ext cx="71439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7286644" y="2573332"/>
              <a:ext cx="71437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7429520" y="2573332"/>
              <a:ext cx="71437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7643833" y="2573332"/>
              <a:ext cx="71439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7929585" y="2573332"/>
              <a:ext cx="71439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500693" y="2573332"/>
              <a:ext cx="71439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cxnSp>
        <p:nvCxnSpPr>
          <p:cNvPr id="163" name="Straight Arrow Connector 162"/>
          <p:cNvCxnSpPr/>
          <p:nvPr/>
        </p:nvCxnSpPr>
        <p:spPr>
          <a:xfrm rot="10800000" flipV="1">
            <a:off x="4071938" y="2928938"/>
            <a:ext cx="1500187" cy="714375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4500563" y="3500438"/>
            <a:ext cx="24479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dirty="0">
                <a:solidFill>
                  <a:schemeClr val="accent6"/>
                </a:solidFill>
              </a:rPr>
              <a:t>Compare with template</a:t>
            </a:r>
          </a:p>
        </p:txBody>
      </p:sp>
      <p:cxnSp>
        <p:nvCxnSpPr>
          <p:cNvPr id="166" name="Straight Connector 165"/>
          <p:cNvCxnSpPr/>
          <p:nvPr/>
        </p:nvCxnSpPr>
        <p:spPr>
          <a:xfrm rot="5400000" flipH="1" flipV="1">
            <a:off x="464343" y="3536157"/>
            <a:ext cx="1071563" cy="0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 rot="5400000" flipH="1" flipV="1">
            <a:off x="891382" y="3536156"/>
            <a:ext cx="1073150" cy="1587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rot="5400000" flipH="1" flipV="1">
            <a:off x="963612" y="3535363"/>
            <a:ext cx="1071563" cy="1588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rot="5400000" flipH="1" flipV="1">
            <a:off x="1249362" y="3535363"/>
            <a:ext cx="1071563" cy="1588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rot="5400000" flipH="1" flipV="1">
            <a:off x="1393825" y="3535363"/>
            <a:ext cx="1071563" cy="1587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rot="5400000" flipH="1" flipV="1">
            <a:off x="1536700" y="3535363"/>
            <a:ext cx="1071563" cy="1587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rot="5400000" flipH="1" flipV="1">
            <a:off x="2178050" y="3535363"/>
            <a:ext cx="1071563" cy="1587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rot="5400000" flipH="1" flipV="1">
            <a:off x="2251075" y="3535363"/>
            <a:ext cx="1071563" cy="1587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5400000" flipH="1" flipV="1">
            <a:off x="2392362" y="3535363"/>
            <a:ext cx="1071563" cy="1588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5400000" flipH="1" flipV="1">
            <a:off x="2606675" y="3535363"/>
            <a:ext cx="1071563" cy="1587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rot="5400000" flipH="1" flipV="1">
            <a:off x="2892425" y="3535363"/>
            <a:ext cx="1071563" cy="1587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92" name="TextBox 181"/>
          <p:cNvSpPr txBox="1">
            <a:spLocks noChangeArrowheads="1"/>
          </p:cNvSpPr>
          <p:nvPr/>
        </p:nvSpPr>
        <p:spPr bwMode="auto">
          <a:xfrm>
            <a:off x="1143000" y="2071688"/>
            <a:ext cx="1428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Input Stream</a:t>
            </a:r>
          </a:p>
        </p:txBody>
      </p:sp>
      <p:sp>
        <p:nvSpPr>
          <p:cNvPr id="69693" name="TextBox 182"/>
          <p:cNvSpPr txBox="1">
            <a:spLocks noChangeArrowheads="1"/>
          </p:cNvSpPr>
          <p:nvPr/>
        </p:nvSpPr>
        <p:spPr bwMode="auto">
          <a:xfrm>
            <a:off x="6357938" y="2071688"/>
            <a:ext cx="16208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Output Stream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1643063" y="3929063"/>
            <a:ext cx="387350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400" b="1" dirty="0">
                <a:solidFill>
                  <a:schemeClr val="accent6"/>
                </a:solidFill>
              </a:rPr>
              <a:t>v</a:t>
            </a:r>
            <a:r>
              <a:rPr lang="en-GB" sz="2400" b="1" baseline="-25000" dirty="0">
                <a:solidFill>
                  <a:schemeClr val="accent6"/>
                </a:solidFill>
              </a:rPr>
              <a:t>i</a:t>
            </a:r>
          </a:p>
        </p:txBody>
      </p:sp>
      <p:sp>
        <p:nvSpPr>
          <p:cNvPr id="185" name="Oval 184"/>
          <p:cNvSpPr/>
          <p:nvPr/>
        </p:nvSpPr>
        <p:spPr>
          <a:xfrm>
            <a:off x="1714500" y="3000375"/>
            <a:ext cx="142875" cy="142875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84" grpId="0"/>
      <p:bldP spid="18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security of Onion Routing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Cannot withstand a global passive adversary</a:t>
            </a:r>
          </a:p>
          <a:p>
            <a:pPr lvl="1" eaLnBrk="1" hangingPunct="1"/>
            <a:r>
              <a:rPr lang="en-GB" altLang="en-US" smtClean="0"/>
              <a:t>(Tracing attacks too expensive to foil)</a:t>
            </a:r>
            <a:br>
              <a:rPr lang="en-GB" altLang="en-US" smtClean="0"/>
            </a:br>
            <a:endParaRPr lang="en-GB" altLang="en-US" smtClean="0"/>
          </a:p>
          <a:p>
            <a:pPr eaLnBrk="1" hangingPunct="1"/>
            <a:r>
              <a:rPr lang="en-GB" altLang="en-US" smtClean="0"/>
              <a:t>Partial adversary</a:t>
            </a:r>
          </a:p>
          <a:p>
            <a:pPr lvl="1" eaLnBrk="1" hangingPunct="1"/>
            <a:r>
              <a:rPr lang="en-GB" altLang="en-US" smtClean="0"/>
              <a:t>Can see </a:t>
            </a:r>
            <a:r>
              <a:rPr lang="en-GB" altLang="en-US" i="1" smtClean="0"/>
              <a:t>some</a:t>
            </a:r>
            <a:r>
              <a:rPr lang="en-GB" altLang="en-US" smtClean="0"/>
              <a:t> of the network</a:t>
            </a:r>
          </a:p>
          <a:p>
            <a:pPr lvl="1" eaLnBrk="1" hangingPunct="1"/>
            <a:r>
              <a:rPr lang="en-GB" altLang="en-US" smtClean="0"/>
              <a:t>Can control </a:t>
            </a:r>
            <a:r>
              <a:rPr lang="en-GB" altLang="en-US" i="1" smtClean="0"/>
              <a:t>some</a:t>
            </a:r>
            <a:r>
              <a:rPr lang="en-GB" altLang="en-US" smtClean="0"/>
              <a:t> of the nodes</a:t>
            </a:r>
            <a:br>
              <a:rPr lang="en-GB" altLang="en-US" smtClean="0"/>
            </a:br>
            <a:endParaRPr lang="en-GB" altLang="en-US" smtClean="0"/>
          </a:p>
          <a:p>
            <a:pPr eaLnBrk="1" hangingPunct="1"/>
            <a:r>
              <a:rPr lang="en-GB" altLang="en-US" smtClean="0"/>
              <a:t>Secure if adversary cannot see first and last node of the connection</a:t>
            </a:r>
          </a:p>
          <a:p>
            <a:pPr lvl="1" eaLnBrk="1" hangingPunct="1"/>
            <a:r>
              <a:rPr lang="en-GB" altLang="en-US" smtClean="0"/>
              <a:t>If c is fraction of corrupt servers</a:t>
            </a:r>
          </a:p>
          <a:p>
            <a:pPr lvl="1" eaLnBrk="1" hangingPunct="1"/>
            <a:r>
              <a:rPr lang="en-GB" altLang="en-US" smtClean="0"/>
              <a:t>Compromise probability = O(c</a:t>
            </a:r>
            <a:r>
              <a:rPr lang="en-GB" altLang="en-US" baseline="30000" smtClean="0"/>
              <a:t>2</a:t>
            </a:r>
            <a:r>
              <a:rPr lang="en-GB" altLang="en-US" smtClean="0"/>
              <a:t>)</a:t>
            </a:r>
            <a:r>
              <a:rPr lang="en-GB" altLang="en-US" baseline="30000" smtClean="0"/>
              <a:t/>
            </a:r>
            <a:br>
              <a:rPr lang="en-GB" altLang="en-US" baseline="30000" smtClean="0"/>
            </a:br>
            <a:endParaRPr lang="en-GB" altLang="en-US" baseline="30000" smtClean="0"/>
          </a:p>
          <a:p>
            <a:pPr eaLnBrk="1" hangingPunct="1"/>
            <a:r>
              <a:rPr lang="en-GB" altLang="en-US" smtClean="0"/>
              <a:t>No point making routes too long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Extending the route in Tor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71538" y="157161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704811" y="1571612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OR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4192882" y="157161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OR</a:t>
            </a:r>
            <a:r>
              <a:rPr lang="en-GB" baseline="-25000" dirty="0" smtClean="0"/>
              <a:t>2</a:t>
            </a:r>
            <a:endParaRPr lang="en-GB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5678653" y="157161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OR</a:t>
            </a:r>
            <a:r>
              <a:rPr lang="en-GB" baseline="-25000" dirty="0" smtClean="0"/>
              <a:t>3</a:t>
            </a:r>
            <a:endParaRPr lang="en-GB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7178851" y="157161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cxnSp>
        <p:nvCxnSpPr>
          <p:cNvPr id="10" name="Straight Connector 9"/>
          <p:cNvCxnSpPr>
            <a:stCxn id="4" idx="2"/>
          </p:cNvCxnSpPr>
          <p:nvPr/>
        </p:nvCxnSpPr>
        <p:spPr>
          <a:xfrm rot="5400000">
            <a:off x="-1080928" y="4379162"/>
            <a:ext cx="4917056" cy="40620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0708" y="4379162"/>
            <a:ext cx="4917056" cy="40620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1984835" y="4373091"/>
            <a:ext cx="4929198" cy="40620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3377864" y="4480260"/>
            <a:ext cx="5143536" cy="40620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4842343" y="4515979"/>
            <a:ext cx="5214974" cy="40620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428728" y="2428868"/>
            <a:ext cx="150019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1428728" y="2571744"/>
            <a:ext cx="150019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428728" y="2714620"/>
            <a:ext cx="150019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1428729" y="2857496"/>
            <a:ext cx="150019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28728" y="1857364"/>
            <a:ext cx="15295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Authenticated DH</a:t>
            </a:r>
          </a:p>
          <a:p>
            <a:pPr algn="ctr"/>
            <a:r>
              <a:rPr lang="en-GB" sz="1400" dirty="0" smtClean="0"/>
              <a:t>Alice – OR</a:t>
            </a:r>
            <a:r>
              <a:rPr lang="en-GB" sz="1400" baseline="-25000" dirty="0" smtClean="0"/>
              <a:t>1</a:t>
            </a:r>
            <a:endParaRPr lang="en-GB" sz="1400" baseline="-250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428729" y="3713957"/>
            <a:ext cx="300039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1428730" y="3856833"/>
            <a:ext cx="300039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428729" y="3999709"/>
            <a:ext cx="300039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1428730" y="4140999"/>
            <a:ext cx="3000394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92508" y="3071015"/>
            <a:ext cx="24508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Authenticated DH, Alice – OR</a:t>
            </a:r>
            <a:r>
              <a:rPr lang="en-GB" sz="1400" baseline="-25000" dirty="0" smtClean="0"/>
              <a:t>2</a:t>
            </a:r>
            <a:endParaRPr lang="en-GB" sz="1400" baseline="-25000" dirty="0"/>
          </a:p>
        </p:txBody>
      </p:sp>
      <p:sp>
        <p:nvSpPr>
          <p:cNvPr id="34" name="Oval 33"/>
          <p:cNvSpPr/>
          <p:nvPr/>
        </p:nvSpPr>
        <p:spPr>
          <a:xfrm flipH="1">
            <a:off x="1545885" y="3571081"/>
            <a:ext cx="97157" cy="714380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 flipH="1">
            <a:off x="2786050" y="3571876"/>
            <a:ext cx="97157" cy="714380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>
            <a:stCxn id="34" idx="0"/>
            <a:endCxn id="35" idx="0"/>
          </p:cNvCxnSpPr>
          <p:nvPr/>
        </p:nvCxnSpPr>
        <p:spPr>
          <a:xfrm rot="16200000" flipH="1">
            <a:off x="2214147" y="2951396"/>
            <a:ext cx="795" cy="1240165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4" idx="4"/>
            <a:endCxn id="35" idx="4"/>
          </p:cNvCxnSpPr>
          <p:nvPr/>
        </p:nvCxnSpPr>
        <p:spPr>
          <a:xfrm rot="16200000" flipH="1">
            <a:off x="2214148" y="3665775"/>
            <a:ext cx="795" cy="1240165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000232" y="2835471"/>
            <a:ext cx="346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K</a:t>
            </a:r>
            <a:r>
              <a:rPr lang="en-GB" sz="1400" baseline="-25000" dirty="0" smtClean="0"/>
              <a:t>1</a:t>
            </a:r>
            <a:endParaRPr lang="en-GB" sz="140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2134560" y="3264099"/>
            <a:ext cx="1508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Encrypted with K</a:t>
            </a:r>
            <a:r>
              <a:rPr lang="en-GB" sz="1400" baseline="-25000" dirty="0" smtClean="0"/>
              <a:t>1</a:t>
            </a:r>
            <a:endParaRPr lang="en-GB" sz="1400" baseline="-25000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428728" y="4856966"/>
            <a:ext cx="450059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>
            <a:off x="1428730" y="4999842"/>
            <a:ext cx="450059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428728" y="5142718"/>
            <a:ext cx="450059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>
            <a:off x="1428730" y="5284010"/>
            <a:ext cx="4500593" cy="23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 flipH="1">
            <a:off x="1617319" y="4714884"/>
            <a:ext cx="97160" cy="714380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 flipH="1">
            <a:off x="4260525" y="4714884"/>
            <a:ext cx="97160" cy="714380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2963851" y="3394075"/>
            <a:ext cx="1588" cy="264320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6200000" flipH="1">
            <a:off x="2987504" y="4108456"/>
            <a:ext cx="1588" cy="264320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 flipH="1">
            <a:off x="1500166" y="4643446"/>
            <a:ext cx="142876" cy="857256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 flipH="1">
            <a:off x="2740329" y="4643446"/>
            <a:ext cx="117158" cy="857256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4" name="Straight Connector 63"/>
          <p:cNvCxnSpPr/>
          <p:nvPr/>
        </p:nvCxnSpPr>
        <p:spPr>
          <a:xfrm rot="16200000" flipH="1">
            <a:off x="2168428" y="4023762"/>
            <a:ext cx="795" cy="1240165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2168429" y="4880222"/>
            <a:ext cx="795" cy="1240165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788656" y="4264231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K</a:t>
            </a:r>
            <a:r>
              <a:rPr lang="en-GB" sz="1400" baseline="-25000" dirty="0" smtClean="0"/>
              <a:t>2</a:t>
            </a:r>
            <a:endParaRPr lang="en-GB" sz="1400" baseline="-25000" dirty="0"/>
          </a:p>
        </p:txBody>
      </p:sp>
      <p:sp>
        <p:nvSpPr>
          <p:cNvPr id="67" name="TextBox 66"/>
          <p:cNvSpPr txBox="1"/>
          <p:nvPr/>
        </p:nvSpPr>
        <p:spPr>
          <a:xfrm>
            <a:off x="3192706" y="4214023"/>
            <a:ext cx="24508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Authenticated DH, Alice – OR</a:t>
            </a:r>
            <a:r>
              <a:rPr lang="en-GB" sz="1400" baseline="-25000" dirty="0" smtClean="0"/>
              <a:t>3</a:t>
            </a:r>
            <a:endParaRPr lang="en-GB" sz="1400" baseline="-25000" dirty="0"/>
          </a:p>
        </p:txBody>
      </p:sp>
      <p:sp>
        <p:nvSpPr>
          <p:cNvPr id="68" name="TextBox 67"/>
          <p:cNvSpPr txBox="1"/>
          <p:nvPr/>
        </p:nvSpPr>
        <p:spPr>
          <a:xfrm>
            <a:off x="3634758" y="4407107"/>
            <a:ext cx="17924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Encrypted with K</a:t>
            </a:r>
            <a:r>
              <a:rPr lang="en-GB" sz="1400" baseline="-25000" dirty="0" smtClean="0"/>
              <a:t>1</a:t>
            </a:r>
            <a:r>
              <a:rPr lang="en-GB" sz="1400" dirty="0" smtClean="0"/>
              <a:t>, K</a:t>
            </a:r>
            <a:r>
              <a:rPr lang="en-GB" sz="1400" baseline="-25000" dirty="0" smtClean="0"/>
              <a:t>2</a:t>
            </a:r>
            <a:endParaRPr lang="en-GB" sz="1400" baseline="-25000" dirty="0"/>
          </a:p>
        </p:txBody>
      </p:sp>
      <p:sp>
        <p:nvSpPr>
          <p:cNvPr id="74" name="Oval 73"/>
          <p:cNvSpPr/>
          <p:nvPr/>
        </p:nvSpPr>
        <p:spPr>
          <a:xfrm flipH="1">
            <a:off x="1688758" y="5857098"/>
            <a:ext cx="97160" cy="714380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 flipH="1">
            <a:off x="5760724" y="5857098"/>
            <a:ext cx="97160" cy="714380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6" name="Straight Connector 75"/>
          <p:cNvCxnSpPr>
            <a:stCxn id="74" idx="0"/>
          </p:cNvCxnSpPr>
          <p:nvPr/>
        </p:nvCxnSpPr>
        <p:spPr>
          <a:xfrm rot="5400000" flipH="1" flipV="1">
            <a:off x="3761892" y="3832544"/>
            <a:ext cx="1588" cy="404910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4" idx="4"/>
          </p:cNvCxnSpPr>
          <p:nvPr/>
        </p:nvCxnSpPr>
        <p:spPr>
          <a:xfrm rot="16200000" flipH="1">
            <a:off x="3772925" y="4535891"/>
            <a:ext cx="1589" cy="4072762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 flipH="1">
            <a:off x="1571605" y="5785660"/>
            <a:ext cx="142876" cy="857256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 flipH="1">
            <a:off x="4240528" y="5785660"/>
            <a:ext cx="117158" cy="857256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1643042" y="5785660"/>
            <a:ext cx="2646065" cy="7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8" idx="4"/>
          </p:cNvCxnSpPr>
          <p:nvPr/>
        </p:nvCxnSpPr>
        <p:spPr>
          <a:xfrm rot="16200000" flipH="1">
            <a:off x="2966075" y="5319883"/>
            <a:ext cx="1588" cy="2646065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 flipH="1">
            <a:off x="1500166" y="5715016"/>
            <a:ext cx="142876" cy="1000132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/>
          <p:cNvSpPr/>
          <p:nvPr/>
        </p:nvSpPr>
        <p:spPr>
          <a:xfrm flipH="1">
            <a:off x="2786050" y="5715016"/>
            <a:ext cx="142876" cy="1000132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8" name="Straight Connector 87"/>
          <p:cNvCxnSpPr/>
          <p:nvPr/>
        </p:nvCxnSpPr>
        <p:spPr>
          <a:xfrm rot="16200000" flipH="1">
            <a:off x="2191289" y="5095331"/>
            <a:ext cx="795" cy="1240165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 flipH="1">
            <a:off x="2191290" y="6094667"/>
            <a:ext cx="795" cy="1240165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1428728" y="6142850"/>
            <a:ext cx="600079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10800000">
            <a:off x="1428730" y="6285726"/>
            <a:ext cx="6000790" cy="7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565472" y="5500702"/>
            <a:ext cx="40028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TCP Connection with Bob, Encrypted with K</a:t>
            </a:r>
            <a:r>
              <a:rPr lang="en-GB" sz="1400" baseline="-25000" dirty="0" smtClean="0"/>
              <a:t>1</a:t>
            </a:r>
            <a:r>
              <a:rPr lang="en-GB" sz="1400" dirty="0" smtClean="0"/>
              <a:t>, K</a:t>
            </a:r>
            <a:r>
              <a:rPr lang="en-GB" sz="1400" baseline="-25000" dirty="0" smtClean="0"/>
              <a:t>2</a:t>
            </a:r>
            <a:r>
              <a:rPr lang="en-GB" sz="1400" dirty="0" smtClean="0"/>
              <a:t>, K</a:t>
            </a:r>
            <a:r>
              <a:rPr lang="en-GB" sz="1100" baseline="-25000" dirty="0" smtClean="0"/>
              <a:t>3</a:t>
            </a:r>
            <a:endParaRPr lang="en-GB" sz="1400" baseline="-25000" dirty="0"/>
          </a:p>
        </p:txBody>
      </p:sp>
      <p:sp>
        <p:nvSpPr>
          <p:cNvPr id="96" name="TextBox 95"/>
          <p:cNvSpPr txBox="1"/>
          <p:nvPr/>
        </p:nvSpPr>
        <p:spPr>
          <a:xfrm>
            <a:off x="3571868" y="5429264"/>
            <a:ext cx="3481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K</a:t>
            </a:r>
            <a:r>
              <a:rPr lang="en-GB" sz="1400" baseline="-25000" dirty="0" smtClean="0"/>
              <a:t>3</a:t>
            </a:r>
            <a:endParaRPr lang="en-GB" sz="1400" baseline="-25000" dirty="0"/>
          </a:p>
        </p:txBody>
      </p:sp>
    </p:spTree>
    <p:extLst>
      <p:ext uri="{BB962C8B-B14F-4D97-AF65-F5344CB8AC3E}">
        <p14:creationId xmlns:p14="http://schemas.microsoft.com/office/powerpoint/2010/main" val="192454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0"/>
      <p:bldP spid="34" grpId="0" animBg="1"/>
      <p:bldP spid="35" grpId="0" animBg="1"/>
      <p:bldP spid="44" grpId="0"/>
      <p:bldP spid="45" grpId="0"/>
      <p:bldP spid="50" grpId="0" animBg="1"/>
      <p:bldP spid="51" grpId="0" animBg="1"/>
      <p:bldP spid="62" grpId="0" animBg="1"/>
      <p:bldP spid="63" grpId="0" animBg="1"/>
      <p:bldP spid="66" grpId="0"/>
      <p:bldP spid="67" grpId="0"/>
      <p:bldP spid="68" grpId="0"/>
      <p:bldP spid="74" grpId="0" animBg="1"/>
      <p:bldP spid="75" grpId="0" animBg="1"/>
      <p:bldP spid="78" grpId="0" animBg="1"/>
      <p:bldP spid="79" grpId="0" animBg="1"/>
      <p:bldP spid="86" grpId="0" animBg="1"/>
      <p:bldP spid="87" grpId="0" animBg="1"/>
      <p:bldP spid="95" grpId="0"/>
      <p:bldP spid="9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remarks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Encryption of input and output streams under different keys provides bitwise unlinkability</a:t>
            </a:r>
          </a:p>
          <a:p>
            <a:pPr lvl="1"/>
            <a:r>
              <a:rPr lang="en-GB" dirty="0" smtClean="0"/>
              <a:t>As for mix networks</a:t>
            </a:r>
          </a:p>
          <a:p>
            <a:pPr lvl="1"/>
            <a:r>
              <a:rPr lang="en-GB" dirty="0" smtClean="0"/>
              <a:t>Is it really necessary?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Authenticated </a:t>
            </a:r>
            <a:r>
              <a:rPr lang="en-GB" dirty="0" err="1" smtClean="0"/>
              <a:t>Diffie</a:t>
            </a:r>
            <a:r>
              <a:rPr lang="en-GB" dirty="0" smtClean="0"/>
              <a:t>-Hellman</a:t>
            </a:r>
          </a:p>
          <a:p>
            <a:pPr lvl="1"/>
            <a:r>
              <a:rPr lang="en-GB" dirty="0" smtClean="0"/>
              <a:t>One-sided authentication: Alice remains anonymous</a:t>
            </a:r>
          </a:p>
          <a:p>
            <a:pPr lvl="1"/>
            <a:r>
              <a:rPr lang="en-GB" dirty="0" smtClean="0"/>
              <a:t>Alice needs to know the signature keys of the Onion Routers</a:t>
            </a:r>
          </a:p>
          <a:p>
            <a:pPr lvl="1"/>
            <a:r>
              <a:rPr lang="en-GB" dirty="0" smtClean="0"/>
              <a:t>Scalability issue – 1000 routers x 2048 bit keys</a:t>
            </a:r>
          </a:p>
          <a:p>
            <a:pPr lvl="1"/>
            <a:r>
              <a:rPr lang="en-GB" dirty="0" smtClean="0"/>
              <a:t>Advantage: </a:t>
            </a:r>
            <a:r>
              <a:rPr lang="en-GB" b="1" dirty="0" smtClean="0"/>
              <a:t>Perfect Forward Secrecy!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4171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Summary of key concepts on Anonymity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Anonymity requires a crowd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Difficult to ensure it is not simulated – (n-1) attack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Making one on your own expensive (broadcast)</a:t>
            </a:r>
          </a:p>
          <a:p>
            <a:pPr marL="3429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Mix networks – Practical anonymous messaging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Bitwise unlinkability / traffic analysis resistance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Crypto: Decryption vs. Re-encryption mixes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Distribution: Cascades vs. Free route networks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Robustness: Partial checking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Onion Routing – Supports interactive streams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Only withstands a partial adversary.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Very widely deployed (Tor: The onion router)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IP packet format</a:t>
            </a:r>
          </a:p>
        </p:txBody>
      </p:sp>
      <p:sp>
        <p:nvSpPr>
          <p:cNvPr id="41987" name="TextBox 7"/>
          <p:cNvSpPr txBox="1">
            <a:spLocks noChangeArrowheads="1"/>
          </p:cNvSpPr>
          <p:nvPr/>
        </p:nvSpPr>
        <p:spPr bwMode="auto">
          <a:xfrm rot="-2575283">
            <a:off x="-325438" y="2179638"/>
            <a:ext cx="2749551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RFC: 791</a:t>
            </a:r>
          </a:p>
          <a:p>
            <a:pPr algn="ctr" eaLnBrk="1" hangingPunct="1"/>
            <a:endParaRPr lang="en-GB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 eaLnBrk="1" hangingPunct="1"/>
            <a:r>
              <a:rPr lang="en-GB" altLang="en-US" sz="1400" u="sng">
                <a:latin typeface="Courier New" panose="02070309020205020404" pitchFamily="49" charset="0"/>
                <a:cs typeface="Courier New" panose="02070309020205020404" pitchFamily="49" charset="0"/>
              </a:rPr>
              <a:t>INTERNET PROTOCOL</a:t>
            </a:r>
          </a:p>
          <a:p>
            <a:pPr algn="ctr" eaLnBrk="1" hangingPunct="1"/>
            <a:r>
              <a:rPr lang="en-GB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DARPA INTERNET PROGRAM </a:t>
            </a:r>
          </a:p>
          <a:p>
            <a:pPr algn="ctr" eaLnBrk="1" hangingPunct="1"/>
            <a:r>
              <a:rPr lang="en-GB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PROTOCOL SPECIFICATION </a:t>
            </a:r>
          </a:p>
          <a:p>
            <a:pPr algn="ctr" eaLnBrk="1" hangingPunct="1"/>
            <a:r>
              <a:rPr lang="en-GB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September 1981</a:t>
            </a:r>
          </a:p>
        </p:txBody>
      </p:sp>
      <p:sp>
        <p:nvSpPr>
          <p:cNvPr id="41988" name="TextBox 9"/>
          <p:cNvSpPr txBox="1">
            <a:spLocks noChangeArrowheads="1"/>
          </p:cNvSpPr>
          <p:nvPr/>
        </p:nvSpPr>
        <p:spPr bwMode="auto">
          <a:xfrm>
            <a:off x="2214563" y="1812925"/>
            <a:ext cx="6715125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3.1.  Internet Header Format</a:t>
            </a:r>
          </a:p>
          <a:p>
            <a:pPr eaLnBrk="1" hangingPunct="1"/>
            <a:endParaRPr lang="en-GB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A summary of the contents of the internet header follows:</a:t>
            </a:r>
          </a:p>
          <a:p>
            <a:pPr eaLnBrk="1" hangingPunct="1"/>
            <a:endParaRPr lang="en-GB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0                   1                   2                   3   </a:t>
            </a: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0 1 2 3 4 5 6 7 8 9 0 1 2 3 4 5 6 7 8 9 0 1 2 3 4 5 6 7 8 9 0 1 </a:t>
            </a: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|Version|  IHL  |Type of Service|          Total Length         |</a:t>
            </a: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|         Identification        |Flags|      Fragment Offset    |</a:t>
            </a: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|  Time to Live |    Protocol   |         Header Checksum       |</a:t>
            </a: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|                       Source Address                          |</a:t>
            </a: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|                    Destination Address                        |</a:t>
            </a: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|                    Options                    |    Padding    |</a:t>
            </a: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pPr eaLnBrk="1" hangingPunct="1"/>
            <a:endParaRPr lang="en-GB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Example Internet Datagram Header</a:t>
            </a:r>
          </a:p>
          <a:p>
            <a:pPr eaLnBrk="1" hangingPunct="1"/>
            <a:endParaRPr lang="en-GB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GB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Figure 4.</a:t>
            </a:r>
          </a:p>
          <a:p>
            <a:pPr eaLnBrk="1" hangingPunct="1"/>
            <a:endParaRPr lang="en-GB" altLang="en-US"/>
          </a:p>
        </p:txBody>
      </p:sp>
      <p:sp>
        <p:nvSpPr>
          <p:cNvPr id="11" name="Oval 10"/>
          <p:cNvSpPr/>
          <p:nvPr/>
        </p:nvSpPr>
        <p:spPr>
          <a:xfrm rot="19001404">
            <a:off x="1519238" y="2722563"/>
            <a:ext cx="579437" cy="357187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4500563" y="4143375"/>
            <a:ext cx="1857375" cy="357188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4357688" y="4500563"/>
            <a:ext cx="2000250" cy="357187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143250" y="3429000"/>
            <a:ext cx="1857375" cy="357188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714500" y="3786188"/>
            <a:ext cx="1571625" cy="1214437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00088" y="5143500"/>
            <a:ext cx="1874837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b="1" dirty="0">
                <a:solidFill>
                  <a:schemeClr val="accent6"/>
                </a:solidFill>
              </a:rPr>
              <a:t>Link different </a:t>
            </a:r>
            <a:br>
              <a:rPr lang="en-GB" b="1" dirty="0">
                <a:solidFill>
                  <a:schemeClr val="accent6"/>
                </a:solidFill>
              </a:rPr>
            </a:br>
            <a:r>
              <a:rPr lang="en-GB" b="1" dirty="0">
                <a:solidFill>
                  <a:schemeClr val="accent6"/>
                </a:solidFill>
              </a:rPr>
              <a:t>packets together</a:t>
            </a:r>
          </a:p>
        </p:txBody>
      </p:sp>
      <p:sp>
        <p:nvSpPr>
          <p:cNvPr id="18" name="Oval 17"/>
          <p:cNvSpPr/>
          <p:nvPr/>
        </p:nvSpPr>
        <p:spPr>
          <a:xfrm>
            <a:off x="6143625" y="3786188"/>
            <a:ext cx="1857375" cy="357187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6072981" y="5144294"/>
            <a:ext cx="1857375" cy="1588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15000" y="6215063"/>
            <a:ext cx="27765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b="1" dirty="0">
                <a:solidFill>
                  <a:schemeClr val="accent6"/>
                </a:solidFill>
              </a:rPr>
              <a:t>No integrity / authenticity</a:t>
            </a:r>
          </a:p>
        </p:txBody>
      </p:sp>
      <p:sp>
        <p:nvSpPr>
          <p:cNvPr id="41998" name="TextBox 21"/>
          <p:cNvSpPr txBox="1">
            <a:spLocks noChangeArrowheads="1"/>
          </p:cNvSpPr>
          <p:nvPr/>
        </p:nvSpPr>
        <p:spPr bwMode="auto">
          <a:xfrm>
            <a:off x="111125" y="6286500"/>
            <a:ext cx="4532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i="1"/>
              <a:t>Same for TCP, SMTP, IRC, HTTP, ...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rot="5400000" flipH="1" flipV="1">
            <a:off x="3786188" y="4857750"/>
            <a:ext cx="857250" cy="857250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917825" y="5786438"/>
            <a:ext cx="17970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b="1" dirty="0">
                <a:solidFill>
                  <a:schemeClr val="accent6"/>
                </a:solidFill>
              </a:rPr>
              <a:t>Weak identifiers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Anonymity in 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9088"/>
            <a:ext cx="8229600" cy="462597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Specialized applications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2400" dirty="0" smtClean="0"/>
              <a:t>Electronic voting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2400" dirty="0" smtClean="0"/>
              <a:t>Auctions / bidding / stock market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2400" dirty="0" smtClean="0"/>
              <a:t>Incident reporting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2400" dirty="0" smtClean="0"/>
              <a:t>Witness protection / whistle blowing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2400" dirty="0" smtClean="0"/>
              <a:t>Showing anonymous credentials!</a:t>
            </a:r>
            <a:br>
              <a:rPr lang="en-GB" sz="2400" dirty="0" smtClean="0"/>
            </a:br>
            <a:endParaRPr lang="en-GB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General applications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2400" dirty="0" smtClean="0"/>
              <a:t>Freedom of speech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2400" dirty="0" smtClean="0"/>
              <a:t>Profiling / price discrimination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2400" dirty="0" smtClean="0"/>
              <a:t>Spam avoidance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2400" dirty="0" smtClean="0"/>
              <a:t>Investigation / market research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2400" dirty="0" smtClean="0"/>
              <a:t>Censorship resistance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Anonymity properties (1)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Sender anonymity</a:t>
            </a:r>
          </a:p>
          <a:p>
            <a:pPr lvl="1" eaLnBrk="1" hangingPunct="1"/>
            <a:r>
              <a:rPr lang="en-GB" altLang="en-US" smtClean="0"/>
              <a:t>Alice sends a message to Bob. Bob cannot know who Alice is.</a:t>
            </a:r>
          </a:p>
          <a:p>
            <a:pPr lvl="1"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Receiver anonymity</a:t>
            </a:r>
          </a:p>
          <a:p>
            <a:pPr lvl="1" eaLnBrk="1" hangingPunct="1"/>
            <a:r>
              <a:rPr lang="en-GB" altLang="en-US" smtClean="0"/>
              <a:t>Alice can send a message to Bob, but cannot find out who Bob is.</a:t>
            </a:r>
          </a:p>
          <a:p>
            <a:pPr lvl="1"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Bi-directional anonymity</a:t>
            </a:r>
          </a:p>
          <a:p>
            <a:pPr lvl="1" eaLnBrk="1" hangingPunct="1"/>
            <a:r>
              <a:rPr lang="en-GB" altLang="en-US" smtClean="0"/>
              <a:t>Alice and Bob can talk to each other, but neither of them know the identity of the other.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Anonymity properties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party anonymity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Alice and Bob converse and know each other, but no third party can find this out.</a:t>
            </a:r>
            <a:br>
              <a:rPr lang="en-GB" dirty="0" smtClean="0"/>
            </a:b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 smtClean="0"/>
              <a:t>Unobservability</a:t>
            </a:r>
            <a:endParaRPr lang="en-GB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Alice and Bob take part in some communication, but no one can tell if they are transmitting or receiving messages.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 smtClean="0"/>
              <a:t>Unlinkability</a:t>
            </a:r>
            <a:endParaRPr lang="en-GB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Two messages sent (received) by Alice (Bob) cannot be linked to the same sender (receiver).</a:t>
            </a:r>
            <a:br>
              <a:rPr lang="en-GB" dirty="0" smtClean="0"/>
            </a:b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 smtClean="0"/>
              <a:t>Pseudonymity</a:t>
            </a:r>
            <a:endParaRPr lang="en-GB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All actions are linkable to a pseudonym, which is </a:t>
            </a:r>
            <a:r>
              <a:rPr lang="en-GB" dirty="0" err="1" smtClean="0"/>
              <a:t>unlinkable</a:t>
            </a:r>
            <a:r>
              <a:rPr lang="en-GB" dirty="0" smtClean="0"/>
              <a:t> to a principal (Alice)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High-Latency Anonymity Systems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Mix Networks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20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5">
      <a:dk1>
        <a:srgbClr val="000000"/>
      </a:dk1>
      <a:lt1>
        <a:srgbClr val="FFFFFF"/>
      </a:lt1>
      <a:dk2>
        <a:srgbClr val="004359"/>
      </a:dk2>
      <a:lt2>
        <a:srgbClr val="808080"/>
      </a:lt2>
      <a:accent1>
        <a:srgbClr val="7FA1AC"/>
      </a:accent1>
      <a:accent2>
        <a:srgbClr val="004359"/>
      </a:accent2>
      <a:accent3>
        <a:srgbClr val="FFFFFF"/>
      </a:accent3>
      <a:accent4>
        <a:srgbClr val="000000"/>
      </a:accent4>
      <a:accent5>
        <a:srgbClr val="C0CDD2"/>
      </a:accent5>
      <a:accent6>
        <a:srgbClr val="003C50"/>
      </a:accent6>
      <a:hlink>
        <a:srgbClr val="4B4620"/>
      </a:hlink>
      <a:folHlink>
        <a:srgbClr val="C88BA9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C88B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1668</TotalTime>
  <Words>1663</Words>
  <Application>Microsoft Office PowerPoint</Application>
  <PresentationFormat>On-screen Show (4:3)</PresentationFormat>
  <Paragraphs>614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8" baseType="lpstr">
      <vt:lpstr>Arial</vt:lpstr>
      <vt:lpstr>Bradley Hand ITC</vt:lpstr>
      <vt:lpstr>Calibri</vt:lpstr>
      <vt:lpstr>Calibri Light</vt:lpstr>
      <vt:lpstr>Courier New</vt:lpstr>
      <vt:lpstr>Symbol</vt:lpstr>
      <vt:lpstr>Wingdings 2</vt:lpstr>
      <vt:lpstr>Custom Design</vt:lpstr>
      <vt:lpstr>Office Theme</vt:lpstr>
      <vt:lpstr>Privacy Enhancing Technologies Anonymous Communications.</vt:lpstr>
      <vt:lpstr>Administration &amp; Labs</vt:lpstr>
      <vt:lpstr>Network identity today Neither privacy nor authenticity / integrity</vt:lpstr>
      <vt:lpstr>Ethernet packet format</vt:lpstr>
      <vt:lpstr>IP packet format</vt:lpstr>
      <vt:lpstr>Anonymity in communications</vt:lpstr>
      <vt:lpstr>Anonymity properties (1)</vt:lpstr>
      <vt:lpstr>Anonymity properties (2)</vt:lpstr>
      <vt:lpstr>High-Latency Anonymity Systems</vt:lpstr>
      <vt:lpstr>Anonymity through Broadcast</vt:lpstr>
      <vt:lpstr>Mix – practical anonymity</vt:lpstr>
      <vt:lpstr>The mix – illustrated</vt:lpstr>
      <vt:lpstr>The mix – security issues</vt:lpstr>
      <vt:lpstr>Mix security (contd.)</vt:lpstr>
      <vt:lpstr>Two broken mix designs (1)</vt:lpstr>
      <vt:lpstr>Lessons from broken design 1</vt:lpstr>
      <vt:lpstr>GA17 Lab 2 – Implement a simple mix client</vt:lpstr>
      <vt:lpstr>Insight into a Modern message format</vt:lpstr>
      <vt:lpstr>Two broken mix designs (2)</vt:lpstr>
      <vt:lpstr>Lessons from broken design 2</vt:lpstr>
      <vt:lpstr>Distributing mixing</vt:lpstr>
      <vt:lpstr>The free route example</vt:lpstr>
      <vt:lpstr>Free route mix networks</vt:lpstr>
      <vt:lpstr>Problem 2 – who are the others?</vt:lpstr>
      <vt:lpstr>Mitigating the (n-1) attack</vt:lpstr>
      <vt:lpstr>Robustness to Denial of Service (DoS) </vt:lpstr>
      <vt:lpstr>Randomized partial checking</vt:lpstr>
      <vt:lpstr>Partial checking – illustrated</vt:lpstr>
      <vt:lpstr>Receiver anonymity</vt:lpstr>
      <vt:lpstr>Basic Traffic Analysis</vt:lpstr>
      <vt:lpstr>Fundamental limits</vt:lpstr>
      <vt:lpstr>Setting</vt:lpstr>
      <vt:lpstr>Many rounds</vt:lpstr>
      <vt:lpstr>Hitting set attack (1)</vt:lpstr>
      <vt:lpstr>Statistical disclosure attack</vt:lpstr>
      <vt:lpstr>Comparison: HS and SDA</vt:lpstr>
      <vt:lpstr>HS and SDA (continued)</vt:lpstr>
      <vt:lpstr>Disclosure attack family</vt:lpstr>
      <vt:lpstr>Summary of key points</vt:lpstr>
      <vt:lpstr>Low Latency Anonymity Systems</vt:lpstr>
      <vt:lpstr>Onion Routing</vt:lpstr>
      <vt:lpstr>Onion Routing vs. Mixing</vt:lpstr>
      <vt:lpstr>Stream Tracing</vt:lpstr>
      <vt:lpstr>Tracing (1) – Correlation</vt:lpstr>
      <vt:lpstr>Tracing (2) – Template matching</vt:lpstr>
      <vt:lpstr>The security of Onion Routing</vt:lpstr>
      <vt:lpstr>Extending the route in Tor</vt:lpstr>
      <vt:lpstr>Some remarks</vt:lpstr>
      <vt:lpstr>Summary of key concepts on Anonymity </vt:lpstr>
    </vt:vector>
  </TitlesOfParts>
  <Company>UCL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 Brown</dc:creator>
  <cp:lastModifiedBy>georged@gmail.com</cp:lastModifiedBy>
  <cp:revision>108</cp:revision>
  <dcterms:created xsi:type="dcterms:W3CDTF">2005-07-13T12:26:50Z</dcterms:created>
  <dcterms:modified xsi:type="dcterms:W3CDTF">2015-01-22T11:17:47Z</dcterms:modified>
</cp:coreProperties>
</file>