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1" r:id="rId2"/>
  </p:sldMasterIdLst>
  <p:sldIdLst>
    <p:sldId id="256" r:id="rId3"/>
    <p:sldId id="258" r:id="rId4"/>
    <p:sldId id="259" r:id="rId5"/>
    <p:sldId id="261" r:id="rId6"/>
    <p:sldId id="260" r:id="rId7"/>
    <p:sldId id="375" r:id="rId8"/>
    <p:sldId id="401" r:id="rId9"/>
    <p:sldId id="377" r:id="rId10"/>
    <p:sldId id="399" r:id="rId11"/>
    <p:sldId id="378" r:id="rId12"/>
    <p:sldId id="379" r:id="rId13"/>
    <p:sldId id="380" r:id="rId14"/>
    <p:sldId id="381" r:id="rId15"/>
    <p:sldId id="396" r:id="rId16"/>
    <p:sldId id="397" r:id="rId17"/>
    <p:sldId id="398" r:id="rId18"/>
    <p:sldId id="400" r:id="rId19"/>
    <p:sldId id="402" r:id="rId20"/>
    <p:sldId id="403" r:id="rId21"/>
    <p:sldId id="404" r:id="rId22"/>
    <p:sldId id="405" r:id="rId23"/>
    <p:sldId id="406" r:id="rId24"/>
    <p:sldId id="407" r:id="rId25"/>
    <p:sldId id="408" r:id="rId26"/>
    <p:sldId id="409" r:id="rId27"/>
    <p:sldId id="410" r:id="rId28"/>
    <p:sldId id="411" r:id="rId29"/>
    <p:sldId id="412" r:id="rId30"/>
    <p:sldId id="413" r:id="rId31"/>
    <p:sldId id="414" r:id="rId32"/>
    <p:sldId id="415" r:id="rId33"/>
    <p:sldId id="417" r:id="rId34"/>
    <p:sldId id="419" r:id="rId35"/>
    <p:sldId id="416" r:id="rId36"/>
    <p:sldId id="421" r:id="rId37"/>
    <p:sldId id="418" r:id="rId38"/>
    <p:sldId id="420" r:id="rId3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578">
          <p15:clr>
            <a:srgbClr val="A4A3A4"/>
          </p15:clr>
        </p15:guide>
        <p15:guide id="2" orient="horz" pos="1706">
          <p15:clr>
            <a:srgbClr val="A4A3A4"/>
          </p15:clr>
        </p15:guide>
        <p15:guide id="3" orient="horz" pos="2840">
          <p15:clr>
            <a:srgbClr val="A4A3A4"/>
          </p15:clr>
        </p15:guide>
        <p15:guide id="4" orient="horz" pos="3884">
          <p15:clr>
            <a:srgbClr val="A4A3A4"/>
          </p15:clr>
        </p15:guide>
        <p15:guide id="5" pos="208">
          <p15:clr>
            <a:srgbClr val="A4A3A4"/>
          </p15:clr>
        </p15:guide>
        <p15:guide id="6" pos="2018">
          <p15:clr>
            <a:srgbClr val="A4A3A4"/>
          </p15:clr>
        </p15:guide>
        <p15:guide id="7" pos="5556">
          <p15:clr>
            <a:srgbClr val="A4A3A4"/>
          </p15:clr>
        </p15:guide>
        <p15:guide id="8"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EFF2"/>
    <a:srgbClr val="E9D1DD"/>
    <a:srgbClr val="E5F5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89" autoAdjust="0"/>
    <p:restoredTop sz="94660"/>
  </p:normalViewPr>
  <p:slideViewPr>
    <p:cSldViewPr>
      <p:cViewPr varScale="1">
        <p:scale>
          <a:sx n="89" d="100"/>
          <a:sy n="89" d="100"/>
        </p:scale>
        <p:origin x="1210" y="77"/>
      </p:cViewPr>
      <p:guideLst>
        <p:guide orient="horz" pos="578"/>
        <p:guide orient="horz" pos="1706"/>
        <p:guide orient="horz" pos="2840"/>
        <p:guide orient="horz" pos="3884"/>
        <p:guide pos="208"/>
        <p:guide pos="2018"/>
        <p:guide pos="5556"/>
        <p:guide pos="3742"/>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7" descr="MidBlue102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323850" y="1484313"/>
            <a:ext cx="8496300" cy="1368425"/>
          </a:xfrm>
        </p:spPr>
        <p:txBody>
          <a:bodyPr/>
          <a:lstStyle>
            <a:lvl1pPr>
              <a:defRPr/>
            </a:lvl1pPr>
          </a:lstStyle>
          <a:p>
            <a:pPr lvl="0"/>
            <a:r>
              <a:rPr lang="en-US" noProof="0" smtClean="0"/>
              <a:t>Click to edit Master title style</a:t>
            </a:r>
          </a:p>
        </p:txBody>
      </p:sp>
      <p:sp>
        <p:nvSpPr>
          <p:cNvPr id="4099" name="Rectangle 3"/>
          <p:cNvSpPr>
            <a:spLocks noGrp="1" noChangeArrowheads="1"/>
          </p:cNvSpPr>
          <p:nvPr>
            <p:ph type="subTitle" idx="1"/>
          </p:nvPr>
        </p:nvSpPr>
        <p:spPr>
          <a:xfrm>
            <a:off x="323850" y="3068638"/>
            <a:ext cx="8496300" cy="3097212"/>
          </a:xfrm>
        </p:spPr>
        <p:txBody>
          <a:bodyPr/>
          <a:lstStyle>
            <a:lvl1pPr marL="0" indent="0">
              <a:buFontTx/>
              <a:buNone/>
              <a:defRPr/>
            </a:lvl1pPr>
          </a:lstStyle>
          <a:p>
            <a:pPr lvl="0"/>
            <a:r>
              <a:rPr lang="en-US" noProof="0" smtClean="0"/>
              <a:t>Click to edit Master subtitle style</a:t>
            </a:r>
          </a:p>
        </p:txBody>
      </p:sp>
      <p:sp>
        <p:nvSpPr>
          <p:cNvPr id="5" name="Rectangle 9"/>
          <p:cNvSpPr>
            <a:spLocks noGrp="1" noChangeArrowheads="1"/>
          </p:cNvSpPr>
          <p:nvPr>
            <p:ph type="ftr" sz="quarter" idx="10"/>
          </p:nvPr>
        </p:nvSpPr>
        <p:spPr bwMode="auto">
          <a:xfrm>
            <a:off x="323850" y="6245225"/>
            <a:ext cx="84963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eaLnBrk="1" hangingPunct="1">
              <a:defRPr sz="1400"/>
            </a:lvl1pPr>
          </a:lstStyle>
          <a:p>
            <a:pPr>
              <a:defRPr/>
            </a:pPr>
            <a:endParaRPr lang="en-US"/>
          </a:p>
        </p:txBody>
      </p:sp>
    </p:spTree>
    <p:extLst>
      <p:ext uri="{BB962C8B-B14F-4D97-AF65-F5344CB8AC3E}">
        <p14:creationId xmlns:p14="http://schemas.microsoft.com/office/powerpoint/2010/main" val="3567877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sldNum" sz="quarter" idx="10"/>
          </p:nvPr>
        </p:nvSpPr>
        <p:spPr>
          <a:ln/>
        </p:spPr>
        <p:txBody>
          <a:bodyPr/>
          <a:lstStyle>
            <a:lvl1pPr>
              <a:defRPr/>
            </a:lvl1pPr>
          </a:lstStyle>
          <a:p>
            <a:pPr>
              <a:defRPr/>
            </a:pPr>
            <a:fld id="{93358428-999A-4404-BEBF-C4674E5966F2}" type="slidenum">
              <a:rPr lang="en-US"/>
              <a:pPr>
                <a:defRPr/>
              </a:pPr>
              <a:t>‹#›</a:t>
            </a:fld>
            <a:endParaRPr lang="en-US"/>
          </a:p>
        </p:txBody>
      </p:sp>
    </p:spTree>
    <p:extLst>
      <p:ext uri="{BB962C8B-B14F-4D97-AF65-F5344CB8AC3E}">
        <p14:creationId xmlns:p14="http://schemas.microsoft.com/office/powerpoint/2010/main" val="4182594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7663" y="908050"/>
            <a:ext cx="2122487" cy="5257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30200" y="908050"/>
            <a:ext cx="6215063"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sldNum" sz="quarter" idx="10"/>
          </p:nvPr>
        </p:nvSpPr>
        <p:spPr>
          <a:ln/>
        </p:spPr>
        <p:txBody>
          <a:bodyPr/>
          <a:lstStyle>
            <a:lvl1pPr>
              <a:defRPr/>
            </a:lvl1pPr>
          </a:lstStyle>
          <a:p>
            <a:pPr>
              <a:defRPr/>
            </a:pPr>
            <a:fld id="{53285C2B-FA85-41A3-9F53-7D323685F3E1}" type="slidenum">
              <a:rPr lang="en-US"/>
              <a:pPr>
                <a:defRPr/>
              </a:pPr>
              <a:t>‹#›</a:t>
            </a:fld>
            <a:endParaRPr lang="en-US"/>
          </a:p>
        </p:txBody>
      </p:sp>
    </p:spTree>
    <p:extLst>
      <p:ext uri="{BB962C8B-B14F-4D97-AF65-F5344CB8AC3E}">
        <p14:creationId xmlns:p14="http://schemas.microsoft.com/office/powerpoint/2010/main" val="11046497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7" descr="MidBlue102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5" name="Date Placeholder 3"/>
          <p:cNvSpPr>
            <a:spLocks noGrp="1"/>
          </p:cNvSpPr>
          <p:nvPr>
            <p:ph type="dt" sz="half" idx="10"/>
          </p:nvPr>
        </p:nvSpPr>
        <p:spPr/>
        <p:txBody>
          <a:bodyPr/>
          <a:lstStyle>
            <a:lvl1pPr>
              <a:defRPr/>
            </a:lvl1pPr>
          </a:lstStyle>
          <a:p>
            <a:pPr>
              <a:defRPr/>
            </a:pPr>
            <a:fld id="{DF173F26-6148-46CA-9D0B-9FDC164DD625}" type="datetimeFigureOut">
              <a:rPr lang="en-GB"/>
              <a:pPr>
                <a:defRPr/>
              </a:pPr>
              <a:t>14/01/2015</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1DA4562-8B7A-45F0-B6A9-1C288DADB072}" type="slidenum">
              <a:rPr lang="en-GB"/>
              <a:pPr>
                <a:defRPr/>
              </a:pPr>
              <a:t>‹#›</a:t>
            </a:fld>
            <a:endParaRPr lang="en-GB"/>
          </a:p>
        </p:txBody>
      </p:sp>
    </p:spTree>
    <p:extLst>
      <p:ext uri="{BB962C8B-B14F-4D97-AF65-F5344CB8AC3E}">
        <p14:creationId xmlns:p14="http://schemas.microsoft.com/office/powerpoint/2010/main" val="10683227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A80C608-BEE8-407C-8D17-31EF015926F8}" type="datetimeFigureOut">
              <a:rPr lang="en-GB"/>
              <a:pPr>
                <a:defRPr/>
              </a:pPr>
              <a:t>14/01/2015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3EA1A75-BF11-4DD2-8B14-3EF0200D8264}" type="slidenum">
              <a:rPr lang="en-US"/>
              <a:pPr>
                <a:defRPr/>
              </a:pPr>
              <a:t>‹#›</a:t>
            </a:fld>
            <a:endParaRPr lang="en-US"/>
          </a:p>
        </p:txBody>
      </p:sp>
    </p:spTree>
    <p:extLst>
      <p:ext uri="{BB962C8B-B14F-4D97-AF65-F5344CB8AC3E}">
        <p14:creationId xmlns:p14="http://schemas.microsoft.com/office/powerpoint/2010/main" val="3010674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246C0B8-7A62-4915-8039-C02C62592943}" type="datetimeFigureOut">
              <a:rPr lang="en-GB"/>
              <a:pPr>
                <a:defRPr/>
              </a:pPr>
              <a:t>14/01/2015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EC7A597-9C4A-428B-A29D-C161C9027B2E}" type="slidenum">
              <a:rPr lang="en-US"/>
              <a:pPr>
                <a:defRPr/>
              </a:pPr>
              <a:t>‹#›</a:t>
            </a:fld>
            <a:endParaRPr lang="en-US"/>
          </a:p>
        </p:txBody>
      </p:sp>
    </p:spTree>
    <p:extLst>
      <p:ext uri="{BB962C8B-B14F-4D97-AF65-F5344CB8AC3E}">
        <p14:creationId xmlns:p14="http://schemas.microsoft.com/office/powerpoint/2010/main" val="5113542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278C6E5D-C50C-4040-8B91-0E114E0EBD9D}" type="datetimeFigureOut">
              <a:rPr lang="en-GB"/>
              <a:pPr>
                <a:defRPr/>
              </a:pPr>
              <a:t>14/01/2015</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AD79C78-9BD7-4297-8442-87B1AD1E60F6}" type="slidenum">
              <a:rPr lang="en-US"/>
              <a:pPr>
                <a:defRPr/>
              </a:pPr>
              <a:t>‹#›</a:t>
            </a:fld>
            <a:endParaRPr lang="en-US"/>
          </a:p>
        </p:txBody>
      </p:sp>
    </p:spTree>
    <p:extLst>
      <p:ext uri="{BB962C8B-B14F-4D97-AF65-F5344CB8AC3E}">
        <p14:creationId xmlns:p14="http://schemas.microsoft.com/office/powerpoint/2010/main" val="26412001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A5EE4941-6A3B-4E89-95EE-09454AD8D11B}" type="datetimeFigureOut">
              <a:rPr lang="en-GB"/>
              <a:pPr>
                <a:defRPr/>
              </a:pPr>
              <a:t>14/01/2015</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C67640F2-2581-4FF2-AD8A-6729D1C73CB6}" type="slidenum">
              <a:rPr lang="en-US"/>
              <a:pPr>
                <a:defRPr/>
              </a:pPr>
              <a:t>‹#›</a:t>
            </a:fld>
            <a:endParaRPr lang="en-US"/>
          </a:p>
        </p:txBody>
      </p:sp>
    </p:spTree>
    <p:extLst>
      <p:ext uri="{BB962C8B-B14F-4D97-AF65-F5344CB8AC3E}">
        <p14:creationId xmlns:p14="http://schemas.microsoft.com/office/powerpoint/2010/main" val="4977537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DDAD350E-D036-4A11-953A-0D41C2074ECE}" type="datetimeFigureOut">
              <a:rPr lang="en-GB"/>
              <a:pPr>
                <a:defRPr/>
              </a:pPr>
              <a:t>14/01/2015</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34D31FCC-F6AD-40B2-84CF-39D1317E96D7}" type="slidenum">
              <a:rPr lang="en-US"/>
              <a:pPr>
                <a:defRPr/>
              </a:pPr>
              <a:t>‹#›</a:t>
            </a:fld>
            <a:endParaRPr lang="en-US"/>
          </a:p>
        </p:txBody>
      </p:sp>
    </p:spTree>
    <p:extLst>
      <p:ext uri="{BB962C8B-B14F-4D97-AF65-F5344CB8AC3E}">
        <p14:creationId xmlns:p14="http://schemas.microsoft.com/office/powerpoint/2010/main" val="17325319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49F9680-94E1-487E-9B1E-6F84E39BF19B}" type="datetimeFigureOut">
              <a:rPr lang="en-GB"/>
              <a:pPr>
                <a:defRPr/>
              </a:pPr>
              <a:t>14/01/2015</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49D3330D-5F62-4C51-9771-5AF9C051384D}" type="slidenum">
              <a:rPr lang="en-US"/>
              <a:pPr>
                <a:defRPr/>
              </a:pPr>
              <a:t>‹#›</a:t>
            </a:fld>
            <a:endParaRPr lang="en-US"/>
          </a:p>
        </p:txBody>
      </p:sp>
    </p:spTree>
    <p:extLst>
      <p:ext uri="{BB962C8B-B14F-4D97-AF65-F5344CB8AC3E}">
        <p14:creationId xmlns:p14="http://schemas.microsoft.com/office/powerpoint/2010/main" val="42859078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B2B4E71-A6C3-454D-80CB-ABE061FBB23A}" type="datetimeFigureOut">
              <a:rPr lang="en-GB"/>
              <a:pPr>
                <a:defRPr/>
              </a:pPr>
              <a:t>14/01/2015</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F747D6A-444D-4141-8B6F-79E3E09FE81E}" type="slidenum">
              <a:rPr lang="en-US"/>
              <a:pPr>
                <a:defRPr/>
              </a:pPr>
              <a:t>‹#›</a:t>
            </a:fld>
            <a:endParaRPr lang="en-US"/>
          </a:p>
        </p:txBody>
      </p:sp>
    </p:spTree>
    <p:extLst>
      <p:ext uri="{BB962C8B-B14F-4D97-AF65-F5344CB8AC3E}">
        <p14:creationId xmlns:p14="http://schemas.microsoft.com/office/powerpoint/2010/main" val="1601505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sldNum" sz="quarter" idx="10"/>
          </p:nvPr>
        </p:nvSpPr>
        <p:spPr>
          <a:ln/>
        </p:spPr>
        <p:txBody>
          <a:bodyPr/>
          <a:lstStyle>
            <a:lvl1pPr>
              <a:defRPr/>
            </a:lvl1pPr>
          </a:lstStyle>
          <a:p>
            <a:pPr>
              <a:defRPr/>
            </a:pPr>
            <a:fld id="{48FD461B-7FDF-4AFD-82F8-42152DBC1B60}" type="slidenum">
              <a:rPr lang="en-US"/>
              <a:pPr>
                <a:defRPr/>
              </a:pPr>
              <a:t>‹#›</a:t>
            </a:fld>
            <a:endParaRPr lang="en-US"/>
          </a:p>
        </p:txBody>
      </p:sp>
    </p:spTree>
    <p:extLst>
      <p:ext uri="{BB962C8B-B14F-4D97-AF65-F5344CB8AC3E}">
        <p14:creationId xmlns:p14="http://schemas.microsoft.com/office/powerpoint/2010/main" val="549663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GB" noProof="0" smtClean="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D767037-95E9-44DD-BF5E-0F9647B09D55}" type="datetimeFigureOut">
              <a:rPr lang="en-GB"/>
              <a:pPr>
                <a:defRPr/>
              </a:pPr>
              <a:t>14/01/2015</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6D9F99CA-79BC-4C3E-A721-000433BA2FF9}" type="slidenum">
              <a:rPr lang="en-US"/>
              <a:pPr>
                <a:defRPr/>
              </a:pPr>
              <a:t>‹#›</a:t>
            </a:fld>
            <a:endParaRPr lang="en-US"/>
          </a:p>
        </p:txBody>
      </p:sp>
    </p:spTree>
    <p:extLst>
      <p:ext uri="{BB962C8B-B14F-4D97-AF65-F5344CB8AC3E}">
        <p14:creationId xmlns:p14="http://schemas.microsoft.com/office/powerpoint/2010/main" val="9882475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DDF60566-5464-4B8B-8CEE-2A4D669BB73E}" type="datetimeFigureOut">
              <a:rPr lang="en-GB"/>
              <a:pPr>
                <a:defRPr/>
              </a:pPr>
              <a:t>14/01/2015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B948DB9-B345-427D-A664-60D070587EA9}" type="slidenum">
              <a:rPr lang="en-US"/>
              <a:pPr>
                <a:defRPr/>
              </a:pPr>
              <a:t>‹#›</a:t>
            </a:fld>
            <a:endParaRPr lang="en-US"/>
          </a:p>
        </p:txBody>
      </p:sp>
    </p:spTree>
    <p:extLst>
      <p:ext uri="{BB962C8B-B14F-4D97-AF65-F5344CB8AC3E}">
        <p14:creationId xmlns:p14="http://schemas.microsoft.com/office/powerpoint/2010/main" val="5115190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C5AA137-ACBE-4F84-86A1-299C552E51E0}" type="datetimeFigureOut">
              <a:rPr lang="en-GB"/>
              <a:pPr>
                <a:defRPr/>
              </a:pPr>
              <a:t>14/01/2015</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E4DD196-EE39-499F-8BA2-B9E302885936}" type="slidenum">
              <a:rPr lang="en-US"/>
              <a:pPr>
                <a:defRPr/>
              </a:pPr>
              <a:t>‹#›</a:t>
            </a:fld>
            <a:endParaRPr lang="en-US"/>
          </a:p>
        </p:txBody>
      </p:sp>
    </p:spTree>
    <p:extLst>
      <p:ext uri="{BB962C8B-B14F-4D97-AF65-F5344CB8AC3E}">
        <p14:creationId xmlns:p14="http://schemas.microsoft.com/office/powerpoint/2010/main" val="1139342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2F03E5CA-20D2-42F5-AEE7-23A73007E525}" type="slidenum">
              <a:rPr lang="en-US"/>
              <a:pPr>
                <a:defRPr/>
              </a:pPr>
              <a:t>‹#›</a:t>
            </a:fld>
            <a:endParaRPr lang="en-US"/>
          </a:p>
        </p:txBody>
      </p:sp>
    </p:spTree>
    <p:extLst>
      <p:ext uri="{BB962C8B-B14F-4D97-AF65-F5344CB8AC3E}">
        <p14:creationId xmlns:p14="http://schemas.microsoft.com/office/powerpoint/2010/main" val="590900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30200" y="2708275"/>
            <a:ext cx="4168775" cy="345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1375" y="2708275"/>
            <a:ext cx="4168775" cy="345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6"/>
          <p:cNvSpPr>
            <a:spLocks noGrp="1" noChangeArrowheads="1"/>
          </p:cNvSpPr>
          <p:nvPr>
            <p:ph type="sldNum" sz="quarter" idx="10"/>
          </p:nvPr>
        </p:nvSpPr>
        <p:spPr>
          <a:ln/>
        </p:spPr>
        <p:txBody>
          <a:bodyPr/>
          <a:lstStyle>
            <a:lvl1pPr>
              <a:defRPr/>
            </a:lvl1pPr>
          </a:lstStyle>
          <a:p>
            <a:pPr>
              <a:defRPr/>
            </a:pPr>
            <a:fld id="{DA3A58F8-6761-41C4-86FA-0D8FD9F3F9CA}" type="slidenum">
              <a:rPr lang="en-US"/>
              <a:pPr>
                <a:defRPr/>
              </a:pPr>
              <a:t>‹#›</a:t>
            </a:fld>
            <a:endParaRPr lang="en-US"/>
          </a:p>
        </p:txBody>
      </p:sp>
    </p:spTree>
    <p:extLst>
      <p:ext uri="{BB962C8B-B14F-4D97-AF65-F5344CB8AC3E}">
        <p14:creationId xmlns:p14="http://schemas.microsoft.com/office/powerpoint/2010/main" val="509722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6"/>
          <p:cNvSpPr>
            <a:spLocks noGrp="1" noChangeArrowheads="1"/>
          </p:cNvSpPr>
          <p:nvPr>
            <p:ph type="sldNum" sz="quarter" idx="10"/>
          </p:nvPr>
        </p:nvSpPr>
        <p:spPr>
          <a:ln/>
        </p:spPr>
        <p:txBody>
          <a:bodyPr/>
          <a:lstStyle>
            <a:lvl1pPr>
              <a:defRPr/>
            </a:lvl1pPr>
          </a:lstStyle>
          <a:p>
            <a:pPr>
              <a:defRPr/>
            </a:pPr>
            <a:fld id="{267BB6A3-2FB6-404E-A3C3-4B5FED1A3372}" type="slidenum">
              <a:rPr lang="en-US"/>
              <a:pPr>
                <a:defRPr/>
              </a:pPr>
              <a:t>‹#›</a:t>
            </a:fld>
            <a:endParaRPr lang="en-US"/>
          </a:p>
        </p:txBody>
      </p:sp>
    </p:spTree>
    <p:extLst>
      <p:ext uri="{BB962C8B-B14F-4D97-AF65-F5344CB8AC3E}">
        <p14:creationId xmlns:p14="http://schemas.microsoft.com/office/powerpoint/2010/main" val="1801997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6"/>
          <p:cNvSpPr>
            <a:spLocks noGrp="1" noChangeArrowheads="1"/>
          </p:cNvSpPr>
          <p:nvPr>
            <p:ph type="sldNum" sz="quarter" idx="10"/>
          </p:nvPr>
        </p:nvSpPr>
        <p:spPr>
          <a:ln/>
        </p:spPr>
        <p:txBody>
          <a:bodyPr/>
          <a:lstStyle>
            <a:lvl1pPr>
              <a:defRPr/>
            </a:lvl1pPr>
          </a:lstStyle>
          <a:p>
            <a:pPr>
              <a:defRPr/>
            </a:pPr>
            <a:fld id="{EABCBF18-15B2-4A1D-8375-D2A7C6693473}" type="slidenum">
              <a:rPr lang="en-US"/>
              <a:pPr>
                <a:defRPr/>
              </a:pPr>
              <a:t>‹#›</a:t>
            </a:fld>
            <a:endParaRPr lang="en-US"/>
          </a:p>
        </p:txBody>
      </p:sp>
    </p:spTree>
    <p:extLst>
      <p:ext uri="{BB962C8B-B14F-4D97-AF65-F5344CB8AC3E}">
        <p14:creationId xmlns:p14="http://schemas.microsoft.com/office/powerpoint/2010/main" val="3093764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624B5E5-E75A-4970-BD2D-5E0B090E04B6}" type="slidenum">
              <a:rPr lang="en-US"/>
              <a:pPr>
                <a:defRPr/>
              </a:pPr>
              <a:t>‹#›</a:t>
            </a:fld>
            <a:endParaRPr lang="en-US"/>
          </a:p>
        </p:txBody>
      </p:sp>
    </p:spTree>
    <p:extLst>
      <p:ext uri="{BB962C8B-B14F-4D97-AF65-F5344CB8AC3E}">
        <p14:creationId xmlns:p14="http://schemas.microsoft.com/office/powerpoint/2010/main" val="2501187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EAA791A-4B69-453F-B619-BE084C18BB5E}" type="slidenum">
              <a:rPr lang="en-US"/>
              <a:pPr>
                <a:defRPr/>
              </a:pPr>
              <a:t>‹#›</a:t>
            </a:fld>
            <a:endParaRPr lang="en-US"/>
          </a:p>
        </p:txBody>
      </p:sp>
    </p:spTree>
    <p:extLst>
      <p:ext uri="{BB962C8B-B14F-4D97-AF65-F5344CB8AC3E}">
        <p14:creationId xmlns:p14="http://schemas.microsoft.com/office/powerpoint/2010/main" val="831744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5B9EE4C1-6379-431A-9F27-CDCE87B4351F}" type="slidenum">
              <a:rPr lang="en-US"/>
              <a:pPr>
                <a:defRPr/>
              </a:pPr>
              <a:t>‹#›</a:t>
            </a:fld>
            <a:endParaRPr lang="en-US"/>
          </a:p>
        </p:txBody>
      </p:sp>
    </p:spTree>
    <p:extLst>
      <p:ext uri="{BB962C8B-B14F-4D97-AF65-F5344CB8AC3E}">
        <p14:creationId xmlns:p14="http://schemas.microsoft.com/office/powerpoint/2010/main" val="316093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30200" y="908050"/>
            <a:ext cx="8489950" cy="129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30200" y="2708275"/>
            <a:ext cx="8489950" cy="3457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3078" name="Rectangle 6"/>
          <p:cNvSpPr>
            <a:spLocks noGrp="1" noChangeArrowheads="1"/>
          </p:cNvSpPr>
          <p:nvPr>
            <p:ph type="sldNum" sz="quarter" idx="4"/>
          </p:nvPr>
        </p:nvSpPr>
        <p:spPr bwMode="auto">
          <a:xfrm>
            <a:off x="7812088" y="6337300"/>
            <a:ext cx="1008062"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0913CFA3-0970-4E9D-AFF7-5032C5F78335}" type="slidenum">
              <a:rPr lang="en-US"/>
              <a:pPr>
                <a:defRPr/>
              </a:pPr>
              <a:t>‹#›</a:t>
            </a:fld>
            <a:endParaRPr lang="en-US"/>
          </a:p>
        </p:txBody>
      </p:sp>
      <p:pic>
        <p:nvPicPr>
          <p:cNvPr id="1029" name="Picture 17" descr="MidBlue90"/>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9"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rtl="0" eaLnBrk="0" fontAlgn="base" hangingPunct="0">
        <a:spcBef>
          <a:spcPct val="0"/>
        </a:spcBef>
        <a:spcAft>
          <a:spcPct val="0"/>
        </a:spcAft>
        <a:defRPr sz="3000" b="1" kern="1200">
          <a:solidFill>
            <a:schemeClr val="tx2"/>
          </a:solidFill>
          <a:latin typeface="+mj-lt"/>
          <a:ea typeface="+mj-ea"/>
          <a:cs typeface="+mj-cs"/>
        </a:defRPr>
      </a:lvl1pPr>
      <a:lvl2pPr algn="l" rtl="0" eaLnBrk="0" fontAlgn="base" hangingPunct="0">
        <a:spcBef>
          <a:spcPct val="0"/>
        </a:spcBef>
        <a:spcAft>
          <a:spcPct val="0"/>
        </a:spcAft>
        <a:defRPr sz="3000" b="1">
          <a:solidFill>
            <a:schemeClr val="tx2"/>
          </a:solidFill>
          <a:latin typeface="Arial" panose="020B0604020202020204" pitchFamily="34" charset="0"/>
        </a:defRPr>
      </a:lvl2pPr>
      <a:lvl3pPr algn="l" rtl="0" eaLnBrk="0" fontAlgn="base" hangingPunct="0">
        <a:spcBef>
          <a:spcPct val="0"/>
        </a:spcBef>
        <a:spcAft>
          <a:spcPct val="0"/>
        </a:spcAft>
        <a:defRPr sz="3000" b="1">
          <a:solidFill>
            <a:schemeClr val="tx2"/>
          </a:solidFill>
          <a:latin typeface="Arial" panose="020B0604020202020204" pitchFamily="34" charset="0"/>
        </a:defRPr>
      </a:lvl3pPr>
      <a:lvl4pPr algn="l" rtl="0" eaLnBrk="0" fontAlgn="base" hangingPunct="0">
        <a:spcBef>
          <a:spcPct val="0"/>
        </a:spcBef>
        <a:spcAft>
          <a:spcPct val="0"/>
        </a:spcAft>
        <a:defRPr sz="3000" b="1">
          <a:solidFill>
            <a:schemeClr val="tx2"/>
          </a:solidFill>
          <a:latin typeface="Arial" panose="020B0604020202020204" pitchFamily="34" charset="0"/>
        </a:defRPr>
      </a:lvl4pPr>
      <a:lvl5pPr algn="l" rtl="0" eaLnBrk="0" fontAlgn="base" hangingPunct="0">
        <a:spcBef>
          <a:spcPct val="0"/>
        </a:spcBef>
        <a:spcAft>
          <a:spcPct val="0"/>
        </a:spcAft>
        <a:defRPr sz="3000" b="1">
          <a:solidFill>
            <a:schemeClr val="tx2"/>
          </a:solidFill>
          <a:latin typeface="Arial" panose="020B0604020202020204" pitchFamily="34" charset="0"/>
        </a:defRPr>
      </a:lvl5pPr>
      <a:lvl6pPr marL="457200" algn="l" rtl="0" fontAlgn="base">
        <a:spcBef>
          <a:spcPct val="0"/>
        </a:spcBef>
        <a:spcAft>
          <a:spcPct val="0"/>
        </a:spcAft>
        <a:defRPr sz="3000" b="1">
          <a:solidFill>
            <a:schemeClr val="tx2"/>
          </a:solidFill>
          <a:latin typeface="Arial" panose="020B0604020202020204" pitchFamily="34" charset="0"/>
        </a:defRPr>
      </a:lvl6pPr>
      <a:lvl7pPr marL="914400" algn="l" rtl="0" fontAlgn="base">
        <a:spcBef>
          <a:spcPct val="0"/>
        </a:spcBef>
        <a:spcAft>
          <a:spcPct val="0"/>
        </a:spcAft>
        <a:defRPr sz="3000" b="1">
          <a:solidFill>
            <a:schemeClr val="tx2"/>
          </a:solidFill>
          <a:latin typeface="Arial" panose="020B0604020202020204" pitchFamily="34" charset="0"/>
        </a:defRPr>
      </a:lvl7pPr>
      <a:lvl8pPr marL="1371600" algn="l" rtl="0" fontAlgn="base">
        <a:spcBef>
          <a:spcPct val="0"/>
        </a:spcBef>
        <a:spcAft>
          <a:spcPct val="0"/>
        </a:spcAft>
        <a:defRPr sz="3000" b="1">
          <a:solidFill>
            <a:schemeClr val="tx2"/>
          </a:solidFill>
          <a:latin typeface="Arial" panose="020B0604020202020204" pitchFamily="34" charset="0"/>
        </a:defRPr>
      </a:lvl8pPr>
      <a:lvl9pPr marL="1828800" algn="l" rtl="0" fontAlgn="base">
        <a:spcBef>
          <a:spcPct val="0"/>
        </a:spcBef>
        <a:spcAft>
          <a:spcPct val="0"/>
        </a:spcAft>
        <a:defRPr sz="3000" b="1">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2051"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hangingPunct="1">
              <a:defRPr sz="900">
                <a:solidFill>
                  <a:schemeClr val="tx1">
                    <a:tint val="75000"/>
                  </a:schemeClr>
                </a:solidFill>
              </a:defRPr>
            </a:lvl1pPr>
          </a:lstStyle>
          <a:p>
            <a:pPr>
              <a:defRPr/>
            </a:pPr>
            <a:fld id="{5780B405-7594-48B7-8773-FBF92D9E51E0}" type="datetimeFigureOut">
              <a:rPr lang="en-GB"/>
              <a:pPr>
                <a:defRPr/>
              </a:pPr>
              <a:t>14/01/2015</a:t>
            </a:fld>
            <a:endParaRPr lang="en-GB"/>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hangingPunct="1">
              <a:defRPr sz="9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hangingPunct="1">
              <a:defRPr sz="900">
                <a:solidFill>
                  <a:schemeClr val="tx1">
                    <a:tint val="75000"/>
                  </a:schemeClr>
                </a:solidFill>
              </a:defRPr>
            </a:lvl1pPr>
          </a:lstStyle>
          <a:p>
            <a:pPr>
              <a:defRPr/>
            </a:pPr>
            <a:fld id="{771F7F65-8384-40EB-82A4-F0023FC08BD7}" type="slidenum">
              <a:rPr lang="en-US"/>
              <a:pPr>
                <a:defRPr/>
              </a:pPr>
              <a:t>‹#›</a:t>
            </a:fld>
            <a:endParaRPr lang="en-US"/>
          </a:p>
        </p:txBody>
      </p:sp>
      <p:pic>
        <p:nvPicPr>
          <p:cNvPr id="2055" name="Picture 17" descr="MidBlue90"/>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20"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uca.melis.14@ucl.ac.uk" TargetMode="External"/><Relationship Id="rId2" Type="http://schemas.openxmlformats.org/officeDocument/2006/relationships/hyperlink" Target="mailto:g.danezis@ucl.ac.uk" TargetMode="External"/><Relationship Id="rId1" Type="http://schemas.openxmlformats.org/officeDocument/2006/relationships/slideLayout" Target="../slideLayouts/slideLayout12.xml"/><Relationship Id="rId4" Type="http://schemas.openxmlformats.org/officeDocument/2006/relationships/hyperlink" Target="mailto:s.dodier-lazaro.12@ucl.ac.u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hyperlink" Target="https://github.com/gdanezis/PET-Exercises" TargetMode="External"/><Relationship Id="rId2" Type="http://schemas.openxmlformats.org/officeDocument/2006/relationships/hyperlink" Target="https://github.com/gdanezis/petlib" TargetMode="External"/><Relationship Id="rId1" Type="http://schemas.openxmlformats.org/officeDocument/2006/relationships/slideLayout" Target="../slideLayouts/slideLayout13.xml"/><Relationship Id="rId4" Type="http://schemas.openxmlformats.org/officeDocument/2006/relationships/hyperlink" Target="https://docs.python.org/2/tutoria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algn="l" eaLnBrk="1" hangingPunct="1"/>
            <a:r>
              <a:rPr lang="en-GB" altLang="en-US" sz="4000" dirty="0" smtClean="0"/>
              <a:t>Privacy Enhancing Technologies </a:t>
            </a:r>
            <a:r>
              <a:rPr lang="en-GB" altLang="en-US" sz="4000" dirty="0"/>
              <a:t>Introduction </a:t>
            </a:r>
            <a:r>
              <a:rPr lang="en-GB" altLang="en-US" sz="4000" dirty="0" smtClean="0"/>
              <a:t>&amp; </a:t>
            </a:r>
            <a:br>
              <a:rPr lang="en-GB" altLang="en-US" sz="4000" dirty="0" smtClean="0"/>
            </a:br>
            <a:r>
              <a:rPr lang="en-GB" altLang="en-US" sz="4000" dirty="0" smtClean="0"/>
              <a:t>Private Communications.</a:t>
            </a:r>
          </a:p>
        </p:txBody>
      </p:sp>
      <p:sp>
        <p:nvSpPr>
          <p:cNvPr id="2051" name="Rectangle 3"/>
          <p:cNvSpPr>
            <a:spLocks noGrp="1" noChangeArrowheads="1"/>
          </p:cNvSpPr>
          <p:nvPr>
            <p:ph type="subTitle" idx="1"/>
          </p:nvPr>
        </p:nvSpPr>
        <p:spPr>
          <a:xfrm>
            <a:off x="1143000" y="3602038"/>
            <a:ext cx="6858000" cy="2275234"/>
          </a:xfrm>
        </p:spPr>
        <p:txBody>
          <a:bodyPr rtlCol="0">
            <a:normAutofit lnSpcReduction="10000"/>
          </a:bodyPr>
          <a:lstStyle/>
          <a:p>
            <a:pPr algn="l" eaLnBrk="1" fontAlgn="auto" hangingPunct="1">
              <a:spcAft>
                <a:spcPts val="0"/>
              </a:spcAft>
              <a:defRPr/>
            </a:pPr>
            <a:endParaRPr lang="en-GB" dirty="0" smtClean="0"/>
          </a:p>
          <a:p>
            <a:pPr algn="l" eaLnBrk="1" fontAlgn="auto" hangingPunct="1">
              <a:spcAft>
                <a:spcPts val="0"/>
              </a:spcAft>
              <a:defRPr/>
            </a:pPr>
            <a:endParaRPr lang="en-GB" dirty="0" smtClean="0"/>
          </a:p>
          <a:p>
            <a:pPr algn="l" eaLnBrk="1" fontAlgn="auto" hangingPunct="1">
              <a:spcAft>
                <a:spcPts val="0"/>
              </a:spcAft>
              <a:defRPr/>
            </a:pPr>
            <a:r>
              <a:rPr lang="en-GB" dirty="0" smtClean="0"/>
              <a:t>George Danezis (</a:t>
            </a:r>
            <a:r>
              <a:rPr lang="en-GB" dirty="0" smtClean="0">
                <a:hlinkClick r:id="rId2"/>
              </a:rPr>
              <a:t>g.danezis@ucl.ac.uk</a:t>
            </a:r>
            <a:r>
              <a:rPr lang="en-GB" dirty="0" smtClean="0"/>
              <a:t>)</a:t>
            </a:r>
          </a:p>
          <a:p>
            <a:pPr algn="l" eaLnBrk="1" fontAlgn="auto" hangingPunct="1">
              <a:spcAft>
                <a:spcPts val="0"/>
              </a:spcAft>
              <a:defRPr/>
            </a:pPr>
            <a:endParaRPr lang="en-GB" dirty="0" smtClean="0"/>
          </a:p>
          <a:p>
            <a:pPr algn="l" eaLnBrk="1" fontAlgn="auto" hangingPunct="1">
              <a:spcAft>
                <a:spcPts val="0"/>
              </a:spcAft>
              <a:defRPr/>
            </a:pPr>
            <a:r>
              <a:rPr lang="en-GB" dirty="0" smtClean="0"/>
              <a:t>With help from:</a:t>
            </a:r>
          </a:p>
          <a:p>
            <a:pPr algn="l" eaLnBrk="1" fontAlgn="auto" hangingPunct="1">
              <a:spcAft>
                <a:spcPts val="0"/>
              </a:spcAft>
              <a:defRPr/>
            </a:pPr>
            <a:r>
              <a:rPr lang="en-GB" dirty="0" smtClean="0"/>
              <a:t>	Luca </a:t>
            </a:r>
            <a:r>
              <a:rPr lang="en-GB" dirty="0"/>
              <a:t>Melis (</a:t>
            </a:r>
            <a:r>
              <a:rPr lang="en-GB" dirty="0" smtClean="0">
                <a:hlinkClick r:id="rId3"/>
              </a:rPr>
              <a:t>luca.melis.14@ucl.ac.uk</a:t>
            </a:r>
            <a:r>
              <a:rPr lang="en-GB" dirty="0" smtClean="0"/>
              <a:t>)</a:t>
            </a:r>
          </a:p>
          <a:p>
            <a:pPr algn="l" eaLnBrk="1" fontAlgn="auto" hangingPunct="1">
              <a:spcAft>
                <a:spcPts val="0"/>
              </a:spcAft>
              <a:defRPr/>
            </a:pPr>
            <a:r>
              <a:rPr lang="en-GB" dirty="0" smtClean="0"/>
              <a:t>	Steve </a:t>
            </a:r>
            <a:r>
              <a:rPr lang="en-GB" dirty="0"/>
              <a:t>Dodier-Lazaro (</a:t>
            </a:r>
            <a:r>
              <a:rPr lang="en-GB" dirty="0">
                <a:hlinkClick r:id="rId4"/>
              </a:rPr>
              <a:t>s.dodier-lazaro.12@ucl.ac.uk</a:t>
            </a:r>
            <a:r>
              <a:rPr lang="en-GB" dirty="0" smtClean="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Two sides of hard PETs: challenges</a:t>
            </a:r>
            <a:endParaRPr lang="en-GB" dirty="0"/>
          </a:p>
        </p:txBody>
      </p:sp>
      <p:sp>
        <p:nvSpPr>
          <p:cNvPr id="3" name="Text Placeholder 2"/>
          <p:cNvSpPr>
            <a:spLocks noGrp="1"/>
          </p:cNvSpPr>
          <p:nvPr>
            <p:ph type="body" idx="1"/>
          </p:nvPr>
        </p:nvSpPr>
        <p:spPr/>
        <p:txBody>
          <a:bodyPr/>
          <a:lstStyle/>
          <a:p>
            <a:r>
              <a:rPr lang="en-GB" dirty="0" smtClean="0"/>
              <a:t>Confidentiality</a:t>
            </a:r>
            <a:endParaRPr lang="en-GB" dirty="0"/>
          </a:p>
        </p:txBody>
      </p:sp>
      <p:sp>
        <p:nvSpPr>
          <p:cNvPr id="4" name="Content Placeholder 3"/>
          <p:cNvSpPr>
            <a:spLocks noGrp="1"/>
          </p:cNvSpPr>
          <p:nvPr>
            <p:ph sz="half" idx="2"/>
          </p:nvPr>
        </p:nvSpPr>
        <p:spPr/>
        <p:txBody>
          <a:bodyPr>
            <a:normAutofit fontScale="77500" lnSpcReduction="20000"/>
          </a:bodyPr>
          <a:lstStyle/>
          <a:p>
            <a:r>
              <a:rPr lang="en-GB" dirty="0" smtClean="0"/>
              <a:t>How can we do “stuff” (communicate, compute, store information) without revealing information to third parties?</a:t>
            </a:r>
          </a:p>
          <a:p>
            <a:r>
              <a:rPr lang="en-GB" dirty="0" smtClean="0"/>
              <a:t>Peer-to-peer / end-to-end: we use no third parties, but then we need to do everything amongst users.</a:t>
            </a:r>
          </a:p>
          <a:p>
            <a:pPr lvl="1"/>
            <a:r>
              <a:rPr lang="en-GB" dirty="0" smtClean="0"/>
              <a:t>Example: bit-torrent, direct chat.</a:t>
            </a:r>
          </a:p>
          <a:p>
            <a:r>
              <a:rPr lang="en-GB" dirty="0" smtClean="0"/>
              <a:t>Dumb relays / dumb stores: we use third parties, but without allowing them to see any information.</a:t>
            </a:r>
          </a:p>
          <a:p>
            <a:pPr lvl="1"/>
            <a:r>
              <a:rPr lang="en-GB" dirty="0" smtClean="0"/>
              <a:t>Example: encrypted </a:t>
            </a:r>
            <a:r>
              <a:rPr lang="en-GB" dirty="0" err="1" smtClean="0"/>
              <a:t>comms</a:t>
            </a:r>
            <a:r>
              <a:rPr lang="en-GB" dirty="0" smtClean="0"/>
              <a:t>. / encrypted storage.</a:t>
            </a:r>
          </a:p>
          <a:p>
            <a:r>
              <a:rPr lang="en-GB" dirty="0" smtClean="0"/>
              <a:t>K-out-of-N: we use third parties but without allowing any coalition to learn anything.</a:t>
            </a:r>
          </a:p>
          <a:p>
            <a:pPr lvl="1"/>
            <a:r>
              <a:rPr lang="en-GB" dirty="0" smtClean="0"/>
              <a:t>Example: secure computation.</a:t>
            </a:r>
            <a:endParaRPr lang="en-GB" dirty="0"/>
          </a:p>
        </p:txBody>
      </p:sp>
      <p:sp>
        <p:nvSpPr>
          <p:cNvPr id="5" name="Text Placeholder 4"/>
          <p:cNvSpPr>
            <a:spLocks noGrp="1"/>
          </p:cNvSpPr>
          <p:nvPr>
            <p:ph type="body" sz="quarter" idx="3"/>
          </p:nvPr>
        </p:nvSpPr>
        <p:spPr/>
        <p:txBody>
          <a:bodyPr/>
          <a:lstStyle/>
          <a:p>
            <a:r>
              <a:rPr lang="en-GB" dirty="0" smtClean="0"/>
              <a:t>Integrity / Abuse resistance</a:t>
            </a:r>
            <a:endParaRPr lang="en-GB" dirty="0"/>
          </a:p>
        </p:txBody>
      </p:sp>
      <p:sp>
        <p:nvSpPr>
          <p:cNvPr id="6" name="Content Placeholder 5"/>
          <p:cNvSpPr>
            <a:spLocks noGrp="1"/>
          </p:cNvSpPr>
          <p:nvPr>
            <p:ph sz="quarter" idx="4"/>
          </p:nvPr>
        </p:nvSpPr>
        <p:spPr/>
        <p:txBody>
          <a:bodyPr>
            <a:normAutofit lnSpcReduction="10000"/>
          </a:bodyPr>
          <a:lstStyle/>
          <a:p>
            <a:r>
              <a:rPr lang="en-GB" dirty="0" smtClean="0"/>
              <a:t>Something good needs to happen, despite no more data than necessary being visible to services.</a:t>
            </a:r>
          </a:p>
          <a:p>
            <a:r>
              <a:rPr lang="en-GB" dirty="0" smtClean="0"/>
              <a:t>Hiding personal data should not allow attacks!</a:t>
            </a:r>
          </a:p>
          <a:p>
            <a:pPr lvl="1"/>
            <a:r>
              <a:rPr lang="en-GB" dirty="0" smtClean="0"/>
              <a:t>Example 1: anonymous cash protects against fraud / double spending.</a:t>
            </a:r>
          </a:p>
          <a:p>
            <a:pPr lvl="1"/>
            <a:r>
              <a:rPr lang="en-GB" dirty="0" smtClean="0"/>
              <a:t>Example 2: private billing for services, should not allow fraud.</a:t>
            </a:r>
          </a:p>
          <a:p>
            <a:pPr lvl="1"/>
            <a:r>
              <a:rPr lang="en-GB" dirty="0" smtClean="0"/>
              <a:t>Example 3: elections should protect voter confidentiality and disallow double voting.</a:t>
            </a:r>
            <a:endParaRPr lang="en-GB" dirty="0"/>
          </a:p>
        </p:txBody>
      </p:sp>
      <p:sp>
        <p:nvSpPr>
          <p:cNvPr id="7" name="TextBox 6"/>
          <p:cNvSpPr txBox="1"/>
          <p:nvPr/>
        </p:nvSpPr>
        <p:spPr>
          <a:xfrm>
            <a:off x="360723" y="6165304"/>
            <a:ext cx="8424936" cy="646331"/>
          </a:xfrm>
          <a:prstGeom prst="rect">
            <a:avLst/>
          </a:prstGeom>
          <a:noFill/>
        </p:spPr>
        <p:txBody>
          <a:bodyPr wrap="square" rtlCol="0">
            <a:spAutoFit/>
          </a:bodyPr>
          <a:lstStyle/>
          <a:p>
            <a:r>
              <a:rPr lang="en-GB" b="1" dirty="0" smtClean="0">
                <a:solidFill>
                  <a:schemeClr val="accent1"/>
                </a:solidFill>
              </a:rPr>
              <a:t>Multilateral policies: different parties may want confidentiality and integrity.</a:t>
            </a:r>
          </a:p>
          <a:p>
            <a:r>
              <a:rPr lang="en-GB" b="1" dirty="0" smtClean="0">
                <a:solidFill>
                  <a:schemeClr val="accent1"/>
                </a:solidFill>
              </a:rPr>
              <a:t>No entity fully trusts another to guarantee those.</a:t>
            </a:r>
            <a:endParaRPr lang="en-GB" b="1" dirty="0">
              <a:solidFill>
                <a:schemeClr val="accent1"/>
              </a:solidFill>
            </a:endParaRPr>
          </a:p>
        </p:txBody>
      </p:sp>
    </p:spTree>
    <p:extLst>
      <p:ext uri="{BB962C8B-B14F-4D97-AF65-F5344CB8AC3E}">
        <p14:creationId xmlns:p14="http://schemas.microsoft.com/office/powerpoint/2010/main" val="31631388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2: confidential communications</a:t>
            </a:r>
            <a:endParaRPr lang="en-GB" dirty="0"/>
          </a:p>
        </p:txBody>
      </p:sp>
      <p:sp>
        <p:nvSpPr>
          <p:cNvPr id="3" name="Text Placeholder 2"/>
          <p:cNvSpPr>
            <a:spLocks noGrp="1"/>
          </p:cNvSpPr>
          <p:nvPr>
            <p:ph type="body" idx="1"/>
          </p:nvPr>
        </p:nvSpPr>
        <p:spPr/>
        <p:txBody>
          <a:bodyPr/>
          <a:lstStyle/>
          <a:p>
            <a:r>
              <a:rPr lang="en-GB" dirty="0" smtClean="0"/>
              <a:t>Soft Privacy Setting</a:t>
            </a:r>
            <a:endParaRPr lang="en-GB" dirty="0"/>
          </a:p>
        </p:txBody>
      </p:sp>
      <p:sp>
        <p:nvSpPr>
          <p:cNvPr id="4" name="Content Placeholder 3"/>
          <p:cNvSpPr>
            <a:spLocks noGrp="1"/>
          </p:cNvSpPr>
          <p:nvPr>
            <p:ph sz="half" idx="2"/>
          </p:nvPr>
        </p:nvSpPr>
        <p:spPr/>
        <p:txBody>
          <a:bodyPr>
            <a:normAutofit lnSpcReduction="10000"/>
          </a:bodyPr>
          <a:lstStyle/>
          <a:p>
            <a:r>
              <a:rPr lang="en-GB" dirty="0" smtClean="0"/>
              <a:t>Threat model: there exists a server that both Alice and Bob trust to respect their privacy.</a:t>
            </a:r>
          </a:p>
          <a:p>
            <a:r>
              <a:rPr lang="en-GB" dirty="0" smtClean="0"/>
              <a:t>Idea: </a:t>
            </a:r>
            <a:r>
              <a:rPr lang="en-GB" b="1" dirty="0" smtClean="0">
                <a:solidFill>
                  <a:schemeClr val="accent1"/>
                </a:solidFill>
              </a:rPr>
              <a:t>encryption to server</a:t>
            </a:r>
            <a:r>
              <a:rPr lang="en-GB" dirty="0" smtClean="0"/>
              <a:t>!</a:t>
            </a:r>
          </a:p>
          <a:p>
            <a:r>
              <a:rPr lang="en-GB" dirty="0" smtClean="0"/>
              <a:t>Solution: Alice connects to the server and uses TLS (https) to protect the confidentiality and integrity of the channel. Bob does the same. The service connects them to each other, but sees all messages in clear. Third parties do cannot see the content of messages.</a:t>
            </a:r>
            <a:endParaRPr lang="en-GB" dirty="0"/>
          </a:p>
        </p:txBody>
      </p:sp>
      <p:sp>
        <p:nvSpPr>
          <p:cNvPr id="5" name="Text Placeholder 4"/>
          <p:cNvSpPr>
            <a:spLocks noGrp="1"/>
          </p:cNvSpPr>
          <p:nvPr>
            <p:ph type="body" sz="quarter" idx="3"/>
          </p:nvPr>
        </p:nvSpPr>
        <p:spPr/>
        <p:txBody>
          <a:bodyPr/>
          <a:lstStyle/>
          <a:p>
            <a:r>
              <a:rPr lang="en-GB" dirty="0" smtClean="0"/>
              <a:t>Hard Privacy Setting</a:t>
            </a:r>
            <a:endParaRPr lang="en-GB" dirty="0"/>
          </a:p>
        </p:txBody>
      </p:sp>
      <p:sp>
        <p:nvSpPr>
          <p:cNvPr id="6" name="Content Placeholder 5"/>
          <p:cNvSpPr>
            <a:spLocks noGrp="1"/>
          </p:cNvSpPr>
          <p:nvPr>
            <p:ph sz="quarter" idx="4"/>
          </p:nvPr>
        </p:nvSpPr>
        <p:spPr/>
        <p:txBody>
          <a:bodyPr>
            <a:normAutofit fontScale="92500" lnSpcReduction="10000"/>
          </a:bodyPr>
          <a:lstStyle/>
          <a:p>
            <a:r>
              <a:rPr lang="en-GB" dirty="0" smtClean="0"/>
              <a:t>Threat model: Alice and Bob do not trust any third party server to respect their privacy.</a:t>
            </a:r>
          </a:p>
          <a:p>
            <a:r>
              <a:rPr lang="en-GB" dirty="0" smtClean="0"/>
              <a:t>Idea: </a:t>
            </a:r>
            <a:r>
              <a:rPr lang="en-GB" b="1" dirty="0" smtClean="0">
                <a:solidFill>
                  <a:schemeClr val="accent1"/>
                </a:solidFill>
              </a:rPr>
              <a:t>end-to-end encryption</a:t>
            </a:r>
            <a:r>
              <a:rPr lang="en-GB" dirty="0" smtClean="0"/>
              <a:t>!</a:t>
            </a:r>
          </a:p>
          <a:p>
            <a:r>
              <a:rPr lang="en-GB" dirty="0" smtClean="0"/>
              <a:t>Solution: Alice encrypts each message using Bob’s key. The encrypted message is sent either directly or through the service to Bob. The service cannot see or decrypt the message. (Advanced: use some relays to hide who is talking to whom)</a:t>
            </a:r>
          </a:p>
          <a:p>
            <a:r>
              <a:rPr lang="en-GB" b="1" dirty="0" smtClean="0">
                <a:solidFill>
                  <a:schemeClr val="accent1"/>
                </a:solidFill>
              </a:rPr>
              <a:t>Hot topic!</a:t>
            </a:r>
            <a:endParaRPr lang="en-GB" b="1" dirty="0">
              <a:solidFill>
                <a:schemeClr val="accent1"/>
              </a:solidFill>
            </a:endParaRPr>
          </a:p>
        </p:txBody>
      </p:sp>
      <p:sp>
        <p:nvSpPr>
          <p:cNvPr id="7" name="TextBox 6"/>
          <p:cNvSpPr txBox="1"/>
          <p:nvPr/>
        </p:nvSpPr>
        <p:spPr>
          <a:xfrm>
            <a:off x="1955285" y="6488668"/>
            <a:ext cx="5314275" cy="369332"/>
          </a:xfrm>
          <a:prstGeom prst="rect">
            <a:avLst/>
          </a:prstGeom>
          <a:noFill/>
        </p:spPr>
        <p:txBody>
          <a:bodyPr wrap="none" rtlCol="0">
            <a:spAutoFit/>
          </a:bodyPr>
          <a:lstStyle/>
          <a:p>
            <a:r>
              <a:rPr lang="en-GB" b="1" dirty="0" smtClean="0">
                <a:solidFill>
                  <a:schemeClr val="accent1"/>
                </a:solidFill>
              </a:rPr>
              <a:t>Note: the early labs are based on this problem.</a:t>
            </a:r>
            <a:endParaRPr lang="en-GB" b="1" dirty="0">
              <a:solidFill>
                <a:schemeClr val="accent1"/>
              </a:solidFill>
            </a:endParaRPr>
          </a:p>
        </p:txBody>
      </p:sp>
    </p:spTree>
    <p:extLst>
      <p:ext uri="{BB962C8B-B14F-4D97-AF65-F5344CB8AC3E}">
        <p14:creationId xmlns:p14="http://schemas.microsoft.com/office/powerpoint/2010/main" val="6305486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899592" y="548680"/>
            <a:ext cx="7694438" cy="6223568"/>
          </a:xfrm>
          <a:prstGeom prst="rect">
            <a:avLst/>
          </a:prstGeom>
        </p:spPr>
      </p:pic>
      <p:sp>
        <p:nvSpPr>
          <p:cNvPr id="2" name="Oval Callout 1"/>
          <p:cNvSpPr/>
          <p:nvPr/>
        </p:nvSpPr>
        <p:spPr>
          <a:xfrm>
            <a:off x="4644008" y="3284984"/>
            <a:ext cx="4896544" cy="1944216"/>
          </a:xfrm>
          <a:prstGeom prst="wedgeEllipseCallout">
            <a:avLst>
              <a:gd name="adj1" fmla="val -62491"/>
              <a:gd name="adj2" fmla="val 1449"/>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9" name="TextBox 8"/>
          <p:cNvSpPr txBox="1"/>
          <p:nvPr/>
        </p:nvSpPr>
        <p:spPr>
          <a:xfrm>
            <a:off x="5508104" y="3717032"/>
            <a:ext cx="3733998" cy="1015663"/>
          </a:xfrm>
          <a:prstGeom prst="rect">
            <a:avLst/>
          </a:prstGeom>
          <a:noFill/>
        </p:spPr>
        <p:txBody>
          <a:bodyPr wrap="square" rtlCol="0">
            <a:spAutoFit/>
          </a:bodyPr>
          <a:lstStyle/>
          <a:p>
            <a:r>
              <a:rPr lang="en-GB" sz="2000" i="1" dirty="0" smtClean="0">
                <a:solidFill>
                  <a:schemeClr val="accent6">
                    <a:lumMod val="50000"/>
                  </a:schemeClr>
                </a:solidFill>
              </a:rPr>
              <a:t>Deploying some of this course material maybe </a:t>
            </a:r>
            <a:r>
              <a:rPr lang="en-GB" sz="2000" i="1" dirty="0" smtClean="0">
                <a:solidFill>
                  <a:schemeClr val="accent6">
                    <a:lumMod val="50000"/>
                  </a:schemeClr>
                </a:solidFill>
              </a:rPr>
              <a:t>illegal after May – learn it now!</a:t>
            </a:r>
            <a:endParaRPr lang="en-GB" sz="2000" i="1" dirty="0">
              <a:solidFill>
                <a:schemeClr val="accent6">
                  <a:lumMod val="50000"/>
                </a:schemeClr>
              </a:solidFill>
            </a:endParaRPr>
          </a:p>
        </p:txBody>
      </p:sp>
    </p:spTree>
    <p:extLst>
      <p:ext uri="{BB962C8B-B14F-4D97-AF65-F5344CB8AC3E}">
        <p14:creationId xmlns:p14="http://schemas.microsoft.com/office/powerpoint/2010/main" val="6363009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Centrality of Cryptography in Hard PETs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PETs often rely on cryptography: </a:t>
            </a:r>
            <a:r>
              <a:rPr lang="en-GB" dirty="0" smtClean="0">
                <a:solidFill>
                  <a:schemeClr val="accent1"/>
                </a:solidFill>
              </a:rPr>
              <a:t>why cryptography</a:t>
            </a:r>
            <a:r>
              <a:rPr lang="en-GB" dirty="0" smtClean="0"/>
              <a:t>?</a:t>
            </a:r>
          </a:p>
          <a:p>
            <a:pPr lvl="1"/>
            <a:r>
              <a:rPr lang="en-GB" dirty="0" smtClean="0"/>
              <a:t>“Could we have an easy course on PETs?”</a:t>
            </a:r>
          </a:p>
          <a:p>
            <a:endParaRPr lang="en-GB" dirty="0" smtClean="0"/>
          </a:p>
          <a:p>
            <a:r>
              <a:rPr lang="en-GB" dirty="0" smtClean="0"/>
              <a:t>Example task: Alice wants to send a confidential message to Bob.</a:t>
            </a:r>
            <a:endParaRPr lang="en-GB" dirty="0"/>
          </a:p>
          <a:p>
            <a:r>
              <a:rPr lang="en-GB" dirty="0" smtClean="0"/>
              <a:t>We cannot </a:t>
            </a:r>
            <a:r>
              <a:rPr lang="en-GB" dirty="0" smtClean="0">
                <a:solidFill>
                  <a:schemeClr val="accent1"/>
                </a:solidFill>
              </a:rPr>
              <a:t>trust a single party </a:t>
            </a:r>
            <a:r>
              <a:rPr lang="en-GB" dirty="0" smtClean="0"/>
              <a:t>to do access control.</a:t>
            </a:r>
          </a:p>
          <a:p>
            <a:pPr lvl="1"/>
            <a:r>
              <a:rPr lang="en-GB" dirty="0" smtClean="0"/>
              <a:t>Give message to 3</a:t>
            </a:r>
            <a:r>
              <a:rPr lang="en-GB" baseline="30000" dirty="0" smtClean="0"/>
              <a:t>rd</a:t>
            </a:r>
            <a:r>
              <a:rPr lang="en-GB" dirty="0" smtClean="0"/>
              <a:t> party, that will only give it to Bob.</a:t>
            </a:r>
          </a:p>
          <a:p>
            <a:pPr lvl="1"/>
            <a:r>
              <a:rPr lang="en-GB" dirty="0" smtClean="0"/>
              <a:t>Threat model: no single honest party</a:t>
            </a:r>
            <a:r>
              <a:rPr lang="en-GB" dirty="0" smtClean="0"/>
              <a:t>.</a:t>
            </a:r>
          </a:p>
          <a:p>
            <a:pPr lvl="1"/>
            <a:endParaRPr lang="en-GB" dirty="0"/>
          </a:p>
          <a:p>
            <a:r>
              <a:rPr lang="en-GB" dirty="0" smtClean="0"/>
              <a:t>We cannot </a:t>
            </a:r>
            <a:r>
              <a:rPr lang="en-GB" dirty="0" smtClean="0">
                <a:solidFill>
                  <a:schemeClr val="accent1"/>
                </a:solidFill>
              </a:rPr>
              <a:t>trust hardware </a:t>
            </a:r>
            <a:r>
              <a:rPr lang="en-GB" dirty="0" smtClean="0"/>
              <a:t>in the hands of a third party</a:t>
            </a:r>
            <a:r>
              <a:rPr lang="en-GB" dirty="0" smtClean="0"/>
              <a:t>.</a:t>
            </a:r>
          </a:p>
          <a:p>
            <a:pPr lvl="1"/>
            <a:r>
              <a:rPr lang="en-GB" dirty="0" smtClean="0"/>
              <a:t>Those that did GA01: “no TCB”</a:t>
            </a:r>
          </a:p>
          <a:p>
            <a:pPr lvl="1"/>
            <a:endParaRPr lang="en-GB" dirty="0" smtClean="0"/>
          </a:p>
          <a:p>
            <a:r>
              <a:rPr lang="en-GB" dirty="0" smtClean="0"/>
              <a:t>What about </a:t>
            </a:r>
            <a:r>
              <a:rPr lang="en-GB" dirty="0" smtClean="0">
                <a:solidFill>
                  <a:schemeClr val="accent1"/>
                </a:solidFill>
              </a:rPr>
              <a:t>only Alice and Bob being involved</a:t>
            </a:r>
            <a:r>
              <a:rPr lang="en-GB" dirty="0" smtClean="0"/>
              <a:t>?</a:t>
            </a:r>
          </a:p>
          <a:p>
            <a:pPr lvl="1"/>
            <a:r>
              <a:rPr lang="en-GB" dirty="0" smtClean="0"/>
              <a:t>If they are over a network, they need to talk securely</a:t>
            </a:r>
            <a:r>
              <a:rPr lang="en-GB" dirty="0" smtClean="0"/>
              <a:t>.</a:t>
            </a:r>
          </a:p>
          <a:p>
            <a:pPr lvl="1"/>
            <a:r>
              <a:rPr lang="en-GB" dirty="0" smtClean="0"/>
              <a:t>They want to ensure they each other do the right thing.</a:t>
            </a:r>
            <a:endParaRPr lang="en-GB" dirty="0" smtClean="0"/>
          </a:p>
          <a:p>
            <a:pPr lvl="1"/>
            <a:r>
              <a:rPr lang="en-GB" dirty="0" smtClean="0"/>
              <a:t>This leads us to using </a:t>
            </a:r>
            <a:r>
              <a:rPr lang="en-GB" dirty="0" smtClean="0">
                <a:solidFill>
                  <a:schemeClr val="accent1"/>
                </a:solidFill>
              </a:rPr>
              <a:t>cryptography</a:t>
            </a:r>
            <a:r>
              <a:rPr lang="en-GB" dirty="0" smtClean="0"/>
              <a:t>.</a:t>
            </a:r>
          </a:p>
          <a:p>
            <a:pPr lvl="1"/>
            <a:endParaRPr lang="en-GB" dirty="0"/>
          </a:p>
          <a:p>
            <a:r>
              <a:rPr lang="en-GB" dirty="0" smtClean="0"/>
              <a:t>What about </a:t>
            </a:r>
            <a:r>
              <a:rPr lang="en-GB" dirty="0" smtClean="0">
                <a:solidFill>
                  <a:schemeClr val="accent1"/>
                </a:solidFill>
              </a:rPr>
              <a:t>many service being involved</a:t>
            </a:r>
            <a:r>
              <a:rPr lang="en-GB" dirty="0" smtClean="0"/>
              <a:t>.</a:t>
            </a:r>
          </a:p>
          <a:p>
            <a:pPr lvl="1"/>
            <a:r>
              <a:rPr lang="en-GB" dirty="0" smtClean="0"/>
              <a:t>Well, we need to ensure that a fraction of them cannot violate privacy.</a:t>
            </a:r>
          </a:p>
          <a:p>
            <a:pPr lvl="1"/>
            <a:r>
              <a:rPr lang="en-GB" dirty="0" smtClean="0"/>
              <a:t>This leads us to </a:t>
            </a:r>
            <a:r>
              <a:rPr lang="en-GB" dirty="0" smtClean="0">
                <a:solidFill>
                  <a:schemeClr val="accent1"/>
                </a:solidFill>
              </a:rPr>
              <a:t>cryptography</a:t>
            </a:r>
            <a:r>
              <a:rPr lang="en-GB" dirty="0" smtClean="0"/>
              <a:t>.</a:t>
            </a:r>
          </a:p>
          <a:p>
            <a:pPr lvl="1"/>
            <a:endParaRPr lang="en-GB" dirty="0" smtClean="0"/>
          </a:p>
          <a:p>
            <a:pPr lvl="1"/>
            <a:endParaRPr lang="en-GB" dirty="0"/>
          </a:p>
        </p:txBody>
      </p:sp>
    </p:spTree>
    <p:extLst>
      <p:ext uri="{BB962C8B-B14F-4D97-AF65-F5344CB8AC3E}">
        <p14:creationId xmlns:p14="http://schemas.microsoft.com/office/powerpoint/2010/main" val="33959848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Topics and Labs we will cover (GA17)</a:t>
            </a:r>
            <a:endParaRPr lang="en-GB" dirty="0"/>
          </a:p>
        </p:txBody>
      </p:sp>
      <p:sp>
        <p:nvSpPr>
          <p:cNvPr id="4" name="Text Placeholder 3"/>
          <p:cNvSpPr>
            <a:spLocks noGrp="1"/>
          </p:cNvSpPr>
          <p:nvPr>
            <p:ph type="body" idx="1"/>
          </p:nvPr>
        </p:nvSpPr>
        <p:spPr/>
        <p:txBody>
          <a:bodyPr/>
          <a:lstStyle/>
          <a:p>
            <a:r>
              <a:rPr lang="en-GB" dirty="0" smtClean="0"/>
              <a:t>10 Lecture Topics</a:t>
            </a:r>
            <a:endParaRPr lang="en-GB" dirty="0"/>
          </a:p>
        </p:txBody>
      </p:sp>
      <p:sp>
        <p:nvSpPr>
          <p:cNvPr id="5" name="Content Placeholder 4"/>
          <p:cNvSpPr>
            <a:spLocks noGrp="1"/>
          </p:cNvSpPr>
          <p:nvPr>
            <p:ph sz="half" idx="2"/>
          </p:nvPr>
        </p:nvSpPr>
        <p:spPr/>
        <p:txBody>
          <a:bodyPr>
            <a:normAutofit fontScale="92500" lnSpcReduction="10000"/>
          </a:bodyPr>
          <a:lstStyle/>
          <a:p>
            <a:r>
              <a:rPr lang="en-GB" dirty="0" smtClean="0"/>
              <a:t>Intro &amp; Privacy in communications.</a:t>
            </a:r>
          </a:p>
          <a:p>
            <a:r>
              <a:rPr lang="en-GB" dirty="0" smtClean="0"/>
              <a:t>Anonymous communications.</a:t>
            </a:r>
          </a:p>
          <a:p>
            <a:r>
              <a:rPr lang="en-GB" dirty="0" smtClean="0"/>
              <a:t>Private computations.</a:t>
            </a:r>
          </a:p>
          <a:p>
            <a:r>
              <a:rPr lang="en-GB" dirty="0" smtClean="0"/>
              <a:t>Selective disclosure credentials. and zero-knowledge proofs.</a:t>
            </a:r>
          </a:p>
          <a:p>
            <a:r>
              <a:rPr lang="en-GB" dirty="0" smtClean="0"/>
              <a:t>Privacy in databases.</a:t>
            </a:r>
          </a:p>
          <a:p>
            <a:r>
              <a:rPr lang="en-GB" dirty="0" smtClean="0"/>
              <a:t>Guest Topic: Prof Sasse.</a:t>
            </a:r>
          </a:p>
          <a:p>
            <a:r>
              <a:rPr lang="en-GB" dirty="0" smtClean="0"/>
              <a:t>Pervasive surveillance.</a:t>
            </a:r>
          </a:p>
          <a:p>
            <a:r>
              <a:rPr lang="en-GB" dirty="0" smtClean="0"/>
              <a:t>Censorship &amp; Steganography.</a:t>
            </a:r>
          </a:p>
          <a:p>
            <a:r>
              <a:rPr lang="en-GB" dirty="0" smtClean="0"/>
              <a:t>Data Protection.</a:t>
            </a:r>
          </a:p>
          <a:p>
            <a:r>
              <a:rPr lang="en-GB" dirty="0" smtClean="0"/>
              <a:t>Open Topic.</a:t>
            </a:r>
          </a:p>
          <a:p>
            <a:endParaRPr lang="en-GB" dirty="0"/>
          </a:p>
        </p:txBody>
      </p:sp>
      <p:sp>
        <p:nvSpPr>
          <p:cNvPr id="6" name="Text Placeholder 5"/>
          <p:cNvSpPr>
            <a:spLocks noGrp="1"/>
          </p:cNvSpPr>
          <p:nvPr>
            <p:ph type="body" sz="quarter" idx="3"/>
          </p:nvPr>
        </p:nvSpPr>
        <p:spPr/>
        <p:txBody>
          <a:bodyPr/>
          <a:lstStyle/>
          <a:p>
            <a:r>
              <a:rPr lang="en-GB" dirty="0" smtClean="0"/>
              <a:t>Lab Topics</a:t>
            </a:r>
            <a:endParaRPr lang="en-GB" dirty="0"/>
          </a:p>
        </p:txBody>
      </p:sp>
      <p:sp>
        <p:nvSpPr>
          <p:cNvPr id="7" name="Content Placeholder 6"/>
          <p:cNvSpPr>
            <a:spLocks noGrp="1"/>
          </p:cNvSpPr>
          <p:nvPr>
            <p:ph sz="quarter" idx="4"/>
          </p:nvPr>
        </p:nvSpPr>
        <p:spPr/>
        <p:txBody>
          <a:bodyPr>
            <a:normAutofit fontScale="85000" lnSpcReduction="20000"/>
          </a:bodyPr>
          <a:lstStyle/>
          <a:p>
            <a:r>
              <a:rPr lang="en-GB" dirty="0" smtClean="0"/>
              <a:t>Basic end-to-end encryption.</a:t>
            </a:r>
          </a:p>
          <a:p>
            <a:pPr lvl="1"/>
            <a:r>
              <a:rPr lang="en-GB" dirty="0" smtClean="0"/>
              <a:t>Alice and Bob can chat </a:t>
            </a:r>
            <a:r>
              <a:rPr lang="en-GB" dirty="0" smtClean="0">
                <a:solidFill>
                  <a:schemeClr val="accent1"/>
                </a:solidFill>
              </a:rPr>
              <a:t>without David listening in</a:t>
            </a:r>
            <a:r>
              <a:rPr lang="en-GB" dirty="0" smtClean="0"/>
              <a:t>.</a:t>
            </a:r>
          </a:p>
          <a:p>
            <a:r>
              <a:rPr lang="en-GB" dirty="0" smtClean="0"/>
              <a:t>Anonymous communications.</a:t>
            </a:r>
          </a:p>
          <a:p>
            <a:pPr lvl="1"/>
            <a:r>
              <a:rPr lang="en-GB" dirty="0" smtClean="0"/>
              <a:t>Alice and Bob can chat </a:t>
            </a:r>
            <a:r>
              <a:rPr lang="en-GB" dirty="0" smtClean="0">
                <a:solidFill>
                  <a:schemeClr val="accent1"/>
                </a:solidFill>
              </a:rPr>
              <a:t>without David tracing them</a:t>
            </a:r>
            <a:r>
              <a:rPr lang="en-GB" dirty="0" smtClean="0"/>
              <a:t>.</a:t>
            </a:r>
          </a:p>
          <a:p>
            <a:r>
              <a:rPr lang="en-GB" dirty="0" smtClean="0"/>
              <a:t>Private computations.</a:t>
            </a:r>
          </a:p>
          <a:p>
            <a:pPr lvl="1"/>
            <a:r>
              <a:rPr lang="en-GB" dirty="0" smtClean="0"/>
              <a:t>Alice and Bob can participate in a poll </a:t>
            </a:r>
            <a:r>
              <a:rPr lang="en-GB" dirty="0" smtClean="0">
                <a:solidFill>
                  <a:schemeClr val="accent1"/>
                </a:solidFill>
              </a:rPr>
              <a:t>without David finding out their preferences</a:t>
            </a:r>
            <a:r>
              <a:rPr lang="en-GB" dirty="0" smtClean="0"/>
              <a:t>.</a:t>
            </a:r>
          </a:p>
          <a:p>
            <a:r>
              <a:rPr lang="en-GB" dirty="0" smtClean="0"/>
              <a:t>Zero-knowledge techniques.</a:t>
            </a:r>
          </a:p>
          <a:p>
            <a:pPr lvl="1"/>
            <a:r>
              <a:rPr lang="en-GB" dirty="0" smtClean="0"/>
              <a:t>Alice and Bob can show their </a:t>
            </a:r>
            <a:r>
              <a:rPr lang="en-GB" dirty="0" smtClean="0">
                <a:solidFill>
                  <a:schemeClr val="accent1"/>
                </a:solidFill>
              </a:rPr>
              <a:t>inputs in the poll were valid</a:t>
            </a:r>
            <a:r>
              <a:rPr lang="en-GB" dirty="0" smtClean="0"/>
              <a:t>.</a:t>
            </a:r>
          </a:p>
          <a:p>
            <a:r>
              <a:rPr lang="en-GB" dirty="0" smtClean="0"/>
              <a:t>Simple private credentials.</a:t>
            </a:r>
          </a:p>
          <a:p>
            <a:pPr lvl="1"/>
            <a:r>
              <a:rPr lang="en-GB" dirty="0" smtClean="0"/>
              <a:t>Alice and Bob can participate in the poll </a:t>
            </a:r>
            <a:r>
              <a:rPr lang="en-GB" dirty="0" smtClean="0">
                <a:solidFill>
                  <a:schemeClr val="accent1"/>
                </a:solidFill>
              </a:rPr>
              <a:t>anonymously but only once</a:t>
            </a:r>
            <a:r>
              <a:rPr lang="en-GB" dirty="0" smtClean="0"/>
              <a:t>.</a:t>
            </a:r>
          </a:p>
          <a:p>
            <a:pPr marL="0" indent="0">
              <a:buNone/>
            </a:pPr>
            <a:endParaRPr lang="en-GB" dirty="0"/>
          </a:p>
        </p:txBody>
      </p:sp>
      <p:sp>
        <p:nvSpPr>
          <p:cNvPr id="8" name="TextBox 7"/>
          <p:cNvSpPr txBox="1"/>
          <p:nvPr/>
        </p:nvSpPr>
        <p:spPr>
          <a:xfrm>
            <a:off x="755576" y="6381328"/>
            <a:ext cx="7216719" cy="369332"/>
          </a:xfrm>
          <a:prstGeom prst="rect">
            <a:avLst/>
          </a:prstGeom>
          <a:noFill/>
        </p:spPr>
        <p:txBody>
          <a:bodyPr wrap="none" rtlCol="0">
            <a:spAutoFit/>
          </a:bodyPr>
          <a:lstStyle/>
          <a:p>
            <a:r>
              <a:rPr lang="en-GB" dirty="0" smtClean="0"/>
              <a:t>(Disclaimer: </a:t>
            </a:r>
            <a:r>
              <a:rPr lang="en-GB" i="1" dirty="0" smtClean="0"/>
              <a:t>Topics subject to re-ordering, compression or expansion</a:t>
            </a:r>
            <a:r>
              <a:rPr lang="en-GB" dirty="0" smtClean="0"/>
              <a:t>)</a:t>
            </a:r>
            <a:endParaRPr lang="en-GB" dirty="0"/>
          </a:p>
        </p:txBody>
      </p:sp>
    </p:spTree>
    <p:extLst>
      <p:ext uri="{BB962C8B-B14F-4D97-AF65-F5344CB8AC3E}">
        <p14:creationId xmlns:p14="http://schemas.microsoft.com/office/powerpoint/2010/main" val="10459559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Mechanics of GA17</a:t>
            </a:r>
            <a:endParaRPr lang="en-GB" dirty="0"/>
          </a:p>
        </p:txBody>
      </p:sp>
      <p:sp>
        <p:nvSpPr>
          <p:cNvPr id="8" name="Content Placeholder 7"/>
          <p:cNvSpPr>
            <a:spLocks noGrp="1"/>
          </p:cNvSpPr>
          <p:nvPr>
            <p:ph idx="1"/>
          </p:nvPr>
        </p:nvSpPr>
        <p:spPr/>
        <p:txBody>
          <a:bodyPr>
            <a:normAutofit fontScale="92500" lnSpcReduction="20000"/>
          </a:bodyPr>
          <a:lstStyle/>
          <a:p>
            <a:r>
              <a:rPr lang="en-GB" dirty="0" smtClean="0"/>
              <a:t>Face-to-face time:</a:t>
            </a:r>
          </a:p>
          <a:p>
            <a:pPr lvl="1"/>
            <a:r>
              <a:rPr lang="en-GB" dirty="0" smtClean="0"/>
              <a:t>Thursday 2pm – 4pm: Lectures in </a:t>
            </a:r>
            <a:r>
              <a:rPr lang="en-GB" dirty="0" err="1" smtClean="0"/>
              <a:t>Birkbeck</a:t>
            </a:r>
            <a:r>
              <a:rPr lang="en-GB" dirty="0" smtClean="0"/>
              <a:t> </a:t>
            </a:r>
            <a:r>
              <a:rPr lang="en-GB" dirty="0" err="1" smtClean="0"/>
              <a:t>Malet</a:t>
            </a:r>
            <a:r>
              <a:rPr lang="en-GB" dirty="0" smtClean="0"/>
              <a:t> Street 255.</a:t>
            </a:r>
          </a:p>
          <a:p>
            <a:pPr lvl="1"/>
            <a:r>
              <a:rPr lang="en-GB" dirty="0" smtClean="0"/>
              <a:t>Friday 2pm – 3pm: Lab in </a:t>
            </a:r>
            <a:r>
              <a:rPr lang="en-GB" dirty="0" err="1" smtClean="0"/>
              <a:t>Malet</a:t>
            </a:r>
            <a:r>
              <a:rPr lang="en-GB" dirty="0" smtClean="0"/>
              <a:t> Place </a:t>
            </a:r>
            <a:r>
              <a:rPr lang="en-GB" dirty="0" err="1" smtClean="0"/>
              <a:t>Eng</a:t>
            </a:r>
            <a:r>
              <a:rPr lang="en-GB" dirty="0" smtClean="0"/>
              <a:t> 1.21.</a:t>
            </a:r>
          </a:p>
          <a:p>
            <a:r>
              <a:rPr lang="en-GB" dirty="0" smtClean="0"/>
              <a:t>Course material:</a:t>
            </a:r>
          </a:p>
          <a:p>
            <a:pPr lvl="1"/>
            <a:r>
              <a:rPr lang="en-GB" dirty="0" smtClean="0"/>
              <a:t>High-level: ENISA report on “Privacy and Data Protection by Design” (Dec 14)</a:t>
            </a:r>
          </a:p>
          <a:p>
            <a:pPr lvl="1"/>
            <a:r>
              <a:rPr lang="en-GB" dirty="0" smtClean="0"/>
              <a:t>Low-level details: Each topic will point to them.</a:t>
            </a:r>
          </a:p>
          <a:p>
            <a:pPr lvl="1"/>
            <a:r>
              <a:rPr lang="en-GB" dirty="0" smtClean="0"/>
              <a:t>Key readings: one or two per week – read them!</a:t>
            </a:r>
          </a:p>
          <a:p>
            <a:pPr lvl="1"/>
            <a:r>
              <a:rPr lang="en-GB" dirty="0" smtClean="0"/>
              <a:t>Moodle full of slides and material (soon!)</a:t>
            </a:r>
          </a:p>
          <a:p>
            <a:r>
              <a:rPr lang="en-GB" dirty="0" smtClean="0"/>
              <a:t>Assessment:</a:t>
            </a:r>
          </a:p>
          <a:p>
            <a:pPr lvl="1"/>
            <a:r>
              <a:rPr lang="en-GB" dirty="0" smtClean="0"/>
              <a:t>50% end of year exam – this is the first year so no previous papers.</a:t>
            </a:r>
          </a:p>
          <a:p>
            <a:pPr lvl="1"/>
            <a:r>
              <a:rPr lang="en-GB" dirty="0" smtClean="0"/>
              <a:t>30% labs – after each lab topic you submit code and code reviews. We pick 3-4 people in each lab session to discuss both submitted code and code review.</a:t>
            </a:r>
          </a:p>
          <a:p>
            <a:pPr lvl="2"/>
            <a:r>
              <a:rPr lang="en-GB" dirty="0" smtClean="0"/>
              <a:t>Lab topics are longer than labs – include your own time.</a:t>
            </a:r>
          </a:p>
          <a:p>
            <a:pPr lvl="1"/>
            <a:r>
              <a:rPr lang="en-GB" dirty="0" smtClean="0"/>
              <a:t>20% coursework – you pick one lab topic and write about it. Deadline towards the end of the course.</a:t>
            </a:r>
            <a:endParaRPr lang="en-GB" dirty="0"/>
          </a:p>
          <a:p>
            <a:r>
              <a:rPr lang="en-GB" dirty="0" smtClean="0"/>
              <a:t>Help:</a:t>
            </a:r>
          </a:p>
          <a:p>
            <a:pPr lvl="1"/>
            <a:r>
              <a:rPr lang="en-GB" dirty="0" smtClean="0"/>
              <a:t>Talk to Luca &amp; Steve (email)</a:t>
            </a:r>
          </a:p>
          <a:p>
            <a:pPr lvl="1"/>
            <a:r>
              <a:rPr lang="en-GB" dirty="0" smtClean="0"/>
              <a:t>Talk to me.</a:t>
            </a:r>
          </a:p>
          <a:p>
            <a:pPr lvl="1"/>
            <a:endParaRPr lang="en-GB" dirty="0" smtClean="0"/>
          </a:p>
        </p:txBody>
      </p:sp>
    </p:spTree>
    <p:extLst>
      <p:ext uri="{BB962C8B-B14F-4D97-AF65-F5344CB8AC3E}">
        <p14:creationId xmlns:p14="http://schemas.microsoft.com/office/powerpoint/2010/main" val="5198187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How labs work</a:t>
            </a:r>
            <a:endParaRPr lang="en-GB" dirty="0"/>
          </a:p>
        </p:txBody>
      </p:sp>
      <p:sp>
        <p:nvSpPr>
          <p:cNvPr id="8" name="Content Placeholder 7"/>
          <p:cNvSpPr>
            <a:spLocks noGrp="1"/>
          </p:cNvSpPr>
          <p:nvPr>
            <p:ph idx="1"/>
          </p:nvPr>
        </p:nvSpPr>
        <p:spPr/>
        <p:txBody>
          <a:bodyPr/>
          <a:lstStyle/>
          <a:p>
            <a:r>
              <a:rPr lang="en-GB" dirty="0" smtClean="0"/>
              <a:t>Focus on hands-on cryptographic techniques.</a:t>
            </a:r>
          </a:p>
          <a:p>
            <a:r>
              <a:rPr lang="en-GB" dirty="0" smtClean="0"/>
              <a:t>1h on Fridays + your own time.</a:t>
            </a:r>
          </a:p>
          <a:p>
            <a:pPr lvl="1"/>
            <a:r>
              <a:rPr lang="en-GB" dirty="0" smtClean="0"/>
              <a:t>2 Fridays per topic = 5 topics.</a:t>
            </a:r>
          </a:p>
          <a:p>
            <a:pPr lvl="1"/>
            <a:r>
              <a:rPr lang="en-GB" dirty="0" smtClean="0"/>
              <a:t>You will work in pairs</a:t>
            </a:r>
            <a:r>
              <a:rPr lang="en-GB" dirty="0" smtClean="0"/>
              <a:t>. (We will do assignments for each topic.)</a:t>
            </a:r>
            <a:endParaRPr lang="en-GB" dirty="0" smtClean="0"/>
          </a:p>
          <a:p>
            <a:r>
              <a:rPr lang="en-GB" dirty="0" smtClean="0"/>
              <a:t>Labs involve programming exercises in Python 2.7 on a Linux OS.</a:t>
            </a:r>
          </a:p>
          <a:p>
            <a:pPr lvl="1"/>
            <a:r>
              <a:rPr lang="en-GB" dirty="0" smtClean="0"/>
              <a:t>Recommended: use the Virtual Machine provided.</a:t>
            </a:r>
          </a:p>
          <a:p>
            <a:pPr lvl="1"/>
            <a:r>
              <a:rPr lang="en-GB" dirty="0" smtClean="0"/>
              <a:t>Exercises around / using the </a:t>
            </a:r>
            <a:r>
              <a:rPr lang="en-GB" i="1" dirty="0" err="1" smtClean="0"/>
              <a:t>petlib</a:t>
            </a:r>
            <a:r>
              <a:rPr lang="en-GB" dirty="0" smtClean="0"/>
              <a:t> library to implement crypto:</a:t>
            </a:r>
            <a:br>
              <a:rPr lang="en-GB" dirty="0" smtClean="0"/>
            </a:br>
            <a:r>
              <a:rPr lang="en-GB" dirty="0" smtClean="0">
                <a:hlinkClick r:id="rId2"/>
              </a:rPr>
              <a:t>https://github.com/gdanezis/petlib</a:t>
            </a:r>
            <a:endParaRPr lang="en-GB" dirty="0" smtClean="0"/>
          </a:p>
          <a:p>
            <a:pPr lvl="1"/>
            <a:r>
              <a:rPr lang="en-GB" dirty="0" smtClean="0"/>
              <a:t>Exercises available at: </a:t>
            </a:r>
            <a:r>
              <a:rPr lang="en-GB" dirty="0" smtClean="0">
                <a:hlinkClick r:id="rId3"/>
              </a:rPr>
              <a:t>https://github.com/gdanezis/PET-Exercises</a:t>
            </a:r>
            <a:endParaRPr lang="en-GB" dirty="0" smtClean="0"/>
          </a:p>
          <a:p>
            <a:pPr lvl="1"/>
            <a:r>
              <a:rPr lang="en-GB" dirty="0" smtClean="0"/>
              <a:t>Each Lab topic has many Tasks, some optional / advanced.</a:t>
            </a:r>
          </a:p>
          <a:p>
            <a:pPr lvl="1"/>
            <a:r>
              <a:rPr lang="en-GB" dirty="0" smtClean="0"/>
              <a:t>For simple tasks unit tests will be available to support you writing code.</a:t>
            </a:r>
          </a:p>
          <a:p>
            <a:pPr lvl="1"/>
            <a:r>
              <a:rPr lang="en-GB" dirty="0" smtClean="0"/>
              <a:t>Each Lab will include writing unit tests and perform code reviews.</a:t>
            </a:r>
            <a:endParaRPr lang="en-GB" dirty="0"/>
          </a:p>
          <a:p>
            <a:r>
              <a:rPr lang="en-GB" dirty="0" smtClean="0"/>
              <a:t>If you have not programmed in python:</a:t>
            </a:r>
          </a:p>
          <a:p>
            <a:pPr lvl="1"/>
            <a:r>
              <a:rPr lang="en-GB" dirty="0" smtClean="0"/>
              <a:t>Do the Python 2.7 tutorial </a:t>
            </a:r>
            <a:r>
              <a:rPr lang="en-GB" dirty="0" smtClean="0"/>
              <a:t>tonight! </a:t>
            </a:r>
            <a:r>
              <a:rPr lang="en-GB" dirty="0" smtClean="0"/>
              <a:t/>
            </a:r>
            <a:br>
              <a:rPr lang="en-GB" dirty="0" smtClean="0"/>
            </a:br>
            <a:r>
              <a:rPr lang="en-GB" dirty="0" smtClean="0">
                <a:hlinkClick r:id="rId4"/>
              </a:rPr>
              <a:t>https://docs.python.org/2/tutorial/</a:t>
            </a:r>
            <a:endParaRPr lang="en-GB" dirty="0" smtClean="0"/>
          </a:p>
          <a:p>
            <a:pPr lvl="1"/>
            <a:endParaRPr lang="en-GB" dirty="0"/>
          </a:p>
        </p:txBody>
      </p:sp>
    </p:spTree>
    <p:extLst>
      <p:ext uri="{BB962C8B-B14F-4D97-AF65-F5344CB8AC3E}">
        <p14:creationId xmlns:p14="http://schemas.microsoft.com/office/powerpoint/2010/main" val="38572705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Communications Privacy</a:t>
            </a:r>
            <a:endParaRPr lang="en-GB" dirty="0"/>
          </a:p>
        </p:txBody>
      </p:sp>
      <p:sp>
        <p:nvSpPr>
          <p:cNvPr id="5" name="Text Placeholder 4"/>
          <p:cNvSpPr>
            <a:spLocks noGrp="1"/>
          </p:cNvSpPr>
          <p:nvPr>
            <p:ph type="body" idx="1"/>
          </p:nvPr>
        </p:nvSpPr>
        <p:spPr/>
        <p:txBody>
          <a:bodyPr/>
          <a:lstStyle/>
          <a:p>
            <a:r>
              <a:rPr lang="en-GB" dirty="0" smtClean="0"/>
              <a:t>End-to-End encryption and its discontents</a:t>
            </a:r>
            <a:endParaRPr lang="en-GB" dirty="0"/>
          </a:p>
        </p:txBody>
      </p:sp>
    </p:spTree>
    <p:extLst>
      <p:ext uri="{BB962C8B-B14F-4D97-AF65-F5344CB8AC3E}">
        <p14:creationId xmlns:p14="http://schemas.microsoft.com/office/powerpoint/2010/main" val="12467611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Alice wants to tell Bob a secret … (1)</a:t>
            </a:r>
            <a:endParaRPr lang="en-GB" dirty="0"/>
          </a:p>
        </p:txBody>
      </p:sp>
      <p:sp>
        <p:nvSpPr>
          <p:cNvPr id="5" name="Content Placeholder 4"/>
          <p:cNvSpPr>
            <a:spLocks noGrp="1"/>
          </p:cNvSpPr>
          <p:nvPr>
            <p:ph idx="1"/>
          </p:nvPr>
        </p:nvSpPr>
        <p:spPr/>
        <p:txBody>
          <a:bodyPr/>
          <a:lstStyle/>
          <a:p>
            <a:r>
              <a:rPr lang="en-GB" dirty="0" smtClean="0"/>
              <a:t>Communications confidentiality has a long history …</a:t>
            </a:r>
          </a:p>
          <a:p>
            <a:pPr lvl="1"/>
            <a:r>
              <a:rPr lang="en-GB" dirty="0" smtClean="0"/>
              <a:t>For more history see: David Khan “The Codebreakers”.</a:t>
            </a:r>
          </a:p>
          <a:p>
            <a:pPr lvl="1"/>
            <a:endParaRPr lang="en-GB" dirty="0"/>
          </a:p>
          <a:p>
            <a:r>
              <a:rPr lang="en-GB" dirty="0" smtClean="0"/>
              <a:t>Modern cryptography provides </a:t>
            </a:r>
            <a:r>
              <a:rPr lang="en-GB" dirty="0" smtClean="0">
                <a:solidFill>
                  <a:schemeClr val="accent1"/>
                </a:solidFill>
              </a:rPr>
              <a:t>strong</a:t>
            </a:r>
            <a:r>
              <a:rPr lang="en-GB" dirty="0" smtClean="0"/>
              <a:t> and </a:t>
            </a:r>
            <a:r>
              <a:rPr lang="en-GB" dirty="0" smtClean="0">
                <a:solidFill>
                  <a:schemeClr val="accent1"/>
                </a:solidFill>
              </a:rPr>
              <a:t>surprising</a:t>
            </a:r>
            <a:r>
              <a:rPr lang="en-GB" dirty="0" smtClean="0"/>
              <a:t> guarantees.</a:t>
            </a:r>
          </a:p>
          <a:p>
            <a:endParaRPr lang="en-GB" dirty="0" smtClean="0"/>
          </a:p>
          <a:p>
            <a:r>
              <a:rPr lang="en-GB" dirty="0" smtClean="0"/>
              <a:t>When Alice and Bob </a:t>
            </a:r>
            <a:r>
              <a:rPr lang="en-GB" dirty="0" smtClean="0">
                <a:solidFill>
                  <a:schemeClr val="accent1"/>
                </a:solidFill>
              </a:rPr>
              <a:t>share a secret key </a:t>
            </a:r>
            <a:r>
              <a:rPr lang="en-GB" dirty="0" smtClean="0"/>
              <a:t>that is difficult to guess:</a:t>
            </a:r>
          </a:p>
          <a:p>
            <a:pPr lvl="1"/>
            <a:r>
              <a:rPr lang="en-GB" dirty="0" smtClean="0"/>
              <a:t>“Symmetric key” cryptography: a key is a short binary string (~128 bit) </a:t>
            </a:r>
          </a:p>
          <a:p>
            <a:pPr lvl="1"/>
            <a:r>
              <a:rPr lang="en-GB" dirty="0" smtClean="0"/>
              <a:t>They may “encrypt” messages that </a:t>
            </a:r>
            <a:r>
              <a:rPr lang="en-GB" dirty="0" smtClean="0">
                <a:solidFill>
                  <a:schemeClr val="accent1"/>
                </a:solidFill>
              </a:rPr>
              <a:t>only those with the key can “decrypt”</a:t>
            </a:r>
            <a:r>
              <a:rPr lang="en-GB" dirty="0" smtClean="0"/>
              <a:t>. (message privacy or confidentiality)</a:t>
            </a:r>
          </a:p>
          <a:p>
            <a:pPr lvl="1"/>
            <a:r>
              <a:rPr lang="en-GB" dirty="0" smtClean="0"/>
              <a:t>They may ensure that the messages they decode were </a:t>
            </a:r>
            <a:r>
              <a:rPr lang="en-GB" dirty="0" smtClean="0">
                <a:solidFill>
                  <a:schemeClr val="accent1"/>
                </a:solidFill>
              </a:rPr>
              <a:t>encoded by someone who knew the correct key</a:t>
            </a:r>
            <a:r>
              <a:rPr lang="en-GB" dirty="0" smtClean="0"/>
              <a:t> (message integrity &amp; authenticity)</a:t>
            </a:r>
          </a:p>
          <a:p>
            <a:pPr lvl="1"/>
            <a:endParaRPr lang="en-GB" dirty="0"/>
          </a:p>
          <a:p>
            <a:pPr marL="0" indent="0">
              <a:buNone/>
            </a:pPr>
            <a:r>
              <a:rPr lang="en-GB" dirty="0" smtClean="0"/>
              <a:t>…</a:t>
            </a:r>
          </a:p>
        </p:txBody>
      </p:sp>
    </p:spTree>
    <p:extLst>
      <p:ext uri="{BB962C8B-B14F-4D97-AF65-F5344CB8AC3E}">
        <p14:creationId xmlns:p14="http://schemas.microsoft.com/office/powerpoint/2010/main" val="23206189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Alice wants to tell Bob a secret … (2)</a:t>
            </a:r>
            <a:endParaRPr lang="en-GB" dirty="0"/>
          </a:p>
        </p:txBody>
      </p:sp>
      <p:sp>
        <p:nvSpPr>
          <p:cNvPr id="5" name="Content Placeholder 4"/>
          <p:cNvSpPr>
            <a:spLocks noGrp="1"/>
          </p:cNvSpPr>
          <p:nvPr>
            <p:ph idx="1"/>
          </p:nvPr>
        </p:nvSpPr>
        <p:spPr/>
        <p:txBody>
          <a:bodyPr/>
          <a:lstStyle/>
          <a:p>
            <a:r>
              <a:rPr lang="en-GB" dirty="0" smtClean="0"/>
              <a:t>When </a:t>
            </a:r>
            <a:r>
              <a:rPr lang="en-GB" dirty="0"/>
              <a:t>Alice and Bob know some </a:t>
            </a:r>
            <a:r>
              <a:rPr lang="en-GB" dirty="0">
                <a:solidFill>
                  <a:schemeClr val="accent1"/>
                </a:solidFill>
              </a:rPr>
              <a:t>public information </a:t>
            </a:r>
            <a:r>
              <a:rPr lang="en-GB" dirty="0"/>
              <a:t>(public </a:t>
            </a:r>
            <a:r>
              <a:rPr lang="en-GB" dirty="0" smtClean="0"/>
              <a:t>keys) </a:t>
            </a:r>
            <a:r>
              <a:rPr lang="en-GB" dirty="0"/>
              <a:t>associated with each other</a:t>
            </a:r>
            <a:r>
              <a:rPr lang="en-GB" dirty="0" smtClean="0"/>
              <a:t>:</a:t>
            </a:r>
          </a:p>
          <a:p>
            <a:pPr lvl="1"/>
            <a:r>
              <a:rPr lang="en-GB" dirty="0" smtClean="0"/>
              <a:t>The “public key” is a short mathematical object </a:t>
            </a:r>
            <a:br>
              <a:rPr lang="en-GB" dirty="0" smtClean="0"/>
            </a:br>
            <a:r>
              <a:rPr lang="en-GB" dirty="0" smtClean="0"/>
              <a:t>(</a:t>
            </a:r>
            <a:r>
              <a:rPr lang="en-GB" dirty="0" err="1" smtClean="0"/>
              <a:t>eg</a:t>
            </a:r>
            <a:r>
              <a:rPr lang="en-GB" dirty="0" smtClean="0"/>
              <a:t>. a large number of 1024 bits or a couple of short integers representing a point on an Elliptic Curve)</a:t>
            </a:r>
          </a:p>
          <a:p>
            <a:pPr lvl="1"/>
            <a:r>
              <a:rPr lang="en-GB" dirty="0" smtClean="0"/>
              <a:t>“Key derivation”: Alice and Bob can </a:t>
            </a:r>
            <a:r>
              <a:rPr lang="en-GB" dirty="0" smtClean="0">
                <a:solidFill>
                  <a:schemeClr val="accent1"/>
                </a:solidFill>
              </a:rPr>
              <a:t>derive a symmetric key</a:t>
            </a:r>
            <a:r>
              <a:rPr lang="en-GB" dirty="0" smtClean="0"/>
              <a:t> known only to them.</a:t>
            </a:r>
          </a:p>
          <a:p>
            <a:pPr lvl="1"/>
            <a:r>
              <a:rPr lang="en-GB" dirty="0" smtClean="0"/>
              <a:t>“Public key encryption”: Alice may “</a:t>
            </a:r>
            <a:r>
              <a:rPr lang="en-GB" dirty="0" smtClean="0">
                <a:solidFill>
                  <a:schemeClr val="accent1"/>
                </a:solidFill>
              </a:rPr>
              <a:t>encrypt” a message</a:t>
            </a:r>
            <a:r>
              <a:rPr lang="en-GB" dirty="0" smtClean="0"/>
              <a:t> that only Bob can “decrypt”.</a:t>
            </a:r>
          </a:p>
          <a:p>
            <a:pPr lvl="1"/>
            <a:r>
              <a:rPr lang="en-GB" dirty="0" smtClean="0"/>
              <a:t>“Signing”: Alice only may </a:t>
            </a:r>
            <a:r>
              <a:rPr lang="en-GB" dirty="0" smtClean="0">
                <a:solidFill>
                  <a:schemeClr val="accent1"/>
                </a:solidFill>
              </a:rPr>
              <a:t>“sign” the message </a:t>
            </a:r>
            <a:r>
              <a:rPr lang="en-GB" dirty="0" smtClean="0"/>
              <a:t>that others may “verify” as originating from her.</a:t>
            </a:r>
            <a:endParaRPr lang="en-GB" dirty="0"/>
          </a:p>
          <a:p>
            <a:pPr marL="0" indent="0">
              <a:buNone/>
            </a:pPr>
            <a:endParaRPr lang="en-GB" dirty="0" smtClean="0"/>
          </a:p>
          <a:p>
            <a:pPr marL="0" indent="0">
              <a:buNone/>
            </a:pPr>
            <a:r>
              <a:rPr lang="en-GB" b="1" dirty="0" smtClean="0"/>
              <a:t>Note</a:t>
            </a:r>
            <a:r>
              <a:rPr lang="en-GB" dirty="0" smtClean="0"/>
              <a:t>: this is a course building and applying such cryptographic primitives (applied cryptography). For their theory and precise definitions see a specialized course.</a:t>
            </a:r>
          </a:p>
        </p:txBody>
      </p:sp>
    </p:spTree>
    <p:extLst>
      <p:ext uri="{BB962C8B-B14F-4D97-AF65-F5344CB8AC3E}">
        <p14:creationId xmlns:p14="http://schemas.microsoft.com/office/powerpoint/2010/main" val="27509637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GB" altLang="en-US" smtClean="0"/>
              <a:t>Privacy as a security property</a:t>
            </a:r>
          </a:p>
        </p:txBody>
      </p:sp>
      <p:sp>
        <p:nvSpPr>
          <p:cNvPr id="7171" name="Content Placeholder 2"/>
          <p:cNvSpPr>
            <a:spLocks noGrp="1"/>
          </p:cNvSpPr>
          <p:nvPr>
            <p:ph idx="1"/>
          </p:nvPr>
        </p:nvSpPr>
        <p:spPr/>
        <p:txBody>
          <a:bodyPr/>
          <a:lstStyle/>
          <a:p>
            <a:pPr eaLnBrk="1" hangingPunct="1"/>
            <a:r>
              <a:rPr lang="en-GB" altLang="en-US" smtClean="0"/>
              <a:t>Security property:</a:t>
            </a:r>
          </a:p>
          <a:p>
            <a:pPr lvl="1" eaLnBrk="1" hangingPunct="1"/>
            <a:r>
              <a:rPr lang="en-GB" altLang="en-US" i="1" smtClean="0"/>
              <a:t>Confidentiality</a:t>
            </a:r>
            <a:r>
              <a:rPr lang="en-GB" altLang="en-US" smtClean="0"/>
              <a:t> – keeping a person’s secrets secret.</a:t>
            </a:r>
          </a:p>
          <a:p>
            <a:pPr lvl="1" eaLnBrk="1" hangingPunct="1"/>
            <a:r>
              <a:rPr lang="en-GB" altLang="en-US" i="1" smtClean="0"/>
              <a:t>Control</a:t>
            </a:r>
            <a:r>
              <a:rPr lang="en-GB" altLang="en-US" smtClean="0"/>
              <a:t> – giving control to the individual about the use of their personal information.</a:t>
            </a:r>
          </a:p>
          <a:p>
            <a:pPr lvl="1" eaLnBrk="1" hangingPunct="1"/>
            <a:r>
              <a:rPr lang="en-GB" altLang="en-US" i="1" smtClean="0"/>
              <a:t>Self-actualization</a:t>
            </a:r>
            <a:r>
              <a:rPr lang="en-GB" altLang="en-US" smtClean="0"/>
              <a:t> – allowing the individual to use their information environment to further their own aims.</a:t>
            </a:r>
          </a:p>
          <a:p>
            <a:pPr lvl="1" eaLnBrk="1" hangingPunct="1"/>
            <a:endParaRPr lang="en-GB" altLang="en-US" smtClean="0"/>
          </a:p>
          <a:p>
            <a:pPr eaLnBrk="1" hangingPunct="1"/>
            <a:r>
              <a:rPr lang="en-GB" altLang="en-US" smtClean="0"/>
              <a:t>More to privacy:</a:t>
            </a:r>
          </a:p>
          <a:p>
            <a:pPr lvl="1" eaLnBrk="1" hangingPunct="1"/>
            <a:r>
              <a:rPr lang="en-GB" altLang="en-US" smtClean="0"/>
              <a:t>Sociology, law, psychology, …</a:t>
            </a:r>
          </a:p>
          <a:p>
            <a:pPr lvl="1" eaLnBrk="1" hangingPunct="1"/>
            <a:r>
              <a:rPr lang="en-GB" altLang="en-US" smtClean="0"/>
              <a:t>Eg: “The Presentation of Self in Everyday Life” (1959)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Modern symmetric cryptography</a:t>
            </a:r>
            <a:endParaRPr lang="en-GB" dirty="0"/>
          </a:p>
        </p:txBody>
      </p:sp>
      <p:sp>
        <p:nvSpPr>
          <p:cNvPr id="3" name="Content Placeholder 2"/>
          <p:cNvSpPr>
            <a:spLocks noGrp="1"/>
          </p:cNvSpPr>
          <p:nvPr>
            <p:ph idx="1"/>
          </p:nvPr>
        </p:nvSpPr>
        <p:spPr/>
        <p:txBody>
          <a:bodyPr/>
          <a:lstStyle/>
          <a:p>
            <a:r>
              <a:rPr lang="en-GB" dirty="0" smtClean="0"/>
              <a:t>Presupposes: Alice and Bob share a key (K)</a:t>
            </a:r>
          </a:p>
          <a:p>
            <a:pPr lvl="1"/>
            <a:r>
              <a:rPr lang="en-GB" dirty="0" smtClean="0"/>
              <a:t>Key generation: Each bit of K must be indistinguishable from random to any third party (adversary).</a:t>
            </a:r>
          </a:p>
          <a:p>
            <a:endParaRPr lang="en-GB" sz="1050" dirty="0" smtClean="0"/>
          </a:p>
          <a:p>
            <a:r>
              <a:rPr lang="en-GB" dirty="0" smtClean="0"/>
              <a:t>AEAD: Authenticated Encryption with Associated Data</a:t>
            </a:r>
          </a:p>
          <a:p>
            <a:pPr lvl="1"/>
            <a:r>
              <a:rPr lang="en-GB" dirty="0" smtClean="0">
                <a:solidFill>
                  <a:schemeClr val="accent1"/>
                </a:solidFill>
              </a:rPr>
              <a:t>Authenticated</a:t>
            </a:r>
            <a:r>
              <a:rPr lang="en-GB" dirty="0" smtClean="0"/>
              <a:t>: an adversary may not change any part of the message without the decryption failing.</a:t>
            </a:r>
          </a:p>
          <a:p>
            <a:pPr lvl="1"/>
            <a:r>
              <a:rPr lang="en-GB" dirty="0" smtClean="0">
                <a:solidFill>
                  <a:schemeClr val="accent1"/>
                </a:solidFill>
              </a:rPr>
              <a:t>Encryption</a:t>
            </a:r>
            <a:r>
              <a:rPr lang="en-GB" dirty="0" smtClean="0"/>
              <a:t>: an adversary may not learn “anything” about the message or the key by observing encrypted </a:t>
            </a:r>
            <a:r>
              <a:rPr lang="en-GB" dirty="0" err="1" smtClean="0"/>
              <a:t>ciphertexts</a:t>
            </a:r>
            <a:r>
              <a:rPr lang="en-GB" dirty="0" smtClean="0"/>
              <a:t> or their plaintexts. Different </a:t>
            </a:r>
            <a:r>
              <a:rPr lang="en-GB" dirty="0" err="1" smtClean="0"/>
              <a:t>ciphertexts</a:t>
            </a:r>
            <a:r>
              <a:rPr lang="en-GB" dirty="0" smtClean="0"/>
              <a:t> of the same plaintexts look different</a:t>
            </a:r>
            <a:r>
              <a:rPr lang="en-GB" dirty="0"/>
              <a:t> </a:t>
            </a:r>
            <a:r>
              <a:rPr lang="en-GB" dirty="0" smtClean="0"/>
              <a:t>(cannot be linked).</a:t>
            </a:r>
          </a:p>
          <a:p>
            <a:pPr lvl="1"/>
            <a:r>
              <a:rPr lang="en-GB" dirty="0" smtClean="0">
                <a:solidFill>
                  <a:schemeClr val="accent1"/>
                </a:solidFill>
              </a:rPr>
              <a:t>Associated data</a:t>
            </a:r>
            <a:r>
              <a:rPr lang="en-GB" dirty="0" smtClean="0"/>
              <a:t>: protect the authenticity of some non-encrypted data.</a:t>
            </a:r>
            <a:endParaRPr lang="en-GB" dirty="0"/>
          </a:p>
        </p:txBody>
      </p:sp>
      <p:pic>
        <p:nvPicPr>
          <p:cNvPr id="4" name="Picture 3"/>
          <p:cNvPicPr>
            <a:picLocks noChangeAspect="1"/>
          </p:cNvPicPr>
          <p:nvPr/>
        </p:nvPicPr>
        <p:blipFill>
          <a:blip r:embed="rId2"/>
          <a:stretch>
            <a:fillRect/>
          </a:stretch>
        </p:blipFill>
        <p:spPr>
          <a:xfrm>
            <a:off x="489240" y="5170771"/>
            <a:ext cx="8331232" cy="1642605"/>
          </a:xfrm>
          <a:prstGeom prst="rect">
            <a:avLst/>
          </a:prstGeom>
        </p:spPr>
      </p:pic>
      <p:cxnSp>
        <p:nvCxnSpPr>
          <p:cNvPr id="6" name="Straight Arrow Connector 5"/>
          <p:cNvCxnSpPr/>
          <p:nvPr/>
        </p:nvCxnSpPr>
        <p:spPr>
          <a:xfrm>
            <a:off x="1763688" y="5949280"/>
            <a:ext cx="590465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3982736" y="5608147"/>
            <a:ext cx="1178528" cy="369332"/>
          </a:xfrm>
          <a:prstGeom prst="rect">
            <a:avLst/>
          </a:prstGeom>
          <a:noFill/>
        </p:spPr>
        <p:txBody>
          <a:bodyPr wrap="none" rtlCol="0">
            <a:spAutoFit/>
          </a:bodyPr>
          <a:lstStyle/>
          <a:p>
            <a:r>
              <a:rPr lang="en-GB" dirty="0" smtClean="0"/>
              <a:t>C = E</a:t>
            </a:r>
            <a:r>
              <a:rPr lang="en-GB" baseline="-25000" dirty="0" smtClean="0"/>
              <a:t>K</a:t>
            </a:r>
            <a:r>
              <a:rPr lang="en-GB" dirty="0" smtClean="0"/>
              <a:t>(P)</a:t>
            </a:r>
            <a:endParaRPr lang="en-GB" dirty="0"/>
          </a:p>
        </p:txBody>
      </p:sp>
      <p:sp>
        <p:nvSpPr>
          <p:cNvPr id="8" name="TextBox 7"/>
          <p:cNvSpPr txBox="1"/>
          <p:nvPr/>
        </p:nvSpPr>
        <p:spPr>
          <a:xfrm>
            <a:off x="2042602" y="6402755"/>
            <a:ext cx="5224507" cy="369332"/>
          </a:xfrm>
          <a:prstGeom prst="rect">
            <a:avLst/>
          </a:prstGeom>
          <a:noFill/>
        </p:spPr>
        <p:txBody>
          <a:bodyPr wrap="none" rtlCol="0">
            <a:spAutoFit/>
          </a:bodyPr>
          <a:lstStyle/>
          <a:p>
            <a:r>
              <a:rPr lang="en-GB" dirty="0" smtClean="0"/>
              <a:t>(</a:t>
            </a:r>
            <a:r>
              <a:rPr lang="en-GB" i="1" dirty="0" smtClean="0"/>
              <a:t>Simplistic depiction of symmetric key encryption</a:t>
            </a:r>
            <a:r>
              <a:rPr lang="en-GB" dirty="0" smtClean="0"/>
              <a:t>)</a:t>
            </a:r>
            <a:endParaRPr lang="en-GB" dirty="0"/>
          </a:p>
        </p:txBody>
      </p:sp>
    </p:spTree>
    <p:extLst>
      <p:ext uri="{BB962C8B-B14F-4D97-AF65-F5344CB8AC3E}">
        <p14:creationId xmlns:p14="http://schemas.microsoft.com/office/powerpoint/2010/main" val="30518952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Modern Cryptography: AES-GCM</a:t>
            </a:r>
            <a:endParaRPr lang="en-GB" dirty="0"/>
          </a:p>
        </p:txBody>
      </p:sp>
      <p:sp>
        <p:nvSpPr>
          <p:cNvPr id="3" name="Content Placeholder 2"/>
          <p:cNvSpPr>
            <a:spLocks noGrp="1"/>
          </p:cNvSpPr>
          <p:nvPr>
            <p:ph idx="1"/>
          </p:nvPr>
        </p:nvSpPr>
        <p:spPr/>
        <p:txBody>
          <a:bodyPr/>
          <a:lstStyle/>
          <a:p>
            <a:r>
              <a:rPr lang="en-GB" dirty="0" smtClean="0"/>
              <a:t>Example AEAD: NIST Advanced Encryption Standard (AES) block cipher in Galois Counter Mode (GCM). </a:t>
            </a:r>
          </a:p>
          <a:p>
            <a:pPr lvl="1"/>
            <a:r>
              <a:rPr lang="en-GB" dirty="0" smtClean="0"/>
              <a:t>Key lengths: 128 bits, 192 bits or 256 bits.</a:t>
            </a:r>
          </a:p>
          <a:p>
            <a:pPr lvl="1"/>
            <a:r>
              <a:rPr lang="en-GB" dirty="0" smtClean="0"/>
              <a:t>Each encryption requires a fresh random “Initialization vector” IV </a:t>
            </a:r>
            <a:br>
              <a:rPr lang="en-GB" dirty="0" smtClean="0"/>
            </a:br>
            <a:r>
              <a:rPr lang="en-GB" dirty="0" smtClean="0"/>
              <a:t>(up to the block size, 128 bits).</a:t>
            </a:r>
          </a:p>
          <a:p>
            <a:pPr lvl="1"/>
            <a:r>
              <a:rPr lang="en-GB" dirty="0" smtClean="0"/>
              <a:t>Encryption generates a “tag” (up to the block size, 128 bits).</a:t>
            </a:r>
          </a:p>
          <a:p>
            <a:pPr lvl="1"/>
            <a:r>
              <a:rPr lang="en-GB" dirty="0" smtClean="0"/>
              <a:t>Any length of associated data, and plaintext. </a:t>
            </a:r>
            <a:br>
              <a:rPr lang="en-GB" dirty="0" smtClean="0"/>
            </a:br>
            <a:r>
              <a:rPr lang="en-GB" dirty="0" err="1" smtClean="0"/>
              <a:t>Ciphertext</a:t>
            </a:r>
            <a:r>
              <a:rPr lang="en-GB" dirty="0" smtClean="0"/>
              <a:t> (C) same bit size as Plaintext (P).</a:t>
            </a:r>
          </a:p>
          <a:p>
            <a:endParaRPr lang="en-GB" sz="1200" dirty="0"/>
          </a:p>
          <a:p>
            <a:r>
              <a:rPr lang="en-GB" dirty="0" smtClean="0"/>
              <a:t>AES: designed by Belgian cryptographers </a:t>
            </a:r>
            <a:r>
              <a:rPr lang="en-GB" dirty="0" err="1" smtClean="0"/>
              <a:t>Rijmen</a:t>
            </a:r>
            <a:r>
              <a:rPr lang="en-GB" dirty="0" smtClean="0"/>
              <a:t> &amp; </a:t>
            </a:r>
            <a:r>
              <a:rPr lang="en-GB" dirty="0" err="1" smtClean="0"/>
              <a:t>Daemen</a:t>
            </a:r>
            <a:r>
              <a:rPr lang="en-GB" dirty="0" smtClean="0"/>
              <a:t>.</a:t>
            </a:r>
          </a:p>
          <a:p>
            <a:pPr lvl="1"/>
            <a:r>
              <a:rPr lang="en-GB" dirty="0" smtClean="0"/>
              <a:t>Chosen by US NIST by open public competition in 2001.</a:t>
            </a:r>
            <a:endParaRPr lang="en-GB" dirty="0"/>
          </a:p>
        </p:txBody>
      </p:sp>
      <p:pic>
        <p:nvPicPr>
          <p:cNvPr id="4" name="Picture 3"/>
          <p:cNvPicPr>
            <a:picLocks noChangeAspect="1"/>
          </p:cNvPicPr>
          <p:nvPr/>
        </p:nvPicPr>
        <p:blipFill>
          <a:blip r:embed="rId2"/>
          <a:stretch>
            <a:fillRect/>
          </a:stretch>
        </p:blipFill>
        <p:spPr>
          <a:xfrm>
            <a:off x="489240" y="5170771"/>
            <a:ext cx="8331232" cy="1642605"/>
          </a:xfrm>
          <a:prstGeom prst="rect">
            <a:avLst/>
          </a:prstGeom>
        </p:spPr>
      </p:pic>
      <p:cxnSp>
        <p:nvCxnSpPr>
          <p:cNvPr id="5" name="Straight Arrow Connector 4"/>
          <p:cNvCxnSpPr/>
          <p:nvPr/>
        </p:nvCxnSpPr>
        <p:spPr>
          <a:xfrm>
            <a:off x="1763688" y="5949280"/>
            <a:ext cx="590465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 name="TextBox 5"/>
          <p:cNvSpPr txBox="1"/>
          <p:nvPr/>
        </p:nvSpPr>
        <p:spPr>
          <a:xfrm>
            <a:off x="2661641" y="5608147"/>
            <a:ext cx="3679725" cy="369332"/>
          </a:xfrm>
          <a:prstGeom prst="rect">
            <a:avLst/>
          </a:prstGeom>
          <a:noFill/>
        </p:spPr>
        <p:txBody>
          <a:bodyPr wrap="none" rtlCol="0">
            <a:spAutoFit/>
          </a:bodyPr>
          <a:lstStyle/>
          <a:p>
            <a:r>
              <a:rPr lang="en-GB" dirty="0" smtClean="0"/>
              <a:t>&lt;IV, AD, Tag, C = AEAD</a:t>
            </a:r>
            <a:r>
              <a:rPr lang="en-GB" baseline="-25000" dirty="0" smtClean="0"/>
              <a:t>K</a:t>
            </a:r>
            <a:r>
              <a:rPr lang="en-GB" dirty="0" smtClean="0"/>
              <a:t>(AD; P) &gt;</a:t>
            </a:r>
            <a:endParaRPr lang="en-GB" dirty="0"/>
          </a:p>
        </p:txBody>
      </p:sp>
      <p:sp>
        <p:nvSpPr>
          <p:cNvPr id="7" name="TextBox 6"/>
          <p:cNvSpPr txBox="1"/>
          <p:nvPr/>
        </p:nvSpPr>
        <p:spPr>
          <a:xfrm>
            <a:off x="2333826" y="6167045"/>
            <a:ext cx="4335354" cy="646331"/>
          </a:xfrm>
          <a:prstGeom prst="rect">
            <a:avLst/>
          </a:prstGeom>
          <a:noFill/>
        </p:spPr>
        <p:txBody>
          <a:bodyPr wrap="none" rtlCol="0">
            <a:spAutoFit/>
          </a:bodyPr>
          <a:lstStyle/>
          <a:p>
            <a:r>
              <a:rPr lang="en-GB" b="1" dirty="0" smtClean="0">
                <a:solidFill>
                  <a:schemeClr val="accent1"/>
                </a:solidFill>
              </a:rPr>
              <a:t>Tag and C are indistinguishable </a:t>
            </a:r>
            <a:br>
              <a:rPr lang="en-GB" b="1" dirty="0" smtClean="0">
                <a:solidFill>
                  <a:schemeClr val="accent1"/>
                </a:solidFill>
              </a:rPr>
            </a:br>
            <a:r>
              <a:rPr lang="en-GB" b="1" dirty="0" smtClean="0">
                <a:solidFill>
                  <a:schemeClr val="accent1"/>
                </a:solidFill>
              </a:rPr>
              <a:t>from random strings to the adversary.</a:t>
            </a:r>
            <a:endParaRPr lang="en-GB" b="1" dirty="0">
              <a:solidFill>
                <a:schemeClr val="accent1"/>
              </a:solidFill>
            </a:endParaRPr>
          </a:p>
        </p:txBody>
      </p:sp>
    </p:spTree>
    <p:extLst>
      <p:ext uri="{BB962C8B-B14F-4D97-AF65-F5344CB8AC3E}">
        <p14:creationId xmlns:p14="http://schemas.microsoft.com/office/powerpoint/2010/main" val="691672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Lab 1 – Task 1 &amp; 2 </a:t>
            </a:r>
            <a:endParaRPr lang="en-GB" dirty="0"/>
          </a:p>
        </p:txBody>
      </p:sp>
      <p:sp>
        <p:nvSpPr>
          <p:cNvPr id="3" name="Content Placeholder 2"/>
          <p:cNvSpPr>
            <a:spLocks noGrp="1"/>
          </p:cNvSpPr>
          <p:nvPr>
            <p:ph idx="1"/>
          </p:nvPr>
        </p:nvSpPr>
        <p:spPr/>
        <p:txBody>
          <a:bodyPr/>
          <a:lstStyle/>
          <a:p>
            <a:r>
              <a:rPr lang="en-GB" dirty="0" smtClean="0"/>
              <a:t>Task 1 – ensure lab installation works and tests run.</a:t>
            </a:r>
          </a:p>
          <a:p>
            <a:r>
              <a:rPr lang="en-GB" dirty="0" smtClean="0"/>
              <a:t>Task 2 – Use facilities within </a:t>
            </a:r>
            <a:r>
              <a:rPr lang="en-GB" i="1" dirty="0" err="1" smtClean="0"/>
              <a:t>petlib</a:t>
            </a:r>
            <a:r>
              <a:rPr lang="en-GB" dirty="0" smtClean="0"/>
              <a:t> to implement message encryption and decryption using AES-GCM (128 bit key).</a:t>
            </a:r>
          </a:p>
          <a:p>
            <a:pPr lvl="1"/>
            <a:r>
              <a:rPr lang="en-GB" dirty="0"/>
              <a:t>from </a:t>
            </a:r>
            <a:r>
              <a:rPr lang="en-GB" dirty="0" err="1"/>
              <a:t>petlib.cipher</a:t>
            </a:r>
            <a:r>
              <a:rPr lang="en-GB" dirty="0"/>
              <a:t> import </a:t>
            </a:r>
            <a:r>
              <a:rPr lang="en-GB" dirty="0" smtClean="0"/>
              <a:t>Cipher</a:t>
            </a:r>
          </a:p>
          <a:p>
            <a:pPr lvl="1"/>
            <a:endParaRPr lang="en-GB" dirty="0"/>
          </a:p>
          <a:p>
            <a:endParaRPr lang="en-GB" dirty="0"/>
          </a:p>
        </p:txBody>
      </p:sp>
    </p:spTree>
    <p:extLst>
      <p:ext uri="{BB962C8B-B14F-4D97-AF65-F5344CB8AC3E}">
        <p14:creationId xmlns:p14="http://schemas.microsoft.com/office/powerpoint/2010/main" val="3157652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Beyond shared keys: Public Key Cryptography</a:t>
            </a:r>
            <a:endParaRPr lang="en-GB" dirty="0"/>
          </a:p>
        </p:txBody>
      </p:sp>
      <p:sp>
        <p:nvSpPr>
          <p:cNvPr id="3" name="Content Placeholder 2"/>
          <p:cNvSpPr>
            <a:spLocks noGrp="1"/>
          </p:cNvSpPr>
          <p:nvPr>
            <p:ph idx="1"/>
          </p:nvPr>
        </p:nvSpPr>
        <p:spPr/>
        <p:txBody>
          <a:bodyPr/>
          <a:lstStyle/>
          <a:p>
            <a:r>
              <a:rPr lang="en-GB" dirty="0" smtClean="0"/>
              <a:t>Problem: how does Alice and Bob share a key?</a:t>
            </a:r>
          </a:p>
          <a:p>
            <a:pPr lvl="1"/>
            <a:r>
              <a:rPr lang="en-GB" dirty="0" smtClean="0"/>
              <a:t>What if they have not met before?</a:t>
            </a:r>
          </a:p>
          <a:p>
            <a:pPr lvl="1"/>
            <a:r>
              <a:rPr lang="en-GB" dirty="0" smtClean="0"/>
              <a:t>For N people N</a:t>
            </a:r>
            <a:r>
              <a:rPr lang="en-GB" baseline="30000" dirty="0" smtClean="0"/>
              <a:t>2</a:t>
            </a:r>
            <a:r>
              <a:rPr lang="en-GB" dirty="0" smtClean="0"/>
              <a:t>/2 shared keys may not be practical.</a:t>
            </a:r>
          </a:p>
          <a:p>
            <a:pPr lvl="1"/>
            <a:endParaRPr lang="en-GB" dirty="0"/>
          </a:p>
          <a:p>
            <a:r>
              <a:rPr lang="en-GB" dirty="0" smtClean="0"/>
              <a:t>Key reading: </a:t>
            </a:r>
            <a:r>
              <a:rPr lang="en-GB" dirty="0" err="1" smtClean="0"/>
              <a:t>Diffie</a:t>
            </a:r>
            <a:r>
              <a:rPr lang="en-GB" dirty="0" smtClean="0"/>
              <a:t> &amp; Hellman “New Directions in Cryptography” (‘76)</a:t>
            </a:r>
          </a:p>
          <a:p>
            <a:pPr lvl="1"/>
            <a:r>
              <a:rPr lang="en-GB" dirty="0" smtClean="0"/>
              <a:t>Establish a symmetric key over a public channel.</a:t>
            </a:r>
          </a:p>
          <a:p>
            <a:pPr lvl="1"/>
            <a:endParaRPr lang="en-GB" dirty="0"/>
          </a:p>
          <a:p>
            <a:r>
              <a:rPr lang="en-GB" dirty="0" smtClean="0"/>
              <a:t>What is the trick?</a:t>
            </a:r>
          </a:p>
          <a:p>
            <a:pPr lvl="1"/>
            <a:r>
              <a:rPr lang="en-GB" dirty="0" smtClean="0"/>
              <a:t>Mathematical operations easy in one direction and “difficult” in the other.</a:t>
            </a:r>
          </a:p>
          <a:p>
            <a:pPr lvl="1"/>
            <a:r>
              <a:rPr lang="en-GB" dirty="0" smtClean="0"/>
              <a:t>“Computational assumption”: adversary cannot solve the hard problem.</a:t>
            </a:r>
          </a:p>
          <a:p>
            <a:pPr lvl="1"/>
            <a:r>
              <a:rPr lang="en-GB" dirty="0" smtClean="0"/>
              <a:t>In practice: mathematical objects must be largish for the assumption to hold.</a:t>
            </a:r>
            <a:endParaRPr lang="en-GB" dirty="0"/>
          </a:p>
        </p:txBody>
      </p:sp>
    </p:spTree>
    <p:extLst>
      <p:ext uri="{BB962C8B-B14F-4D97-AF65-F5344CB8AC3E}">
        <p14:creationId xmlns:p14="http://schemas.microsoft.com/office/powerpoint/2010/main" val="1486135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maths problems PKC is based on …</a:t>
            </a:r>
            <a:endParaRPr lang="en-GB" dirty="0"/>
          </a:p>
        </p:txBody>
      </p:sp>
      <p:sp>
        <p:nvSpPr>
          <p:cNvPr id="3" name="Content Placeholder 2"/>
          <p:cNvSpPr>
            <a:spLocks noGrp="1"/>
          </p:cNvSpPr>
          <p:nvPr>
            <p:ph idx="1"/>
          </p:nvPr>
        </p:nvSpPr>
        <p:spPr/>
        <p:txBody>
          <a:bodyPr/>
          <a:lstStyle/>
          <a:p>
            <a:r>
              <a:rPr lang="en-GB" dirty="0" smtClean="0"/>
              <a:t>Consider a </a:t>
            </a:r>
            <a:r>
              <a:rPr lang="en-GB" b="1" dirty="0" smtClean="0">
                <a:solidFill>
                  <a:schemeClr val="accent1"/>
                </a:solidFill>
              </a:rPr>
              <a:t>Group G</a:t>
            </a:r>
            <a:r>
              <a:rPr lang="en-GB" dirty="0" smtClean="0"/>
              <a:t> with elements g </a:t>
            </a:r>
            <a:r>
              <a:rPr lang="en-GB" dirty="0">
                <a:sym typeface="Symbol" panose="05050102010706020507" pitchFamily="18" charset="2"/>
              </a:rPr>
              <a:t> G</a:t>
            </a:r>
            <a:r>
              <a:rPr lang="en-GB" dirty="0" smtClean="0"/>
              <a:t> and h </a:t>
            </a:r>
            <a:r>
              <a:rPr lang="en-GB" dirty="0" smtClean="0">
                <a:sym typeface="Symbol" panose="05050102010706020507" pitchFamily="18" charset="2"/>
              </a:rPr>
              <a:t> G</a:t>
            </a:r>
            <a:r>
              <a:rPr lang="en-GB" dirty="0" smtClean="0"/>
              <a:t>.</a:t>
            </a:r>
          </a:p>
          <a:p>
            <a:pPr lvl="1"/>
            <a:r>
              <a:rPr lang="en-GB" dirty="0" smtClean="0"/>
              <a:t>Example 1: the group of integers x modulo a large (1024 bit) prime.</a:t>
            </a:r>
          </a:p>
          <a:p>
            <a:pPr lvl="1"/>
            <a:r>
              <a:rPr lang="en-GB" dirty="0" smtClean="0"/>
              <a:t>Example 2: the group of pairs of integers (x, y) modulo a small (256 bit) prime satisfying the elliptic equation y</a:t>
            </a:r>
            <a:r>
              <a:rPr lang="en-GB" baseline="30000" dirty="0" smtClean="0"/>
              <a:t>2</a:t>
            </a:r>
            <a:r>
              <a:rPr lang="en-GB" dirty="0" smtClean="0"/>
              <a:t> </a:t>
            </a:r>
            <a:r>
              <a:rPr lang="en-GB" dirty="0" smtClean="0">
                <a:sym typeface="Symbol" panose="05050102010706020507" pitchFamily="18" charset="2"/>
              </a:rPr>
              <a:t></a:t>
            </a:r>
            <a:r>
              <a:rPr lang="en-GB" dirty="0" smtClean="0"/>
              <a:t> x</a:t>
            </a:r>
            <a:r>
              <a:rPr lang="en-GB" baseline="30000" dirty="0" smtClean="0"/>
              <a:t>3</a:t>
            </a:r>
            <a:r>
              <a:rPr lang="en-GB" dirty="0" smtClean="0"/>
              <a:t> + </a:t>
            </a:r>
            <a:r>
              <a:rPr lang="en-GB" dirty="0" err="1" smtClean="0"/>
              <a:t>ax</a:t>
            </a:r>
            <a:r>
              <a:rPr lang="en-GB" dirty="0" smtClean="0"/>
              <a:t> + b (mod p)</a:t>
            </a:r>
          </a:p>
          <a:p>
            <a:endParaRPr lang="en-GB" dirty="0"/>
          </a:p>
          <a:p>
            <a:r>
              <a:rPr lang="en-GB" dirty="0" smtClean="0"/>
              <a:t>Define two aspects to define the group G:</a:t>
            </a:r>
          </a:p>
          <a:p>
            <a:pPr lvl="1"/>
            <a:r>
              <a:rPr lang="en-GB" dirty="0" smtClean="0"/>
              <a:t>An commutative </a:t>
            </a:r>
            <a:r>
              <a:rPr lang="en-GB" b="1" dirty="0" smtClean="0">
                <a:solidFill>
                  <a:schemeClr val="accent1"/>
                </a:solidFill>
              </a:rPr>
              <a:t>operation </a:t>
            </a:r>
            <a:r>
              <a:rPr lang="en-GB" b="1" dirty="0" smtClean="0">
                <a:solidFill>
                  <a:schemeClr val="accent1"/>
                </a:solidFill>
                <a:sym typeface="Symbol" panose="05050102010706020507" pitchFamily="18" charset="2"/>
              </a:rPr>
              <a:t></a:t>
            </a:r>
            <a:r>
              <a:rPr lang="en-GB" dirty="0" smtClean="0">
                <a:sym typeface="Symbol" panose="05050102010706020507" pitchFamily="18" charset="2"/>
              </a:rPr>
              <a:t> between elements of the group G.</a:t>
            </a:r>
          </a:p>
          <a:p>
            <a:pPr lvl="1"/>
            <a:r>
              <a:rPr lang="en-GB" dirty="0" smtClean="0">
                <a:sym typeface="Symbol" panose="05050102010706020507" pitchFamily="18" charset="2"/>
              </a:rPr>
              <a:t>An </a:t>
            </a:r>
            <a:r>
              <a:rPr lang="en-GB" b="1" dirty="0" smtClean="0">
                <a:solidFill>
                  <a:schemeClr val="accent1"/>
                </a:solidFill>
                <a:sym typeface="Symbol" panose="05050102010706020507" pitchFamily="18" charset="2"/>
              </a:rPr>
              <a:t>element “0”</a:t>
            </a:r>
            <a:r>
              <a:rPr lang="en-GB" dirty="0" smtClean="0">
                <a:sym typeface="Symbol" panose="05050102010706020507" pitchFamily="18" charset="2"/>
              </a:rPr>
              <a:t> such that for any </a:t>
            </a:r>
            <a:r>
              <a:rPr lang="en-GB" dirty="0" smtClean="0"/>
              <a:t>g’ </a:t>
            </a:r>
            <a:r>
              <a:rPr lang="en-GB" dirty="0">
                <a:sym typeface="Symbol" panose="05050102010706020507" pitchFamily="18" charset="2"/>
              </a:rPr>
              <a:t> </a:t>
            </a:r>
            <a:r>
              <a:rPr lang="en-GB" dirty="0" smtClean="0">
                <a:sym typeface="Symbol" panose="05050102010706020507" pitchFamily="18" charset="2"/>
              </a:rPr>
              <a:t>G we have </a:t>
            </a:r>
            <a:r>
              <a:rPr lang="en-GB" dirty="0"/>
              <a:t>g</a:t>
            </a:r>
            <a:r>
              <a:rPr lang="en-GB" dirty="0" smtClean="0"/>
              <a:t>’ </a:t>
            </a:r>
            <a:r>
              <a:rPr lang="en-GB" dirty="0" smtClean="0">
                <a:sym typeface="Symbol" panose="05050102010706020507" pitchFamily="18" charset="2"/>
              </a:rPr>
              <a:t> 0 = </a:t>
            </a:r>
            <a:r>
              <a:rPr lang="en-GB" dirty="0"/>
              <a:t>g</a:t>
            </a:r>
            <a:r>
              <a:rPr lang="en-GB" dirty="0" smtClean="0"/>
              <a:t>’.</a:t>
            </a:r>
          </a:p>
          <a:p>
            <a:pPr marL="0" indent="0">
              <a:buNone/>
            </a:pPr>
            <a:endParaRPr lang="en-GB" dirty="0">
              <a:sym typeface="Symbol" panose="05050102010706020507" pitchFamily="18" charset="2"/>
            </a:endParaRPr>
          </a:p>
          <a:p>
            <a:r>
              <a:rPr lang="en-GB" dirty="0" smtClean="0">
                <a:sym typeface="Symbol" panose="05050102010706020507" pitchFamily="18" charset="2"/>
              </a:rPr>
              <a:t>Example groups:</a:t>
            </a:r>
          </a:p>
          <a:p>
            <a:pPr lvl="1"/>
            <a:r>
              <a:rPr lang="en-GB" dirty="0" smtClean="0">
                <a:sym typeface="Symbol" panose="05050102010706020507" pitchFamily="18" charset="2"/>
              </a:rPr>
              <a:t>Integers modulo a large prime: multiplication (mod p) and “1”.</a:t>
            </a:r>
          </a:p>
          <a:p>
            <a:pPr lvl="1"/>
            <a:r>
              <a:rPr lang="en-GB" dirty="0" smtClean="0"/>
              <a:t>Points on elliptic curves (x, y): …</a:t>
            </a:r>
            <a:endParaRPr lang="en-GB" dirty="0"/>
          </a:p>
        </p:txBody>
      </p:sp>
    </p:spTree>
    <p:extLst>
      <p:ext uri="{BB962C8B-B14F-4D97-AF65-F5344CB8AC3E}">
        <p14:creationId xmlns:p14="http://schemas.microsoft.com/office/powerpoint/2010/main" val="22479543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t>
            </a:r>
            <a:r>
              <a:rPr lang="en-GB" dirty="0" smtClean="0"/>
              <a:t>maths </a:t>
            </a:r>
            <a:r>
              <a:rPr lang="en-GB" dirty="0"/>
              <a:t>problems PKC is based on </a:t>
            </a:r>
            <a:r>
              <a:rPr lang="en-GB" dirty="0" smtClean="0"/>
              <a:t>… </a:t>
            </a:r>
            <a:endParaRPr lang="en-GB" dirty="0"/>
          </a:p>
        </p:txBody>
      </p:sp>
      <p:sp>
        <p:nvSpPr>
          <p:cNvPr id="3" name="Content Placeholder 2"/>
          <p:cNvSpPr>
            <a:spLocks noGrp="1"/>
          </p:cNvSpPr>
          <p:nvPr>
            <p:ph idx="1"/>
          </p:nvPr>
        </p:nvSpPr>
        <p:spPr/>
        <p:txBody>
          <a:bodyPr/>
          <a:lstStyle/>
          <a:p>
            <a:r>
              <a:rPr lang="en-GB" dirty="0" smtClean="0"/>
              <a:t>Hardness </a:t>
            </a:r>
            <a:r>
              <a:rPr lang="en-GB" dirty="0"/>
              <a:t>assumption:</a:t>
            </a:r>
          </a:p>
          <a:p>
            <a:pPr lvl="1"/>
            <a:r>
              <a:rPr lang="en-GB" dirty="0"/>
              <a:t>For a scalar (integer) x it is </a:t>
            </a:r>
            <a:r>
              <a:rPr lang="en-GB" dirty="0">
                <a:solidFill>
                  <a:schemeClr val="accent1"/>
                </a:solidFill>
              </a:rPr>
              <a:t>easy</a:t>
            </a:r>
            <a:r>
              <a:rPr lang="en-GB" dirty="0"/>
              <a:t> to apply the operation </a:t>
            </a:r>
            <a:r>
              <a:rPr lang="en-GB" dirty="0">
                <a:sym typeface="Symbol" panose="05050102010706020507" pitchFamily="18" charset="2"/>
              </a:rPr>
              <a:t> x times on an element g  G</a:t>
            </a:r>
            <a:r>
              <a:rPr lang="en-GB" dirty="0" smtClean="0">
                <a:sym typeface="Symbol" panose="05050102010706020507" pitchFamily="18" charset="2"/>
              </a:rPr>
              <a:t>. Denote this operation as: x  g.</a:t>
            </a:r>
          </a:p>
          <a:p>
            <a:pPr lvl="1"/>
            <a:r>
              <a:rPr lang="en-GB" dirty="0" smtClean="0">
                <a:sym typeface="Symbol" panose="05050102010706020507" pitchFamily="18" charset="2"/>
              </a:rPr>
              <a:t>Given </a:t>
            </a:r>
            <a:r>
              <a:rPr lang="en-GB" dirty="0">
                <a:sym typeface="Symbol" panose="05050102010706020507" pitchFamily="18" charset="2"/>
              </a:rPr>
              <a:t>g  </a:t>
            </a:r>
            <a:r>
              <a:rPr lang="en-GB" dirty="0" smtClean="0">
                <a:sym typeface="Symbol" panose="05050102010706020507" pitchFamily="18" charset="2"/>
              </a:rPr>
              <a:t>G and </a:t>
            </a:r>
            <a:r>
              <a:rPr lang="en-GB" dirty="0">
                <a:sym typeface="Symbol" panose="05050102010706020507" pitchFamily="18" charset="2"/>
              </a:rPr>
              <a:t>x  </a:t>
            </a:r>
            <a:r>
              <a:rPr lang="en-GB" dirty="0" smtClean="0">
                <a:sym typeface="Symbol" panose="05050102010706020507" pitchFamily="18" charset="2"/>
              </a:rPr>
              <a:t>g it is </a:t>
            </a:r>
            <a:r>
              <a:rPr lang="en-GB" dirty="0" smtClean="0">
                <a:solidFill>
                  <a:schemeClr val="accent1"/>
                </a:solidFill>
                <a:sym typeface="Symbol" panose="05050102010706020507" pitchFamily="18" charset="2"/>
              </a:rPr>
              <a:t>hard</a:t>
            </a:r>
            <a:r>
              <a:rPr lang="en-GB" dirty="0" smtClean="0">
                <a:sym typeface="Symbol" panose="05050102010706020507" pitchFamily="18" charset="2"/>
              </a:rPr>
              <a:t> to determine the integer x.</a:t>
            </a:r>
          </a:p>
          <a:p>
            <a:pPr marL="342900" lvl="1" indent="0">
              <a:buNone/>
            </a:pPr>
            <a:r>
              <a:rPr lang="en-GB" dirty="0" smtClean="0">
                <a:sym typeface="Symbol" panose="05050102010706020507" pitchFamily="18" charset="2"/>
              </a:rPr>
              <a:t>	(Note: order “o” of a group G is integer </a:t>
            </a:r>
            <a:r>
              <a:rPr lang="en-GB" dirty="0" err="1" smtClean="0">
                <a:sym typeface="Symbol" panose="05050102010706020507" pitchFamily="18" charset="2"/>
              </a:rPr>
              <a:t>st.</a:t>
            </a:r>
            <a:r>
              <a:rPr lang="en-GB" dirty="0" smtClean="0">
                <a:sym typeface="Symbol" panose="05050102010706020507" pitchFamily="18" charset="2"/>
              </a:rPr>
              <a:t> o </a:t>
            </a:r>
            <a:r>
              <a:rPr lang="en-GB" dirty="0">
                <a:sym typeface="Symbol" panose="05050102010706020507" pitchFamily="18" charset="2"/>
              </a:rPr>
              <a:t> </a:t>
            </a:r>
            <a:r>
              <a:rPr lang="en-GB" dirty="0" smtClean="0">
                <a:sym typeface="Symbol" panose="05050102010706020507" pitchFamily="18" charset="2"/>
              </a:rPr>
              <a:t>g’ = g’)</a:t>
            </a:r>
          </a:p>
          <a:p>
            <a:pPr lvl="1"/>
            <a:endParaRPr lang="en-GB" dirty="0">
              <a:sym typeface="Symbol" panose="05050102010706020507" pitchFamily="18" charset="2"/>
            </a:endParaRPr>
          </a:p>
          <a:p>
            <a:r>
              <a:rPr lang="en-GB" dirty="0" smtClean="0">
                <a:sym typeface="Symbol" panose="05050102010706020507" pitchFamily="18" charset="2"/>
              </a:rPr>
              <a:t>Example: Integers module a large prime p.</a:t>
            </a:r>
          </a:p>
          <a:p>
            <a:pPr lvl="1"/>
            <a:r>
              <a:rPr lang="en-GB" dirty="0" smtClean="0">
                <a:sym typeface="Symbol" panose="05050102010706020507" pitchFamily="18" charset="2"/>
              </a:rPr>
              <a:t>Easy: Given g  [1, p-1] it is </a:t>
            </a:r>
            <a:r>
              <a:rPr lang="en-GB" dirty="0" smtClean="0">
                <a:solidFill>
                  <a:schemeClr val="accent1"/>
                </a:solidFill>
                <a:sym typeface="Symbol" panose="05050102010706020507" pitchFamily="18" charset="2"/>
              </a:rPr>
              <a:t>easy</a:t>
            </a:r>
            <a:r>
              <a:rPr lang="en-GB" dirty="0" smtClean="0">
                <a:sym typeface="Symbol" panose="05050102010706020507" pitchFamily="18" charset="2"/>
              </a:rPr>
              <a:t> to compute </a:t>
            </a:r>
            <a:r>
              <a:rPr lang="en-GB" dirty="0" err="1" smtClean="0">
                <a:sym typeface="Symbol" panose="05050102010706020507" pitchFamily="18" charset="2"/>
              </a:rPr>
              <a:t>g</a:t>
            </a:r>
            <a:r>
              <a:rPr lang="en-GB" baseline="30000" dirty="0" err="1" smtClean="0">
                <a:sym typeface="Symbol" panose="05050102010706020507" pitchFamily="18" charset="2"/>
              </a:rPr>
              <a:t>x</a:t>
            </a:r>
            <a:r>
              <a:rPr lang="en-GB" baseline="30000" dirty="0" smtClean="0">
                <a:sym typeface="Symbol" panose="05050102010706020507" pitchFamily="18" charset="2"/>
              </a:rPr>
              <a:t> </a:t>
            </a:r>
            <a:r>
              <a:rPr lang="en-GB" dirty="0" smtClean="0">
                <a:sym typeface="Symbol" panose="05050102010706020507" pitchFamily="18" charset="2"/>
              </a:rPr>
              <a:t>(mod p).</a:t>
            </a:r>
          </a:p>
          <a:p>
            <a:pPr lvl="1"/>
            <a:r>
              <a:rPr lang="en-GB" dirty="0" smtClean="0">
                <a:sym typeface="Symbol" panose="05050102010706020507" pitchFamily="18" charset="2"/>
              </a:rPr>
              <a:t>Hard: Given g and </a:t>
            </a:r>
            <a:r>
              <a:rPr lang="en-GB" dirty="0" err="1">
                <a:sym typeface="Symbol" panose="05050102010706020507" pitchFamily="18" charset="2"/>
              </a:rPr>
              <a:t>g</a:t>
            </a:r>
            <a:r>
              <a:rPr lang="en-GB" baseline="30000" dirty="0" err="1">
                <a:sym typeface="Symbol" panose="05050102010706020507" pitchFamily="18" charset="2"/>
              </a:rPr>
              <a:t>x</a:t>
            </a:r>
            <a:r>
              <a:rPr lang="en-GB" baseline="30000" dirty="0">
                <a:sym typeface="Symbol" panose="05050102010706020507" pitchFamily="18" charset="2"/>
              </a:rPr>
              <a:t> </a:t>
            </a:r>
            <a:r>
              <a:rPr lang="en-GB" dirty="0">
                <a:sym typeface="Symbol" panose="05050102010706020507" pitchFamily="18" charset="2"/>
              </a:rPr>
              <a:t>(mod p</a:t>
            </a:r>
            <a:r>
              <a:rPr lang="en-GB" dirty="0" smtClean="0">
                <a:sym typeface="Symbol" panose="05050102010706020507" pitchFamily="18" charset="2"/>
              </a:rPr>
              <a:t>) it is </a:t>
            </a:r>
            <a:r>
              <a:rPr lang="en-GB" dirty="0" smtClean="0">
                <a:solidFill>
                  <a:schemeClr val="accent1"/>
                </a:solidFill>
                <a:sym typeface="Symbol" panose="05050102010706020507" pitchFamily="18" charset="2"/>
              </a:rPr>
              <a:t>hard</a:t>
            </a:r>
            <a:r>
              <a:rPr lang="en-GB" dirty="0" smtClean="0">
                <a:sym typeface="Symbol" panose="05050102010706020507" pitchFamily="18" charset="2"/>
              </a:rPr>
              <a:t> to determine x </a:t>
            </a:r>
            <a:br>
              <a:rPr lang="en-GB" dirty="0" smtClean="0">
                <a:sym typeface="Symbol" panose="05050102010706020507" pitchFamily="18" charset="2"/>
              </a:rPr>
            </a:br>
            <a:r>
              <a:rPr lang="en-GB" dirty="0" smtClean="0">
                <a:sym typeface="Symbol" panose="05050102010706020507" pitchFamily="18" charset="2"/>
              </a:rPr>
              <a:t>(discrete logarithm problem)</a:t>
            </a:r>
          </a:p>
          <a:p>
            <a:pPr lvl="1"/>
            <a:endParaRPr lang="en-GB" dirty="0">
              <a:sym typeface="Symbol" panose="05050102010706020507" pitchFamily="18" charset="2"/>
            </a:endParaRPr>
          </a:p>
          <a:p>
            <a:r>
              <a:rPr lang="en-GB" dirty="0" smtClean="0">
                <a:sym typeface="Symbol" panose="05050102010706020507" pitchFamily="18" charset="2"/>
              </a:rPr>
              <a:t>Can use this property to establish a private symmetric key!</a:t>
            </a:r>
          </a:p>
        </p:txBody>
      </p:sp>
    </p:spTree>
    <p:extLst>
      <p:ext uri="{BB962C8B-B14F-4D97-AF65-F5344CB8AC3E}">
        <p14:creationId xmlns:p14="http://schemas.microsoft.com/office/powerpoint/2010/main" val="22403397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Diffie</a:t>
            </a:r>
            <a:r>
              <a:rPr lang="en-GB" dirty="0" smtClean="0"/>
              <a:t>-Hellman key exchange (1976)</a:t>
            </a:r>
            <a:endParaRPr lang="en-GB" dirty="0"/>
          </a:p>
        </p:txBody>
      </p:sp>
      <p:sp>
        <p:nvSpPr>
          <p:cNvPr id="3" name="Content Placeholder 2"/>
          <p:cNvSpPr>
            <a:spLocks noGrp="1"/>
          </p:cNvSpPr>
          <p:nvPr>
            <p:ph idx="1"/>
          </p:nvPr>
        </p:nvSpPr>
        <p:spPr/>
        <p:txBody>
          <a:bodyPr/>
          <a:lstStyle/>
          <a:p>
            <a:r>
              <a:rPr lang="en-GB" dirty="0" smtClean="0"/>
              <a:t>All share the specifications of the group:</a:t>
            </a:r>
          </a:p>
          <a:p>
            <a:pPr lvl="1"/>
            <a:r>
              <a:rPr lang="en-GB" dirty="0" err="1" smtClean="0"/>
              <a:t>Eg</a:t>
            </a:r>
            <a:r>
              <a:rPr lang="en-GB" dirty="0" smtClean="0"/>
              <a:t>. the prime p and an element g (a generator).</a:t>
            </a:r>
          </a:p>
          <a:p>
            <a:r>
              <a:rPr lang="en-GB" dirty="0" smtClean="0"/>
              <a:t>Alice and Bob generate private keys y and x.</a:t>
            </a:r>
          </a:p>
          <a:p>
            <a:r>
              <a:rPr lang="en-GB" dirty="0" smtClean="0"/>
              <a:t>They then derive public keys as </a:t>
            </a:r>
            <a:r>
              <a:rPr lang="en-GB" dirty="0" err="1" smtClean="0"/>
              <a:t>g</a:t>
            </a:r>
            <a:r>
              <a:rPr lang="en-GB" baseline="30000" dirty="0" err="1" smtClean="0"/>
              <a:t>y</a:t>
            </a:r>
            <a:r>
              <a:rPr lang="en-GB" dirty="0" smtClean="0"/>
              <a:t> (mod p) and </a:t>
            </a:r>
            <a:r>
              <a:rPr lang="en-GB" dirty="0" err="1" smtClean="0"/>
              <a:t>g</a:t>
            </a:r>
            <a:r>
              <a:rPr lang="en-GB" baseline="30000" dirty="0" err="1" smtClean="0"/>
              <a:t>x</a:t>
            </a:r>
            <a:r>
              <a:rPr lang="en-GB" dirty="0" smtClean="0"/>
              <a:t> </a:t>
            </a:r>
            <a:r>
              <a:rPr lang="en-GB" dirty="0"/>
              <a:t>(mod p</a:t>
            </a:r>
            <a:r>
              <a:rPr lang="en-GB" dirty="0" smtClean="0"/>
              <a:t>).</a:t>
            </a:r>
            <a:endParaRPr lang="en-GB" dirty="0"/>
          </a:p>
        </p:txBody>
      </p:sp>
      <p:pic>
        <p:nvPicPr>
          <p:cNvPr id="4" name="Picture 3"/>
          <p:cNvPicPr>
            <a:picLocks noChangeAspect="1"/>
          </p:cNvPicPr>
          <p:nvPr/>
        </p:nvPicPr>
        <p:blipFill>
          <a:blip r:embed="rId2"/>
          <a:stretch>
            <a:fillRect/>
          </a:stretch>
        </p:blipFill>
        <p:spPr>
          <a:xfrm>
            <a:off x="489240" y="4450691"/>
            <a:ext cx="8331232" cy="1642605"/>
          </a:xfrm>
          <a:prstGeom prst="rect">
            <a:avLst/>
          </a:prstGeom>
        </p:spPr>
      </p:pic>
      <p:sp>
        <p:nvSpPr>
          <p:cNvPr id="5" name="TextBox 4"/>
          <p:cNvSpPr txBox="1"/>
          <p:nvPr/>
        </p:nvSpPr>
        <p:spPr>
          <a:xfrm>
            <a:off x="309903" y="3573016"/>
            <a:ext cx="2101857" cy="646331"/>
          </a:xfrm>
          <a:prstGeom prst="rect">
            <a:avLst/>
          </a:prstGeom>
          <a:noFill/>
        </p:spPr>
        <p:txBody>
          <a:bodyPr wrap="none" rtlCol="0">
            <a:spAutoFit/>
          </a:bodyPr>
          <a:lstStyle/>
          <a:p>
            <a:r>
              <a:rPr lang="en-GB" dirty="0" smtClean="0"/>
              <a:t>x = random</a:t>
            </a:r>
          </a:p>
          <a:p>
            <a:r>
              <a:rPr lang="en-GB" dirty="0" err="1"/>
              <a:t>p</a:t>
            </a:r>
            <a:r>
              <a:rPr lang="en-GB" dirty="0" err="1" smtClean="0"/>
              <a:t>ub</a:t>
            </a:r>
            <a:r>
              <a:rPr lang="en-GB" baseline="-25000" dirty="0" err="1" smtClean="0"/>
              <a:t>B</a:t>
            </a:r>
            <a:r>
              <a:rPr lang="en-GB" dirty="0" smtClean="0"/>
              <a:t> = </a:t>
            </a:r>
            <a:r>
              <a:rPr lang="en-GB" dirty="0" err="1" smtClean="0"/>
              <a:t>g</a:t>
            </a:r>
            <a:r>
              <a:rPr lang="en-GB" baseline="30000" dirty="0" err="1" smtClean="0"/>
              <a:t>x</a:t>
            </a:r>
            <a:r>
              <a:rPr lang="en-GB" dirty="0" smtClean="0"/>
              <a:t> (mod p) </a:t>
            </a:r>
            <a:endParaRPr lang="en-GB" dirty="0"/>
          </a:p>
        </p:txBody>
      </p:sp>
      <p:sp>
        <p:nvSpPr>
          <p:cNvPr id="6" name="TextBox 5"/>
          <p:cNvSpPr txBox="1"/>
          <p:nvPr/>
        </p:nvSpPr>
        <p:spPr>
          <a:xfrm>
            <a:off x="6804248" y="3491112"/>
            <a:ext cx="2054922" cy="646331"/>
          </a:xfrm>
          <a:prstGeom prst="rect">
            <a:avLst/>
          </a:prstGeom>
          <a:noFill/>
        </p:spPr>
        <p:txBody>
          <a:bodyPr wrap="none" rtlCol="0">
            <a:spAutoFit/>
          </a:bodyPr>
          <a:lstStyle/>
          <a:p>
            <a:r>
              <a:rPr lang="en-GB" dirty="0"/>
              <a:t>y</a:t>
            </a:r>
            <a:r>
              <a:rPr lang="en-GB" dirty="0" smtClean="0"/>
              <a:t> = random</a:t>
            </a:r>
          </a:p>
          <a:p>
            <a:r>
              <a:rPr lang="en-GB" dirty="0" err="1" smtClean="0"/>
              <a:t>pub</a:t>
            </a:r>
            <a:r>
              <a:rPr lang="en-GB" baseline="-25000" dirty="0" err="1" smtClean="0"/>
              <a:t>A</a:t>
            </a:r>
            <a:r>
              <a:rPr lang="en-GB" dirty="0" smtClean="0"/>
              <a:t> = </a:t>
            </a:r>
            <a:r>
              <a:rPr lang="en-GB" dirty="0" err="1" smtClean="0"/>
              <a:t>g</a:t>
            </a:r>
            <a:r>
              <a:rPr lang="en-GB" baseline="30000" dirty="0" err="1" smtClean="0"/>
              <a:t>y</a:t>
            </a:r>
            <a:r>
              <a:rPr lang="en-GB" dirty="0" smtClean="0"/>
              <a:t> (mod p) </a:t>
            </a:r>
            <a:endParaRPr lang="en-GB" dirty="0"/>
          </a:p>
        </p:txBody>
      </p:sp>
      <p:cxnSp>
        <p:nvCxnSpPr>
          <p:cNvPr id="8" name="Straight Arrow Connector 7"/>
          <p:cNvCxnSpPr/>
          <p:nvPr/>
        </p:nvCxnSpPr>
        <p:spPr>
          <a:xfrm>
            <a:off x="1619672" y="4869160"/>
            <a:ext cx="59766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p:cNvCxnSpPr/>
          <p:nvPr/>
        </p:nvCxnSpPr>
        <p:spPr>
          <a:xfrm flipH="1">
            <a:off x="1619672" y="5157192"/>
            <a:ext cx="59766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 name="TextBox 10"/>
          <p:cNvSpPr txBox="1"/>
          <p:nvPr/>
        </p:nvSpPr>
        <p:spPr>
          <a:xfrm>
            <a:off x="4236010" y="4499289"/>
            <a:ext cx="671979" cy="369332"/>
          </a:xfrm>
          <a:prstGeom prst="rect">
            <a:avLst/>
          </a:prstGeom>
          <a:noFill/>
        </p:spPr>
        <p:txBody>
          <a:bodyPr wrap="none" rtlCol="0">
            <a:spAutoFit/>
          </a:bodyPr>
          <a:lstStyle/>
          <a:p>
            <a:r>
              <a:rPr lang="en-GB" dirty="0" err="1" smtClean="0"/>
              <a:t>pub</a:t>
            </a:r>
            <a:r>
              <a:rPr lang="en-GB" baseline="-25000" dirty="0" err="1" smtClean="0"/>
              <a:t>B</a:t>
            </a:r>
            <a:endParaRPr lang="en-GB" baseline="-25000" dirty="0"/>
          </a:p>
        </p:txBody>
      </p:sp>
      <p:sp>
        <p:nvSpPr>
          <p:cNvPr id="12" name="TextBox 11"/>
          <p:cNvSpPr txBox="1"/>
          <p:nvPr/>
        </p:nvSpPr>
        <p:spPr>
          <a:xfrm>
            <a:off x="4236009" y="5125656"/>
            <a:ext cx="671979" cy="369332"/>
          </a:xfrm>
          <a:prstGeom prst="rect">
            <a:avLst/>
          </a:prstGeom>
          <a:noFill/>
        </p:spPr>
        <p:txBody>
          <a:bodyPr wrap="none" rtlCol="0">
            <a:spAutoFit/>
          </a:bodyPr>
          <a:lstStyle/>
          <a:p>
            <a:r>
              <a:rPr lang="en-GB" dirty="0" err="1" smtClean="0"/>
              <a:t>pub</a:t>
            </a:r>
            <a:r>
              <a:rPr lang="en-GB" baseline="-25000" dirty="0" err="1" smtClean="0"/>
              <a:t>A</a:t>
            </a:r>
            <a:endParaRPr lang="en-GB" baseline="-25000" dirty="0"/>
          </a:p>
        </p:txBody>
      </p:sp>
      <p:sp>
        <p:nvSpPr>
          <p:cNvPr id="13" name="TextBox 12"/>
          <p:cNvSpPr txBox="1"/>
          <p:nvPr/>
        </p:nvSpPr>
        <p:spPr>
          <a:xfrm>
            <a:off x="3254971" y="5801666"/>
            <a:ext cx="2634054" cy="646331"/>
          </a:xfrm>
          <a:prstGeom prst="rect">
            <a:avLst/>
          </a:prstGeom>
          <a:noFill/>
        </p:spPr>
        <p:txBody>
          <a:bodyPr wrap="none" rtlCol="0">
            <a:spAutoFit/>
          </a:bodyPr>
          <a:lstStyle/>
          <a:p>
            <a:r>
              <a:rPr lang="en-GB" dirty="0" smtClean="0"/>
              <a:t>Derive a shared secret: </a:t>
            </a:r>
          </a:p>
          <a:p>
            <a:r>
              <a:rPr lang="en-GB" dirty="0" smtClean="0"/>
              <a:t>(</a:t>
            </a:r>
            <a:r>
              <a:rPr lang="en-GB" dirty="0" err="1"/>
              <a:t>pub</a:t>
            </a:r>
            <a:r>
              <a:rPr lang="en-GB" baseline="-25000" dirty="0" err="1"/>
              <a:t>A</a:t>
            </a:r>
            <a:r>
              <a:rPr lang="en-GB" dirty="0" smtClean="0"/>
              <a:t>)</a:t>
            </a:r>
            <a:r>
              <a:rPr lang="en-GB" baseline="30000" dirty="0" smtClean="0"/>
              <a:t>x</a:t>
            </a:r>
            <a:r>
              <a:rPr lang="en-GB" dirty="0" smtClean="0"/>
              <a:t> = (</a:t>
            </a:r>
            <a:r>
              <a:rPr lang="en-GB" dirty="0" err="1"/>
              <a:t>pub</a:t>
            </a:r>
            <a:r>
              <a:rPr lang="en-GB" baseline="-25000" dirty="0" err="1"/>
              <a:t>B</a:t>
            </a:r>
            <a:r>
              <a:rPr lang="en-GB" dirty="0" smtClean="0"/>
              <a:t>)</a:t>
            </a:r>
            <a:r>
              <a:rPr lang="en-GB" baseline="30000" dirty="0" smtClean="0"/>
              <a:t>y</a:t>
            </a:r>
            <a:r>
              <a:rPr lang="en-GB" dirty="0" smtClean="0"/>
              <a:t> = </a:t>
            </a:r>
            <a:r>
              <a:rPr lang="en-GB" dirty="0" err="1" smtClean="0"/>
              <a:t>g</a:t>
            </a:r>
            <a:r>
              <a:rPr lang="en-GB" baseline="30000" dirty="0" err="1" smtClean="0"/>
              <a:t>xy</a:t>
            </a:r>
            <a:r>
              <a:rPr lang="en-GB" dirty="0" smtClean="0"/>
              <a:t> </a:t>
            </a:r>
            <a:endParaRPr lang="en-GB" dirty="0"/>
          </a:p>
        </p:txBody>
      </p:sp>
    </p:spTree>
    <p:extLst>
      <p:ext uri="{BB962C8B-B14F-4D97-AF65-F5344CB8AC3E}">
        <p14:creationId xmlns:p14="http://schemas.microsoft.com/office/powerpoint/2010/main" val="3007898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Operations need to be fast &amp; keys small.</a:t>
            </a:r>
            <a:endParaRPr lang="en-GB" dirty="0"/>
          </a:p>
        </p:txBody>
      </p:sp>
      <p:sp>
        <p:nvSpPr>
          <p:cNvPr id="3" name="Content Placeholder 2"/>
          <p:cNvSpPr>
            <a:spLocks noGrp="1"/>
          </p:cNvSpPr>
          <p:nvPr>
            <p:ph idx="1"/>
          </p:nvPr>
        </p:nvSpPr>
        <p:spPr/>
        <p:txBody>
          <a:bodyPr/>
          <a:lstStyle/>
          <a:p>
            <a:r>
              <a:rPr lang="en-GB" dirty="0" smtClean="0"/>
              <a:t>Mathematical objects need to be “large enough” to ensure harness assumption holds.</a:t>
            </a:r>
          </a:p>
          <a:p>
            <a:pPr lvl="1"/>
            <a:r>
              <a:rPr lang="en-GB" dirty="0" smtClean="0"/>
              <a:t>For integers modulo a prime, p must be 1024 – 2048 bits </a:t>
            </a:r>
            <a:r>
              <a:rPr lang="en-GB" dirty="0" smtClean="0">
                <a:sym typeface="Symbol" panose="05050102010706020507" pitchFamily="18" charset="2"/>
              </a:rPr>
              <a:t></a:t>
            </a:r>
            <a:r>
              <a:rPr lang="en-GB" dirty="0" smtClean="0"/>
              <a:t> </a:t>
            </a:r>
            <a:r>
              <a:rPr lang="en-GB" dirty="0" smtClean="0">
                <a:solidFill>
                  <a:schemeClr val="accent1"/>
                </a:solidFill>
              </a:rPr>
              <a:t>huge</a:t>
            </a:r>
            <a:r>
              <a:rPr lang="en-GB" dirty="0" smtClean="0"/>
              <a:t>.</a:t>
            </a:r>
          </a:p>
          <a:p>
            <a:pPr lvl="1"/>
            <a:r>
              <a:rPr lang="en-GB" dirty="0" smtClean="0"/>
              <a:t>Slow operations and large keys. Faster algorithms are being developed.</a:t>
            </a:r>
          </a:p>
          <a:p>
            <a:pPr lvl="1"/>
            <a:endParaRPr lang="en-GB" dirty="0"/>
          </a:p>
          <a:p>
            <a:r>
              <a:rPr lang="en-GB" dirty="0" smtClean="0"/>
              <a:t>Solution:</a:t>
            </a:r>
          </a:p>
          <a:p>
            <a:pPr lvl="1"/>
            <a:r>
              <a:rPr lang="en-GB" dirty="0" smtClean="0"/>
              <a:t>Arithmetic on points of Elliptic Curves modulo a (smaller, </a:t>
            </a:r>
            <a:r>
              <a:rPr lang="en-GB" dirty="0" err="1" smtClean="0"/>
              <a:t>ie</a:t>
            </a:r>
            <a:r>
              <a:rPr lang="en-GB" dirty="0" smtClean="0"/>
              <a:t>. 256 bit) prime p.</a:t>
            </a:r>
          </a:p>
          <a:p>
            <a:pPr lvl="1"/>
            <a:r>
              <a:rPr lang="en-GB" dirty="0" smtClean="0"/>
              <a:t>Elements are points (x, y) such that </a:t>
            </a:r>
            <a:r>
              <a:rPr lang="en-GB" dirty="0"/>
              <a:t>y</a:t>
            </a:r>
            <a:r>
              <a:rPr lang="en-GB" baseline="30000" dirty="0"/>
              <a:t>2</a:t>
            </a:r>
            <a:r>
              <a:rPr lang="en-GB" dirty="0"/>
              <a:t> </a:t>
            </a:r>
            <a:r>
              <a:rPr lang="en-GB" dirty="0">
                <a:sym typeface="Symbol" panose="05050102010706020507" pitchFamily="18" charset="2"/>
              </a:rPr>
              <a:t></a:t>
            </a:r>
            <a:r>
              <a:rPr lang="en-GB" dirty="0"/>
              <a:t> x</a:t>
            </a:r>
            <a:r>
              <a:rPr lang="en-GB" baseline="30000" dirty="0"/>
              <a:t>3</a:t>
            </a:r>
            <a:r>
              <a:rPr lang="en-GB" dirty="0"/>
              <a:t> + </a:t>
            </a:r>
            <a:r>
              <a:rPr lang="en-GB" dirty="0" err="1"/>
              <a:t>ax</a:t>
            </a:r>
            <a:r>
              <a:rPr lang="en-GB" dirty="0"/>
              <a:t> + b (mod p</a:t>
            </a:r>
            <a:r>
              <a:rPr lang="en-GB" dirty="0" smtClean="0"/>
              <a:t>).</a:t>
            </a:r>
          </a:p>
          <a:p>
            <a:pPr lvl="1"/>
            <a:r>
              <a:rPr lang="en-GB" dirty="0" smtClean="0"/>
              <a:t>What is the element “0”?</a:t>
            </a:r>
          </a:p>
          <a:p>
            <a:pPr lvl="1"/>
            <a:r>
              <a:rPr lang="en-GB" dirty="0" smtClean="0"/>
              <a:t>How to define operation </a:t>
            </a:r>
            <a:r>
              <a:rPr lang="en-GB" dirty="0" smtClean="0">
                <a:sym typeface="Symbol" panose="05050102010706020507" pitchFamily="18" charset="2"/>
              </a:rPr>
              <a:t>?</a:t>
            </a:r>
          </a:p>
          <a:p>
            <a:pPr lvl="1"/>
            <a:r>
              <a:rPr lang="en-GB" dirty="0" smtClean="0">
                <a:sym typeface="Symbol" panose="05050102010706020507" pitchFamily="18" charset="2"/>
              </a:rPr>
              <a:t>How to efficiently and securely compute </a:t>
            </a:r>
            <a:r>
              <a:rPr lang="en-GB" dirty="0">
                <a:sym typeface="Symbol" panose="05050102010706020507" pitchFamily="18" charset="2"/>
              </a:rPr>
              <a:t></a:t>
            </a:r>
            <a:r>
              <a:rPr lang="en-GB" dirty="0" smtClean="0">
                <a:sym typeface="Symbol" panose="05050102010706020507" pitchFamily="18" charset="2"/>
              </a:rPr>
              <a:t>?</a:t>
            </a:r>
            <a:endParaRPr lang="en-GB" dirty="0" smtClean="0"/>
          </a:p>
          <a:p>
            <a:pPr lvl="1"/>
            <a:endParaRPr lang="en-GB" dirty="0" smtClean="0"/>
          </a:p>
          <a:p>
            <a:endParaRPr lang="en-GB" dirty="0"/>
          </a:p>
        </p:txBody>
      </p:sp>
    </p:spTree>
    <p:extLst>
      <p:ext uri="{BB962C8B-B14F-4D97-AF65-F5344CB8AC3E}">
        <p14:creationId xmlns:p14="http://schemas.microsoft.com/office/powerpoint/2010/main" val="35150915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Define </a:t>
            </a:r>
            <a:r>
              <a:rPr lang="en-GB" dirty="0" smtClean="0">
                <a:sym typeface="Symbol" panose="05050102010706020507" pitchFamily="18" charset="2"/>
              </a:rPr>
              <a:t> for EC points</a:t>
            </a:r>
            <a:r>
              <a:rPr lang="en-GB" dirty="0" smtClean="0"/>
              <a:t> </a:t>
            </a:r>
            <a:endParaRPr lang="en-GB" dirty="0"/>
          </a:p>
        </p:txBody>
      </p:sp>
      <p:sp>
        <p:nvSpPr>
          <p:cNvPr id="3" name="Content Placeholder 2"/>
          <p:cNvSpPr>
            <a:spLocks noGrp="1"/>
          </p:cNvSpPr>
          <p:nvPr>
            <p:ph idx="1"/>
          </p:nvPr>
        </p:nvSpPr>
        <p:spPr/>
        <p:txBody>
          <a:bodyPr/>
          <a:lstStyle/>
          <a:p>
            <a:r>
              <a:rPr lang="en-GB" dirty="0" smtClean="0"/>
              <a:t>We define the neutral elements as “</a:t>
            </a:r>
            <a:r>
              <a:rPr lang="en-GB" dirty="0" err="1" smtClean="0"/>
              <a:t>inf</a:t>
            </a:r>
            <a:r>
              <a:rPr lang="en-GB" dirty="0" smtClean="0"/>
              <a:t>”, the “point at infinity”.</a:t>
            </a:r>
          </a:p>
          <a:p>
            <a:pPr lvl="1"/>
            <a:r>
              <a:rPr lang="en-GB" dirty="0" smtClean="0"/>
              <a:t>It cannot be represented as (x, y) for x, y in </a:t>
            </a:r>
            <a:r>
              <a:rPr lang="en-GB" dirty="0" err="1" smtClean="0"/>
              <a:t>Z</a:t>
            </a:r>
            <a:r>
              <a:rPr lang="en-GB" baseline="-25000" dirty="0" err="1" smtClean="0"/>
              <a:t>p</a:t>
            </a:r>
            <a:r>
              <a:rPr lang="en-GB" dirty="0"/>
              <a:t>.</a:t>
            </a:r>
            <a:endParaRPr lang="en-GB" baseline="-25000" dirty="0" smtClean="0"/>
          </a:p>
          <a:p>
            <a:pPr lvl="1"/>
            <a:r>
              <a:rPr lang="en-GB" dirty="0"/>
              <a:t>Remember </a:t>
            </a:r>
            <a:r>
              <a:rPr lang="en-GB" dirty="0" err="1" smtClean="0"/>
              <a:t>inf</a:t>
            </a:r>
            <a:r>
              <a:rPr lang="en-GB" dirty="0" smtClean="0"/>
              <a:t> </a:t>
            </a:r>
            <a:r>
              <a:rPr lang="en-GB" dirty="0" smtClean="0">
                <a:sym typeface="Symbol" panose="05050102010706020507" pitchFamily="18" charset="2"/>
              </a:rPr>
              <a:t> (x, y) = (x, y) and </a:t>
            </a:r>
            <a:r>
              <a:rPr lang="en-GB" dirty="0" err="1" smtClean="0">
                <a:sym typeface="Symbol" panose="05050102010706020507" pitchFamily="18" charset="2"/>
              </a:rPr>
              <a:t>inf</a:t>
            </a:r>
            <a:r>
              <a:rPr lang="en-GB" dirty="0" smtClean="0">
                <a:sym typeface="Symbol" panose="05050102010706020507" pitchFamily="18" charset="2"/>
              </a:rPr>
              <a:t>  </a:t>
            </a:r>
            <a:r>
              <a:rPr lang="en-GB" dirty="0" err="1" smtClean="0">
                <a:sym typeface="Symbol" panose="05050102010706020507" pitchFamily="18" charset="2"/>
              </a:rPr>
              <a:t>inf</a:t>
            </a:r>
            <a:r>
              <a:rPr lang="en-GB" dirty="0" smtClean="0">
                <a:sym typeface="Symbol" panose="05050102010706020507" pitchFamily="18" charset="2"/>
              </a:rPr>
              <a:t> = inf.</a:t>
            </a:r>
          </a:p>
          <a:p>
            <a:pPr lvl="1"/>
            <a:endParaRPr lang="en-GB" dirty="0">
              <a:sym typeface="Symbol" panose="05050102010706020507" pitchFamily="18" charset="2"/>
            </a:endParaRPr>
          </a:p>
          <a:p>
            <a:r>
              <a:rPr lang="en-GB" dirty="0" smtClean="0">
                <a:sym typeface="Symbol" panose="05050102010706020507" pitchFamily="18" charset="2"/>
              </a:rPr>
              <a:t>Define “point addition” as:</a:t>
            </a:r>
          </a:p>
          <a:p>
            <a:pPr lvl="1"/>
            <a:r>
              <a:rPr lang="en-GB" dirty="0">
                <a:sym typeface="Symbol" panose="05050102010706020507" pitchFamily="18" charset="2"/>
              </a:rPr>
              <a:t>(</a:t>
            </a:r>
            <a:r>
              <a:rPr lang="en-GB" dirty="0" err="1" smtClean="0">
                <a:sym typeface="Symbol" panose="05050102010706020507" pitchFamily="18" charset="2"/>
              </a:rPr>
              <a:t>x</a:t>
            </a:r>
            <a:r>
              <a:rPr lang="en-GB" baseline="-25000" dirty="0" err="1" smtClean="0">
                <a:sym typeface="Symbol" panose="05050102010706020507" pitchFamily="18" charset="2"/>
              </a:rPr>
              <a:t>r</a:t>
            </a:r>
            <a:r>
              <a:rPr lang="en-GB" baseline="-25000" dirty="0" smtClean="0">
                <a:sym typeface="Symbol" panose="05050102010706020507" pitchFamily="18" charset="2"/>
              </a:rPr>
              <a:t> </a:t>
            </a:r>
            <a:r>
              <a:rPr lang="en-GB" dirty="0" smtClean="0">
                <a:sym typeface="Symbol" panose="05050102010706020507" pitchFamily="18" charset="2"/>
              </a:rPr>
              <a:t>, </a:t>
            </a:r>
            <a:r>
              <a:rPr lang="en-GB" dirty="0" err="1" smtClean="0">
                <a:sym typeface="Symbol" panose="05050102010706020507" pitchFamily="18" charset="2"/>
              </a:rPr>
              <a:t>y</a:t>
            </a:r>
            <a:r>
              <a:rPr lang="en-GB" baseline="-25000" dirty="0" err="1" smtClean="0">
                <a:sym typeface="Symbol" panose="05050102010706020507" pitchFamily="18" charset="2"/>
              </a:rPr>
              <a:t>r</a:t>
            </a:r>
            <a:r>
              <a:rPr lang="en-GB" dirty="0" smtClean="0">
                <a:sym typeface="Symbol" panose="05050102010706020507" pitchFamily="18" charset="2"/>
              </a:rPr>
              <a:t>) = (</a:t>
            </a:r>
            <a:r>
              <a:rPr lang="en-GB" dirty="0" err="1" smtClean="0">
                <a:sym typeface="Symbol" panose="05050102010706020507" pitchFamily="18" charset="2"/>
              </a:rPr>
              <a:t>x</a:t>
            </a:r>
            <a:r>
              <a:rPr lang="en-GB" baseline="-25000" dirty="0" err="1" smtClean="0">
                <a:sym typeface="Symbol" panose="05050102010706020507" pitchFamily="18" charset="2"/>
              </a:rPr>
              <a:t>p</a:t>
            </a:r>
            <a:r>
              <a:rPr lang="en-GB" dirty="0" smtClean="0">
                <a:sym typeface="Symbol" panose="05050102010706020507" pitchFamily="18" charset="2"/>
              </a:rPr>
              <a:t>, </a:t>
            </a:r>
            <a:r>
              <a:rPr lang="en-GB" dirty="0" err="1" smtClean="0">
                <a:sym typeface="Symbol" panose="05050102010706020507" pitchFamily="18" charset="2"/>
              </a:rPr>
              <a:t>y</a:t>
            </a:r>
            <a:r>
              <a:rPr lang="en-GB" baseline="-25000" dirty="0" err="1">
                <a:sym typeface="Symbol" panose="05050102010706020507" pitchFamily="18" charset="2"/>
              </a:rPr>
              <a:t>p</a:t>
            </a:r>
            <a:r>
              <a:rPr lang="en-GB" dirty="0" smtClean="0">
                <a:sym typeface="Symbol" panose="05050102010706020507" pitchFamily="18" charset="2"/>
              </a:rPr>
              <a:t>)  (</a:t>
            </a:r>
            <a:r>
              <a:rPr lang="en-GB" dirty="0" err="1" smtClean="0">
                <a:sym typeface="Symbol" panose="05050102010706020507" pitchFamily="18" charset="2"/>
              </a:rPr>
              <a:t>x</a:t>
            </a:r>
            <a:r>
              <a:rPr lang="en-GB" baseline="-25000" dirty="0" err="1" smtClean="0">
                <a:sym typeface="Symbol" panose="05050102010706020507" pitchFamily="18" charset="2"/>
              </a:rPr>
              <a:t>q</a:t>
            </a:r>
            <a:r>
              <a:rPr lang="en-GB" dirty="0" smtClean="0">
                <a:sym typeface="Symbol" panose="05050102010706020507" pitchFamily="18" charset="2"/>
              </a:rPr>
              <a:t>, </a:t>
            </a:r>
            <a:r>
              <a:rPr lang="en-GB" dirty="0" err="1" smtClean="0">
                <a:sym typeface="Symbol" panose="05050102010706020507" pitchFamily="18" charset="2"/>
              </a:rPr>
              <a:t>y</a:t>
            </a:r>
            <a:r>
              <a:rPr lang="en-GB" baseline="-25000" dirty="0" err="1" smtClean="0">
                <a:sym typeface="Symbol" panose="05050102010706020507" pitchFamily="18" charset="2"/>
              </a:rPr>
              <a:t>q</a:t>
            </a:r>
            <a:r>
              <a:rPr lang="en-GB" dirty="0" smtClean="0">
                <a:sym typeface="Symbol" panose="05050102010706020507" pitchFamily="18" charset="2"/>
              </a:rPr>
              <a:t>) such that:</a:t>
            </a:r>
          </a:p>
          <a:p>
            <a:pPr marL="685800" lvl="2" indent="0">
              <a:buNone/>
            </a:pPr>
            <a:r>
              <a:rPr lang="en-GB" dirty="0" smtClean="0">
                <a:solidFill>
                  <a:schemeClr val="accent1"/>
                </a:solidFill>
                <a:sym typeface="Symbol" panose="05050102010706020507" pitchFamily="18" charset="2"/>
              </a:rPr>
              <a:t> = (</a:t>
            </a:r>
            <a:r>
              <a:rPr lang="en-GB" dirty="0" err="1">
                <a:solidFill>
                  <a:schemeClr val="accent1"/>
                </a:solidFill>
                <a:sym typeface="Symbol" panose="05050102010706020507" pitchFamily="18" charset="2"/>
              </a:rPr>
              <a:t>y</a:t>
            </a:r>
            <a:r>
              <a:rPr lang="en-GB" baseline="-25000" dirty="0" err="1">
                <a:solidFill>
                  <a:schemeClr val="accent1"/>
                </a:solidFill>
                <a:sym typeface="Symbol" panose="05050102010706020507" pitchFamily="18" charset="2"/>
              </a:rPr>
              <a:t>q</a:t>
            </a:r>
            <a:r>
              <a:rPr lang="en-GB" dirty="0" smtClean="0">
                <a:solidFill>
                  <a:schemeClr val="accent1"/>
                </a:solidFill>
                <a:sym typeface="Symbol" panose="05050102010706020507" pitchFamily="18" charset="2"/>
              </a:rPr>
              <a:t> - </a:t>
            </a:r>
            <a:r>
              <a:rPr lang="en-GB" dirty="0" err="1">
                <a:solidFill>
                  <a:schemeClr val="accent1"/>
                </a:solidFill>
                <a:sym typeface="Symbol" panose="05050102010706020507" pitchFamily="18" charset="2"/>
              </a:rPr>
              <a:t>y</a:t>
            </a:r>
            <a:r>
              <a:rPr lang="en-GB" baseline="-25000" dirty="0" err="1">
                <a:solidFill>
                  <a:schemeClr val="accent1"/>
                </a:solidFill>
                <a:sym typeface="Symbol" panose="05050102010706020507" pitchFamily="18" charset="2"/>
              </a:rPr>
              <a:t>p</a:t>
            </a:r>
            <a:r>
              <a:rPr lang="en-GB" dirty="0" smtClean="0">
                <a:solidFill>
                  <a:schemeClr val="accent1"/>
                </a:solidFill>
                <a:sym typeface="Symbol" panose="05050102010706020507" pitchFamily="18" charset="2"/>
              </a:rPr>
              <a:t>)(</a:t>
            </a:r>
            <a:r>
              <a:rPr lang="en-GB" dirty="0" err="1">
                <a:solidFill>
                  <a:schemeClr val="accent1"/>
                </a:solidFill>
                <a:sym typeface="Symbol" panose="05050102010706020507" pitchFamily="18" charset="2"/>
              </a:rPr>
              <a:t>x</a:t>
            </a:r>
            <a:r>
              <a:rPr lang="en-GB" baseline="-25000" dirty="0" err="1">
                <a:solidFill>
                  <a:schemeClr val="accent1"/>
                </a:solidFill>
                <a:sym typeface="Symbol" panose="05050102010706020507" pitchFamily="18" charset="2"/>
              </a:rPr>
              <a:t>q</a:t>
            </a:r>
            <a:r>
              <a:rPr lang="en-GB" dirty="0" smtClean="0">
                <a:solidFill>
                  <a:schemeClr val="accent1"/>
                </a:solidFill>
                <a:sym typeface="Symbol" panose="05050102010706020507" pitchFamily="18" charset="2"/>
              </a:rPr>
              <a:t> - </a:t>
            </a:r>
            <a:r>
              <a:rPr lang="en-GB" dirty="0" err="1">
                <a:solidFill>
                  <a:schemeClr val="accent1"/>
                </a:solidFill>
                <a:sym typeface="Symbol" panose="05050102010706020507" pitchFamily="18" charset="2"/>
              </a:rPr>
              <a:t>x</a:t>
            </a:r>
            <a:r>
              <a:rPr lang="en-GB" baseline="-25000" dirty="0" err="1">
                <a:solidFill>
                  <a:schemeClr val="accent1"/>
                </a:solidFill>
                <a:sym typeface="Symbol" panose="05050102010706020507" pitchFamily="18" charset="2"/>
              </a:rPr>
              <a:t>p</a:t>
            </a:r>
            <a:r>
              <a:rPr lang="en-GB" dirty="0" smtClean="0">
                <a:solidFill>
                  <a:schemeClr val="accent1"/>
                </a:solidFill>
                <a:sym typeface="Symbol" panose="05050102010706020507" pitchFamily="18" charset="2"/>
              </a:rPr>
              <a:t>)</a:t>
            </a:r>
            <a:r>
              <a:rPr lang="en-GB" baseline="30000" dirty="0" smtClean="0">
                <a:solidFill>
                  <a:schemeClr val="accent1"/>
                </a:solidFill>
                <a:sym typeface="Symbol" panose="05050102010706020507" pitchFamily="18" charset="2"/>
              </a:rPr>
              <a:t>-1</a:t>
            </a:r>
            <a:r>
              <a:rPr lang="en-GB" dirty="0" smtClean="0">
                <a:solidFill>
                  <a:schemeClr val="accent1"/>
                </a:solidFill>
                <a:sym typeface="Symbol" panose="05050102010706020507" pitchFamily="18" charset="2"/>
              </a:rPr>
              <a:t> (mod p)</a:t>
            </a:r>
          </a:p>
          <a:p>
            <a:pPr marL="685800" lvl="2" indent="0">
              <a:buNone/>
            </a:pPr>
            <a:r>
              <a:rPr lang="en-GB" dirty="0" err="1">
                <a:sym typeface="Symbol" panose="05050102010706020507" pitchFamily="18" charset="2"/>
              </a:rPr>
              <a:t>x</a:t>
            </a:r>
            <a:r>
              <a:rPr lang="en-GB" baseline="-25000" dirty="0" err="1">
                <a:sym typeface="Symbol" panose="05050102010706020507" pitchFamily="18" charset="2"/>
              </a:rPr>
              <a:t>r</a:t>
            </a:r>
            <a:r>
              <a:rPr lang="en-GB" dirty="0" smtClean="0">
                <a:sym typeface="Symbol" panose="05050102010706020507" pitchFamily="18" charset="2"/>
              </a:rPr>
              <a:t> = </a:t>
            </a:r>
            <a:r>
              <a:rPr lang="en-GB" baseline="30000" dirty="0" smtClean="0">
                <a:sym typeface="Symbol" panose="05050102010706020507" pitchFamily="18" charset="2"/>
              </a:rPr>
              <a:t>2</a:t>
            </a:r>
            <a:r>
              <a:rPr lang="en-GB" dirty="0" smtClean="0">
                <a:sym typeface="Symbol" panose="05050102010706020507" pitchFamily="18" charset="2"/>
              </a:rPr>
              <a:t> - </a:t>
            </a:r>
            <a:r>
              <a:rPr lang="en-GB" dirty="0" err="1" smtClean="0">
                <a:sym typeface="Symbol" panose="05050102010706020507" pitchFamily="18" charset="2"/>
              </a:rPr>
              <a:t>x</a:t>
            </a:r>
            <a:r>
              <a:rPr lang="en-GB" baseline="-25000" dirty="0" err="1" smtClean="0">
                <a:sym typeface="Symbol" panose="05050102010706020507" pitchFamily="18" charset="2"/>
              </a:rPr>
              <a:t>p</a:t>
            </a:r>
            <a:r>
              <a:rPr lang="en-GB" baseline="-25000" dirty="0" smtClean="0">
                <a:sym typeface="Symbol" panose="05050102010706020507" pitchFamily="18" charset="2"/>
              </a:rPr>
              <a:t> </a:t>
            </a:r>
            <a:r>
              <a:rPr lang="en-GB" dirty="0">
                <a:sym typeface="Symbol" panose="05050102010706020507" pitchFamily="18" charset="2"/>
              </a:rPr>
              <a:t>-</a:t>
            </a:r>
            <a:r>
              <a:rPr lang="en-GB" dirty="0" smtClean="0">
                <a:sym typeface="Symbol" panose="05050102010706020507" pitchFamily="18" charset="2"/>
              </a:rPr>
              <a:t> </a:t>
            </a:r>
            <a:r>
              <a:rPr lang="en-GB" dirty="0" err="1" smtClean="0">
                <a:sym typeface="Symbol" panose="05050102010706020507" pitchFamily="18" charset="2"/>
              </a:rPr>
              <a:t>x</a:t>
            </a:r>
            <a:r>
              <a:rPr lang="en-GB" baseline="-25000" dirty="0" err="1" smtClean="0">
                <a:sym typeface="Symbol" panose="05050102010706020507" pitchFamily="18" charset="2"/>
              </a:rPr>
              <a:t>q</a:t>
            </a:r>
            <a:r>
              <a:rPr lang="en-GB" baseline="-25000" dirty="0" smtClean="0">
                <a:sym typeface="Symbol" panose="05050102010706020507" pitchFamily="18" charset="2"/>
              </a:rPr>
              <a:t> </a:t>
            </a:r>
            <a:r>
              <a:rPr lang="en-GB" dirty="0">
                <a:sym typeface="Symbol" panose="05050102010706020507" pitchFamily="18" charset="2"/>
              </a:rPr>
              <a:t>(mod p</a:t>
            </a:r>
            <a:r>
              <a:rPr lang="en-GB" dirty="0" smtClean="0">
                <a:sym typeface="Symbol" panose="05050102010706020507" pitchFamily="18" charset="2"/>
              </a:rPr>
              <a:t>)</a:t>
            </a:r>
            <a:endParaRPr lang="en-GB" baseline="-25000" dirty="0" smtClean="0">
              <a:sym typeface="Symbol" panose="05050102010706020507" pitchFamily="18" charset="2"/>
            </a:endParaRPr>
          </a:p>
          <a:p>
            <a:pPr marL="685800" lvl="2" indent="0">
              <a:buNone/>
            </a:pPr>
            <a:r>
              <a:rPr lang="en-GB" dirty="0" err="1">
                <a:sym typeface="Symbol" panose="05050102010706020507" pitchFamily="18" charset="2"/>
              </a:rPr>
              <a:t>y</a:t>
            </a:r>
            <a:r>
              <a:rPr lang="en-GB" baseline="-25000" dirty="0" err="1">
                <a:sym typeface="Symbol" panose="05050102010706020507" pitchFamily="18" charset="2"/>
              </a:rPr>
              <a:t>r</a:t>
            </a:r>
            <a:r>
              <a:rPr lang="en-GB" baseline="-25000" dirty="0">
                <a:sym typeface="Symbol" panose="05050102010706020507" pitchFamily="18" charset="2"/>
              </a:rPr>
              <a:t> </a:t>
            </a:r>
            <a:r>
              <a:rPr lang="en-GB" dirty="0" smtClean="0"/>
              <a:t>= </a:t>
            </a:r>
            <a:r>
              <a:rPr lang="en-GB" dirty="0" smtClean="0">
                <a:sym typeface="Symbol" panose="05050102010706020507" pitchFamily="18" charset="2"/>
              </a:rPr>
              <a:t>(</a:t>
            </a:r>
            <a:r>
              <a:rPr lang="en-GB" dirty="0" err="1" smtClean="0">
                <a:sym typeface="Symbol" panose="05050102010706020507" pitchFamily="18" charset="2"/>
              </a:rPr>
              <a:t>x</a:t>
            </a:r>
            <a:r>
              <a:rPr lang="en-GB" baseline="-25000" dirty="0" err="1" smtClean="0">
                <a:sym typeface="Symbol" panose="05050102010706020507" pitchFamily="18" charset="2"/>
              </a:rPr>
              <a:t>p</a:t>
            </a:r>
            <a:r>
              <a:rPr lang="en-GB" dirty="0">
                <a:sym typeface="Symbol" panose="05050102010706020507" pitchFamily="18" charset="2"/>
              </a:rPr>
              <a:t> - </a:t>
            </a:r>
            <a:r>
              <a:rPr lang="en-GB" dirty="0" err="1">
                <a:sym typeface="Symbol" panose="05050102010706020507" pitchFamily="18" charset="2"/>
              </a:rPr>
              <a:t>x</a:t>
            </a:r>
            <a:r>
              <a:rPr lang="en-GB" baseline="-25000" dirty="0" err="1">
                <a:sym typeface="Symbol" panose="05050102010706020507" pitchFamily="18" charset="2"/>
              </a:rPr>
              <a:t>r</a:t>
            </a:r>
            <a:r>
              <a:rPr lang="en-GB" dirty="0" smtClean="0">
                <a:sym typeface="Symbol" panose="05050102010706020507" pitchFamily="18" charset="2"/>
              </a:rPr>
              <a:t>) - </a:t>
            </a:r>
            <a:r>
              <a:rPr lang="en-GB" dirty="0" err="1" smtClean="0">
                <a:sym typeface="Symbol" panose="05050102010706020507" pitchFamily="18" charset="2"/>
              </a:rPr>
              <a:t>y</a:t>
            </a:r>
            <a:r>
              <a:rPr lang="en-GB" baseline="-25000" dirty="0" err="1" smtClean="0">
                <a:sym typeface="Symbol" panose="05050102010706020507" pitchFamily="18" charset="2"/>
              </a:rPr>
              <a:t>p</a:t>
            </a:r>
            <a:r>
              <a:rPr lang="en-GB" baseline="-25000" dirty="0" smtClean="0">
                <a:sym typeface="Symbol" panose="05050102010706020507" pitchFamily="18" charset="2"/>
              </a:rPr>
              <a:t> </a:t>
            </a:r>
            <a:r>
              <a:rPr lang="en-GB" dirty="0">
                <a:sym typeface="Symbol" panose="05050102010706020507" pitchFamily="18" charset="2"/>
              </a:rPr>
              <a:t>(mod p</a:t>
            </a:r>
            <a:r>
              <a:rPr lang="en-GB" dirty="0" smtClean="0">
                <a:sym typeface="Symbol" panose="05050102010706020507" pitchFamily="18" charset="2"/>
              </a:rPr>
              <a:t>)</a:t>
            </a:r>
            <a:endParaRPr lang="en-GB" baseline="-25000" dirty="0" smtClean="0">
              <a:sym typeface="Symbol" panose="05050102010706020507" pitchFamily="18" charset="2"/>
            </a:endParaRPr>
          </a:p>
          <a:p>
            <a:pPr lvl="1"/>
            <a:r>
              <a:rPr lang="en-GB" dirty="0">
                <a:sym typeface="Symbol" panose="05050102010706020507" pitchFamily="18" charset="2"/>
              </a:rPr>
              <a:t>Special case, </a:t>
            </a:r>
            <a:r>
              <a:rPr lang="en-GB" dirty="0" smtClean="0">
                <a:sym typeface="Symbol" panose="05050102010706020507" pitchFamily="18" charset="2"/>
              </a:rPr>
              <a:t>point doubling: </a:t>
            </a:r>
            <a:r>
              <a:rPr lang="en-GB" dirty="0">
                <a:sym typeface="Symbol" panose="05050102010706020507" pitchFamily="18" charset="2"/>
              </a:rPr>
              <a:t>(</a:t>
            </a:r>
            <a:r>
              <a:rPr lang="en-GB" dirty="0" err="1">
                <a:sym typeface="Symbol" panose="05050102010706020507" pitchFamily="18" charset="2"/>
              </a:rPr>
              <a:t>x</a:t>
            </a:r>
            <a:r>
              <a:rPr lang="en-GB" baseline="-25000" dirty="0" err="1">
                <a:sym typeface="Symbol" panose="05050102010706020507" pitchFamily="18" charset="2"/>
              </a:rPr>
              <a:t>r</a:t>
            </a:r>
            <a:r>
              <a:rPr lang="en-GB" baseline="-25000" dirty="0">
                <a:sym typeface="Symbol" panose="05050102010706020507" pitchFamily="18" charset="2"/>
              </a:rPr>
              <a:t> </a:t>
            </a:r>
            <a:r>
              <a:rPr lang="en-GB" dirty="0">
                <a:sym typeface="Symbol" panose="05050102010706020507" pitchFamily="18" charset="2"/>
              </a:rPr>
              <a:t>, </a:t>
            </a:r>
            <a:r>
              <a:rPr lang="en-GB" dirty="0" err="1">
                <a:sym typeface="Symbol" panose="05050102010706020507" pitchFamily="18" charset="2"/>
              </a:rPr>
              <a:t>y</a:t>
            </a:r>
            <a:r>
              <a:rPr lang="en-GB" baseline="-25000" dirty="0" err="1">
                <a:sym typeface="Symbol" panose="05050102010706020507" pitchFamily="18" charset="2"/>
              </a:rPr>
              <a:t>r</a:t>
            </a:r>
            <a:r>
              <a:rPr lang="en-GB" dirty="0">
                <a:sym typeface="Symbol" panose="05050102010706020507" pitchFamily="18" charset="2"/>
              </a:rPr>
              <a:t>) = (</a:t>
            </a:r>
            <a:r>
              <a:rPr lang="en-GB" dirty="0" err="1">
                <a:sym typeface="Symbol" panose="05050102010706020507" pitchFamily="18" charset="2"/>
              </a:rPr>
              <a:t>x</a:t>
            </a:r>
            <a:r>
              <a:rPr lang="en-GB" baseline="-25000" dirty="0" err="1">
                <a:sym typeface="Symbol" panose="05050102010706020507" pitchFamily="18" charset="2"/>
              </a:rPr>
              <a:t>p</a:t>
            </a:r>
            <a:r>
              <a:rPr lang="en-GB" dirty="0">
                <a:sym typeface="Symbol" panose="05050102010706020507" pitchFamily="18" charset="2"/>
              </a:rPr>
              <a:t>, </a:t>
            </a:r>
            <a:r>
              <a:rPr lang="en-GB" dirty="0" err="1">
                <a:sym typeface="Symbol" panose="05050102010706020507" pitchFamily="18" charset="2"/>
              </a:rPr>
              <a:t>y</a:t>
            </a:r>
            <a:r>
              <a:rPr lang="en-GB" baseline="-25000" dirty="0" err="1">
                <a:sym typeface="Symbol" panose="05050102010706020507" pitchFamily="18" charset="2"/>
              </a:rPr>
              <a:t>p</a:t>
            </a:r>
            <a:r>
              <a:rPr lang="en-GB" dirty="0">
                <a:sym typeface="Symbol" panose="05050102010706020507" pitchFamily="18" charset="2"/>
              </a:rPr>
              <a:t>)  (</a:t>
            </a:r>
            <a:r>
              <a:rPr lang="en-GB" dirty="0" err="1" smtClean="0">
                <a:sym typeface="Symbol" panose="05050102010706020507" pitchFamily="18" charset="2"/>
              </a:rPr>
              <a:t>x</a:t>
            </a:r>
            <a:r>
              <a:rPr lang="en-GB" baseline="-25000" dirty="0" err="1" smtClean="0">
                <a:sym typeface="Symbol" panose="05050102010706020507" pitchFamily="18" charset="2"/>
              </a:rPr>
              <a:t>p</a:t>
            </a:r>
            <a:r>
              <a:rPr lang="en-GB" dirty="0" smtClean="0">
                <a:sym typeface="Symbol" panose="05050102010706020507" pitchFamily="18" charset="2"/>
              </a:rPr>
              <a:t>, </a:t>
            </a:r>
            <a:r>
              <a:rPr lang="en-GB" dirty="0" err="1" smtClean="0">
                <a:sym typeface="Symbol" panose="05050102010706020507" pitchFamily="18" charset="2"/>
              </a:rPr>
              <a:t>y</a:t>
            </a:r>
            <a:r>
              <a:rPr lang="en-GB" baseline="-25000" dirty="0" err="1" smtClean="0">
                <a:sym typeface="Symbol" panose="05050102010706020507" pitchFamily="18" charset="2"/>
              </a:rPr>
              <a:t>p</a:t>
            </a:r>
            <a:r>
              <a:rPr lang="en-GB" dirty="0" smtClean="0">
                <a:sym typeface="Symbol" panose="05050102010706020507" pitchFamily="18" charset="2"/>
              </a:rPr>
              <a:t>)</a:t>
            </a:r>
          </a:p>
          <a:p>
            <a:pPr marL="685800" lvl="2" indent="0">
              <a:buNone/>
            </a:pPr>
            <a:r>
              <a:rPr lang="en-GB" dirty="0">
                <a:solidFill>
                  <a:schemeClr val="accent1"/>
                </a:solidFill>
                <a:sym typeface="Symbol" panose="05050102010706020507" pitchFamily="18" charset="2"/>
              </a:rPr>
              <a:t> = </a:t>
            </a:r>
            <a:r>
              <a:rPr lang="en-GB" dirty="0" smtClean="0">
                <a:solidFill>
                  <a:schemeClr val="accent1"/>
                </a:solidFill>
                <a:sym typeface="Symbol" panose="05050102010706020507" pitchFamily="18" charset="2"/>
              </a:rPr>
              <a:t>(3x</a:t>
            </a:r>
            <a:r>
              <a:rPr lang="en-GB" baseline="-25000" dirty="0" smtClean="0">
                <a:solidFill>
                  <a:schemeClr val="accent1"/>
                </a:solidFill>
                <a:sym typeface="Symbol" panose="05050102010706020507" pitchFamily="18" charset="2"/>
              </a:rPr>
              <a:t>p</a:t>
            </a:r>
            <a:r>
              <a:rPr lang="en-GB" baseline="30000" dirty="0" smtClean="0">
                <a:solidFill>
                  <a:schemeClr val="accent1"/>
                </a:solidFill>
                <a:sym typeface="Symbol" panose="05050102010706020507" pitchFamily="18" charset="2"/>
              </a:rPr>
              <a:t>2</a:t>
            </a:r>
            <a:r>
              <a:rPr lang="en-GB" dirty="0" smtClean="0">
                <a:solidFill>
                  <a:schemeClr val="accent1"/>
                </a:solidFill>
                <a:sym typeface="Symbol" panose="05050102010706020507" pitchFamily="18" charset="2"/>
              </a:rPr>
              <a:t> </a:t>
            </a:r>
            <a:r>
              <a:rPr lang="en-GB" dirty="0">
                <a:solidFill>
                  <a:schemeClr val="accent1"/>
                </a:solidFill>
                <a:sym typeface="Symbol" panose="05050102010706020507" pitchFamily="18" charset="2"/>
              </a:rPr>
              <a:t>+ </a:t>
            </a:r>
            <a:r>
              <a:rPr lang="en-GB" dirty="0" smtClean="0">
                <a:solidFill>
                  <a:schemeClr val="accent1"/>
                </a:solidFill>
                <a:sym typeface="Symbol" panose="05050102010706020507" pitchFamily="18" charset="2"/>
              </a:rPr>
              <a:t>a)(2y</a:t>
            </a:r>
            <a:r>
              <a:rPr lang="en-GB" baseline="-25000" dirty="0" smtClean="0">
                <a:solidFill>
                  <a:schemeClr val="accent1"/>
                </a:solidFill>
                <a:sym typeface="Symbol" panose="05050102010706020507" pitchFamily="18" charset="2"/>
              </a:rPr>
              <a:t>p</a:t>
            </a:r>
            <a:r>
              <a:rPr lang="en-GB" dirty="0" smtClean="0">
                <a:solidFill>
                  <a:schemeClr val="accent1"/>
                </a:solidFill>
                <a:sym typeface="Symbol" panose="05050102010706020507" pitchFamily="18" charset="2"/>
              </a:rPr>
              <a:t>)</a:t>
            </a:r>
            <a:r>
              <a:rPr lang="en-GB" baseline="30000" dirty="0" smtClean="0">
                <a:solidFill>
                  <a:schemeClr val="accent1"/>
                </a:solidFill>
                <a:sym typeface="Symbol" panose="05050102010706020507" pitchFamily="18" charset="2"/>
              </a:rPr>
              <a:t>-</a:t>
            </a:r>
            <a:r>
              <a:rPr lang="en-GB" baseline="30000" dirty="0">
                <a:solidFill>
                  <a:schemeClr val="accent1"/>
                </a:solidFill>
                <a:sym typeface="Symbol" panose="05050102010706020507" pitchFamily="18" charset="2"/>
              </a:rPr>
              <a:t>1</a:t>
            </a:r>
            <a:r>
              <a:rPr lang="en-GB" dirty="0">
                <a:solidFill>
                  <a:schemeClr val="accent1"/>
                </a:solidFill>
                <a:sym typeface="Symbol" panose="05050102010706020507" pitchFamily="18" charset="2"/>
              </a:rPr>
              <a:t> (mod p)</a:t>
            </a:r>
          </a:p>
          <a:p>
            <a:pPr marL="685800" lvl="2" indent="0">
              <a:buNone/>
            </a:pPr>
            <a:r>
              <a:rPr lang="en-GB" dirty="0" err="1">
                <a:sym typeface="Symbol" panose="05050102010706020507" pitchFamily="18" charset="2"/>
              </a:rPr>
              <a:t>x</a:t>
            </a:r>
            <a:r>
              <a:rPr lang="en-GB" baseline="-25000" dirty="0" err="1">
                <a:sym typeface="Symbol" panose="05050102010706020507" pitchFamily="18" charset="2"/>
              </a:rPr>
              <a:t>r</a:t>
            </a:r>
            <a:r>
              <a:rPr lang="en-GB" dirty="0">
                <a:sym typeface="Symbol" panose="05050102010706020507" pitchFamily="18" charset="2"/>
              </a:rPr>
              <a:t> = </a:t>
            </a:r>
            <a:r>
              <a:rPr lang="en-GB" baseline="30000" dirty="0">
                <a:sym typeface="Symbol" panose="05050102010706020507" pitchFamily="18" charset="2"/>
              </a:rPr>
              <a:t>2</a:t>
            </a:r>
            <a:r>
              <a:rPr lang="en-GB" dirty="0">
                <a:sym typeface="Symbol" panose="05050102010706020507" pitchFamily="18" charset="2"/>
              </a:rPr>
              <a:t> - </a:t>
            </a:r>
            <a:r>
              <a:rPr lang="en-GB" dirty="0" err="1">
                <a:sym typeface="Symbol" panose="05050102010706020507" pitchFamily="18" charset="2"/>
              </a:rPr>
              <a:t>x</a:t>
            </a:r>
            <a:r>
              <a:rPr lang="en-GB" baseline="-25000" dirty="0" err="1">
                <a:sym typeface="Symbol" panose="05050102010706020507" pitchFamily="18" charset="2"/>
              </a:rPr>
              <a:t>p</a:t>
            </a:r>
            <a:r>
              <a:rPr lang="en-GB" baseline="-25000" dirty="0">
                <a:sym typeface="Symbol" panose="05050102010706020507" pitchFamily="18" charset="2"/>
              </a:rPr>
              <a:t> </a:t>
            </a:r>
            <a:r>
              <a:rPr lang="en-GB" dirty="0">
                <a:sym typeface="Symbol" panose="05050102010706020507" pitchFamily="18" charset="2"/>
              </a:rPr>
              <a:t>- </a:t>
            </a:r>
            <a:r>
              <a:rPr lang="en-GB" dirty="0" err="1" smtClean="0">
                <a:sym typeface="Symbol" panose="05050102010706020507" pitchFamily="18" charset="2"/>
              </a:rPr>
              <a:t>x</a:t>
            </a:r>
            <a:r>
              <a:rPr lang="en-GB" baseline="-25000" dirty="0" err="1" smtClean="0">
                <a:sym typeface="Symbol" panose="05050102010706020507" pitchFamily="18" charset="2"/>
              </a:rPr>
              <a:t>q</a:t>
            </a:r>
            <a:r>
              <a:rPr lang="en-GB" baseline="-25000" dirty="0">
                <a:sym typeface="Symbol" panose="05050102010706020507" pitchFamily="18" charset="2"/>
              </a:rPr>
              <a:t> </a:t>
            </a:r>
            <a:r>
              <a:rPr lang="en-GB" dirty="0">
                <a:sym typeface="Symbol" panose="05050102010706020507" pitchFamily="18" charset="2"/>
              </a:rPr>
              <a:t>(mod p)</a:t>
            </a:r>
            <a:endParaRPr lang="en-GB" baseline="-25000" dirty="0">
              <a:sym typeface="Symbol" panose="05050102010706020507" pitchFamily="18" charset="2"/>
            </a:endParaRPr>
          </a:p>
          <a:p>
            <a:pPr marL="685800" lvl="2" indent="0">
              <a:buNone/>
            </a:pPr>
            <a:r>
              <a:rPr lang="en-GB" dirty="0" err="1">
                <a:sym typeface="Symbol" panose="05050102010706020507" pitchFamily="18" charset="2"/>
              </a:rPr>
              <a:t>y</a:t>
            </a:r>
            <a:r>
              <a:rPr lang="en-GB" baseline="-25000" dirty="0" err="1">
                <a:sym typeface="Symbol" panose="05050102010706020507" pitchFamily="18" charset="2"/>
              </a:rPr>
              <a:t>r</a:t>
            </a:r>
            <a:r>
              <a:rPr lang="en-GB" baseline="-25000" dirty="0">
                <a:sym typeface="Symbol" panose="05050102010706020507" pitchFamily="18" charset="2"/>
              </a:rPr>
              <a:t> </a:t>
            </a:r>
            <a:r>
              <a:rPr lang="en-GB" dirty="0"/>
              <a:t>= </a:t>
            </a:r>
            <a:r>
              <a:rPr lang="en-GB" dirty="0">
                <a:sym typeface="Symbol" panose="05050102010706020507" pitchFamily="18" charset="2"/>
              </a:rPr>
              <a:t>(</a:t>
            </a:r>
            <a:r>
              <a:rPr lang="en-GB" dirty="0" err="1">
                <a:sym typeface="Symbol" panose="05050102010706020507" pitchFamily="18" charset="2"/>
              </a:rPr>
              <a:t>x</a:t>
            </a:r>
            <a:r>
              <a:rPr lang="en-GB" baseline="-25000" dirty="0" err="1">
                <a:sym typeface="Symbol" panose="05050102010706020507" pitchFamily="18" charset="2"/>
              </a:rPr>
              <a:t>p</a:t>
            </a:r>
            <a:r>
              <a:rPr lang="en-GB" dirty="0">
                <a:sym typeface="Symbol" panose="05050102010706020507" pitchFamily="18" charset="2"/>
              </a:rPr>
              <a:t> - </a:t>
            </a:r>
            <a:r>
              <a:rPr lang="en-GB" dirty="0" err="1">
                <a:sym typeface="Symbol" panose="05050102010706020507" pitchFamily="18" charset="2"/>
              </a:rPr>
              <a:t>x</a:t>
            </a:r>
            <a:r>
              <a:rPr lang="en-GB" baseline="-25000" dirty="0" err="1">
                <a:sym typeface="Symbol" panose="05050102010706020507" pitchFamily="18" charset="2"/>
              </a:rPr>
              <a:t>r</a:t>
            </a:r>
            <a:r>
              <a:rPr lang="en-GB" dirty="0">
                <a:sym typeface="Symbol" panose="05050102010706020507" pitchFamily="18" charset="2"/>
              </a:rPr>
              <a:t>) - </a:t>
            </a:r>
            <a:r>
              <a:rPr lang="en-GB" dirty="0" err="1" smtClean="0">
                <a:sym typeface="Symbol" panose="05050102010706020507" pitchFamily="18" charset="2"/>
              </a:rPr>
              <a:t>y</a:t>
            </a:r>
            <a:r>
              <a:rPr lang="en-GB" baseline="-25000" dirty="0" err="1" smtClean="0">
                <a:sym typeface="Symbol" panose="05050102010706020507" pitchFamily="18" charset="2"/>
              </a:rPr>
              <a:t>p</a:t>
            </a:r>
            <a:r>
              <a:rPr lang="en-GB" baseline="-25000" dirty="0">
                <a:sym typeface="Symbol" panose="05050102010706020507" pitchFamily="18" charset="2"/>
              </a:rPr>
              <a:t> </a:t>
            </a:r>
            <a:r>
              <a:rPr lang="en-GB" dirty="0">
                <a:sym typeface="Symbol" panose="05050102010706020507" pitchFamily="18" charset="2"/>
              </a:rPr>
              <a:t>(mod p</a:t>
            </a:r>
            <a:r>
              <a:rPr lang="en-GB" dirty="0" smtClean="0">
                <a:sym typeface="Symbol" panose="05050102010706020507" pitchFamily="18" charset="2"/>
              </a:rPr>
              <a:t>)</a:t>
            </a:r>
            <a:endParaRPr lang="en-GB" baseline="-25000" dirty="0" smtClean="0">
              <a:sym typeface="Symbol" panose="05050102010706020507" pitchFamily="18" charset="2"/>
            </a:endParaRPr>
          </a:p>
          <a:p>
            <a:pPr marL="685800" lvl="2" indent="0">
              <a:buNone/>
            </a:pPr>
            <a:endParaRPr lang="en-GB" baseline="-25000" dirty="0">
              <a:sym typeface="Symbol" panose="05050102010706020507" pitchFamily="18" charset="2"/>
            </a:endParaRPr>
          </a:p>
          <a:p>
            <a:pPr marL="342900" lvl="1" indent="0">
              <a:buNone/>
            </a:pPr>
            <a:r>
              <a:rPr lang="en-GB" dirty="0" smtClean="0">
                <a:sym typeface="Symbol" panose="05050102010706020507" pitchFamily="18" charset="2"/>
              </a:rPr>
              <a:t>Check that </a:t>
            </a:r>
            <a:r>
              <a:rPr lang="en-GB" dirty="0">
                <a:sym typeface="Symbol" panose="05050102010706020507" pitchFamily="18" charset="2"/>
              </a:rPr>
              <a:t>(</a:t>
            </a:r>
            <a:r>
              <a:rPr lang="en-GB" dirty="0" err="1">
                <a:sym typeface="Symbol" panose="05050102010706020507" pitchFamily="18" charset="2"/>
              </a:rPr>
              <a:t>x</a:t>
            </a:r>
            <a:r>
              <a:rPr lang="en-GB" baseline="-25000" dirty="0" err="1">
                <a:sym typeface="Symbol" panose="05050102010706020507" pitchFamily="18" charset="2"/>
              </a:rPr>
              <a:t>r</a:t>
            </a:r>
            <a:r>
              <a:rPr lang="en-GB" baseline="-25000" dirty="0">
                <a:sym typeface="Symbol" panose="05050102010706020507" pitchFamily="18" charset="2"/>
              </a:rPr>
              <a:t> </a:t>
            </a:r>
            <a:r>
              <a:rPr lang="en-GB" dirty="0">
                <a:sym typeface="Symbol" panose="05050102010706020507" pitchFamily="18" charset="2"/>
              </a:rPr>
              <a:t>, </a:t>
            </a:r>
            <a:r>
              <a:rPr lang="en-GB" dirty="0" err="1">
                <a:sym typeface="Symbol" panose="05050102010706020507" pitchFamily="18" charset="2"/>
              </a:rPr>
              <a:t>y</a:t>
            </a:r>
            <a:r>
              <a:rPr lang="en-GB" baseline="-25000" dirty="0" err="1">
                <a:sym typeface="Symbol" panose="05050102010706020507" pitchFamily="18" charset="2"/>
              </a:rPr>
              <a:t>r</a:t>
            </a:r>
            <a:r>
              <a:rPr lang="en-GB" dirty="0" smtClean="0">
                <a:sym typeface="Symbol" panose="05050102010706020507" pitchFamily="18" charset="2"/>
              </a:rPr>
              <a:t>) satisfies the curve equation.</a:t>
            </a:r>
            <a:endParaRPr lang="en-GB" dirty="0">
              <a:sym typeface="Symbol" panose="05050102010706020507" pitchFamily="18" charset="2"/>
            </a:endParaRPr>
          </a:p>
          <a:p>
            <a:r>
              <a:rPr lang="en-GB" dirty="0" smtClean="0">
                <a:sym typeface="Symbol" panose="05050102010706020507" pitchFamily="18" charset="2"/>
              </a:rPr>
              <a:t>Note we use “addition” (+) to represent </a:t>
            </a:r>
            <a:r>
              <a:rPr lang="en-GB" dirty="0">
                <a:sym typeface="Symbol" panose="05050102010706020507" pitchFamily="18" charset="2"/>
              </a:rPr>
              <a:t></a:t>
            </a:r>
            <a:r>
              <a:rPr lang="en-GB" dirty="0" smtClean="0">
                <a:sym typeface="Symbol" panose="05050102010706020507" pitchFamily="18" charset="2"/>
              </a:rPr>
              <a:t> in EC</a:t>
            </a:r>
            <a:endParaRPr lang="en-GB" dirty="0">
              <a:sym typeface="Symbol" panose="05050102010706020507" pitchFamily="18" charset="2"/>
            </a:endParaRPr>
          </a:p>
          <a:p>
            <a:pPr marL="685800" lvl="2" indent="0">
              <a:buNone/>
            </a:pPr>
            <a:endParaRPr lang="en-GB" dirty="0"/>
          </a:p>
        </p:txBody>
      </p:sp>
    </p:spTree>
    <p:extLst>
      <p:ext uri="{BB962C8B-B14F-4D97-AF65-F5344CB8AC3E}">
        <p14:creationId xmlns:p14="http://schemas.microsoft.com/office/powerpoint/2010/main" val="20357148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efficiently compute </a:t>
            </a:r>
            <a:r>
              <a:rPr lang="en-GB" dirty="0" smtClean="0">
                <a:sym typeface="Symbol" panose="05050102010706020507" pitchFamily="18" charset="2"/>
              </a:rPr>
              <a:t></a:t>
            </a:r>
            <a:endParaRPr lang="en-GB" dirty="0"/>
          </a:p>
        </p:txBody>
      </p:sp>
      <p:sp>
        <p:nvSpPr>
          <p:cNvPr id="3" name="Content Placeholder 2"/>
          <p:cNvSpPr>
            <a:spLocks noGrp="1"/>
          </p:cNvSpPr>
          <p:nvPr>
            <p:ph idx="1"/>
          </p:nvPr>
        </p:nvSpPr>
        <p:spPr/>
        <p:txBody>
          <a:bodyPr/>
          <a:lstStyle/>
          <a:p>
            <a:r>
              <a:rPr lang="en-GB" dirty="0" smtClean="0"/>
              <a:t>EC point scalar multiplication: x </a:t>
            </a:r>
            <a:r>
              <a:rPr lang="en-GB" dirty="0" smtClean="0">
                <a:sym typeface="Symbol" panose="05050102010706020507" pitchFamily="18" charset="2"/>
              </a:rPr>
              <a:t> g</a:t>
            </a:r>
            <a:endParaRPr lang="en-GB" dirty="0" smtClean="0"/>
          </a:p>
          <a:p>
            <a:r>
              <a:rPr lang="en-GB" dirty="0" smtClean="0"/>
              <a:t>Naïve: apply </a:t>
            </a:r>
            <a:r>
              <a:rPr lang="en-GB" dirty="0" smtClean="0">
                <a:sym typeface="Symbol" panose="05050102010706020507" pitchFamily="18" charset="2"/>
              </a:rPr>
              <a:t> x times to g. Don’t.</a:t>
            </a:r>
          </a:p>
          <a:p>
            <a:endParaRPr lang="en-GB" dirty="0" smtClean="0">
              <a:sym typeface="Symbol" panose="05050102010706020507" pitchFamily="18" charset="2"/>
            </a:endParaRPr>
          </a:p>
          <a:p>
            <a:r>
              <a:rPr lang="en-GB" dirty="0" smtClean="0">
                <a:sym typeface="Symbol" panose="05050102010706020507" pitchFamily="18" charset="2"/>
              </a:rPr>
              <a:t>Double and add:</a:t>
            </a:r>
          </a:p>
          <a:p>
            <a:pPr lvl="1"/>
            <a:r>
              <a:rPr lang="en-GB" dirty="0" smtClean="0">
                <a:sym typeface="Symbol" panose="05050102010706020507" pitchFamily="18" charset="2"/>
              </a:rPr>
              <a:t>Consider the binary representation of x from the low bit to the highest.</a:t>
            </a:r>
          </a:p>
          <a:p>
            <a:pPr lvl="1"/>
            <a:r>
              <a:rPr lang="en-GB" dirty="0" smtClean="0">
                <a:sym typeface="Symbol" panose="05050102010706020507" pitchFamily="18" charset="2"/>
              </a:rPr>
              <a:t>Initialize an accumulator Q to inf. </a:t>
            </a:r>
          </a:p>
          <a:p>
            <a:pPr lvl="1"/>
            <a:r>
              <a:rPr lang="en-GB" dirty="0" smtClean="0">
                <a:sym typeface="Symbol" panose="05050102010706020507" pitchFamily="18" charset="2"/>
              </a:rPr>
              <a:t>For each bit i set to one add 2</a:t>
            </a:r>
            <a:r>
              <a:rPr lang="en-GB" baseline="30000" dirty="0" smtClean="0">
                <a:sym typeface="Symbol" panose="05050102010706020507" pitchFamily="18" charset="2"/>
              </a:rPr>
              <a:t>i </a:t>
            </a:r>
            <a:r>
              <a:rPr lang="en-GB" dirty="0">
                <a:sym typeface="Symbol" panose="05050102010706020507" pitchFamily="18" charset="2"/>
              </a:rPr>
              <a:t> </a:t>
            </a:r>
            <a:r>
              <a:rPr lang="en-GB" dirty="0" smtClean="0">
                <a:sym typeface="Symbol" panose="05050102010706020507" pitchFamily="18" charset="2"/>
              </a:rPr>
              <a:t>g to an accumulator Q.</a:t>
            </a:r>
          </a:p>
          <a:p>
            <a:pPr lvl="1"/>
            <a:r>
              <a:rPr lang="en-GB" dirty="0" smtClean="0">
                <a:sym typeface="Symbol" panose="05050102010706020507" pitchFamily="18" charset="2"/>
              </a:rPr>
              <a:t>Only need up to 2 log</a:t>
            </a:r>
            <a:r>
              <a:rPr lang="en-GB" baseline="-25000" dirty="0" smtClean="0">
                <a:sym typeface="Symbol" panose="05050102010706020507" pitchFamily="18" charset="2"/>
              </a:rPr>
              <a:t>2</a:t>
            </a:r>
            <a:r>
              <a:rPr lang="en-GB" dirty="0" smtClean="0">
                <a:sym typeface="Symbol" panose="05050102010706020507" pitchFamily="18" charset="2"/>
              </a:rPr>
              <a:t> x point additions or multiplications.</a:t>
            </a:r>
          </a:p>
          <a:p>
            <a:pPr lvl="1"/>
            <a:r>
              <a:rPr lang="en-GB" dirty="0" smtClean="0">
                <a:sym typeface="Symbol" panose="05050102010706020507" pitchFamily="18" charset="2"/>
              </a:rPr>
              <a:t>Disadvantage: time dependent on number of “1”s – why is that a problem?</a:t>
            </a:r>
          </a:p>
          <a:p>
            <a:pPr lvl="1"/>
            <a:endParaRPr lang="en-GB" dirty="0">
              <a:sym typeface="Symbol" panose="05050102010706020507" pitchFamily="18" charset="2"/>
            </a:endParaRPr>
          </a:p>
          <a:p>
            <a:r>
              <a:rPr lang="en-GB" dirty="0" smtClean="0">
                <a:sym typeface="Symbol" panose="05050102010706020507" pitchFamily="18" charset="2"/>
              </a:rPr>
              <a:t>Montgomery ladder algorithm.</a:t>
            </a:r>
          </a:p>
          <a:p>
            <a:pPr lvl="1"/>
            <a:r>
              <a:rPr lang="en-GB" dirty="0" smtClean="0">
                <a:sym typeface="Symbol" panose="05050102010706020507" pitchFamily="18" charset="2"/>
              </a:rPr>
              <a:t>Number of operations independent on bit representation of x.</a:t>
            </a:r>
          </a:p>
        </p:txBody>
      </p:sp>
    </p:spTree>
    <p:extLst>
      <p:ext uri="{BB962C8B-B14F-4D97-AF65-F5344CB8AC3E}">
        <p14:creationId xmlns:p14="http://schemas.microsoft.com/office/powerpoint/2010/main" val="19387436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GB" altLang="en-US" smtClean="0"/>
              <a:t>Example Privacy Harms (Solove)</a:t>
            </a:r>
          </a:p>
        </p:txBody>
      </p:sp>
      <p:sp>
        <p:nvSpPr>
          <p:cNvPr id="8195" name="Content Placeholder 2"/>
          <p:cNvSpPr>
            <a:spLocks noGrp="1"/>
          </p:cNvSpPr>
          <p:nvPr>
            <p:ph idx="1"/>
          </p:nvPr>
        </p:nvSpPr>
        <p:spPr/>
        <p:txBody>
          <a:bodyPr/>
          <a:lstStyle/>
          <a:p>
            <a:pPr eaLnBrk="1" hangingPunct="1"/>
            <a:endParaRPr lang="en-GB" altLang="en-US" smtClean="0"/>
          </a:p>
          <a:p>
            <a:pPr eaLnBrk="1" hangingPunct="1"/>
            <a:r>
              <a:rPr lang="en-GB" altLang="en-US" smtClean="0"/>
              <a:t>A newspaper reports the name of a rape victim.</a:t>
            </a:r>
          </a:p>
          <a:p>
            <a:pPr eaLnBrk="1" hangingPunct="1"/>
            <a:r>
              <a:rPr lang="en-GB" altLang="en-US" smtClean="0"/>
              <a:t>Reporters deceitfully gain entry to a person’s home and secretly photograph and record the person.</a:t>
            </a:r>
          </a:p>
          <a:p>
            <a:pPr eaLnBrk="1" hangingPunct="1"/>
            <a:r>
              <a:rPr lang="en-GB" altLang="en-US" smtClean="0"/>
              <a:t>New X-ray devices can see through people’s clothing, amounting to what some call a “virtual strip-search.”</a:t>
            </a:r>
          </a:p>
          <a:p>
            <a:pPr eaLnBrk="1" hangingPunct="1"/>
            <a:r>
              <a:rPr lang="en-GB" altLang="en-US" smtClean="0"/>
              <a:t>The government uses a thermal sensor device to detect heat patterns in a person’s home.</a:t>
            </a:r>
          </a:p>
          <a:p>
            <a:pPr eaLnBrk="1" hangingPunct="1"/>
            <a:r>
              <a:rPr lang="en-GB" altLang="en-US" smtClean="0"/>
              <a:t>A company markets a list of five million elderly incontinent women.</a:t>
            </a:r>
          </a:p>
          <a:p>
            <a:pPr eaLnBrk="1" hangingPunct="1"/>
            <a:r>
              <a:rPr lang="en-GB" altLang="en-US" smtClean="0"/>
              <a:t>Despite promising not to sell its members’ personal information to others, a company does so anyway.</a:t>
            </a:r>
          </a:p>
        </p:txBody>
      </p:sp>
      <p:sp>
        <p:nvSpPr>
          <p:cNvPr id="8196" name="TextBox 3"/>
          <p:cNvSpPr txBox="1">
            <a:spLocks noChangeArrowheads="1"/>
          </p:cNvSpPr>
          <p:nvPr/>
        </p:nvSpPr>
        <p:spPr bwMode="auto">
          <a:xfrm>
            <a:off x="107950" y="6453188"/>
            <a:ext cx="86407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200" b="1" dirty="0"/>
              <a:t>Key reading: </a:t>
            </a:r>
            <a:r>
              <a:rPr lang="en-GB" altLang="en-US" sz="1200" dirty="0" err="1"/>
              <a:t>Solove</a:t>
            </a:r>
            <a:r>
              <a:rPr lang="en-GB" altLang="en-US" sz="1200" dirty="0"/>
              <a:t>, Daniel J. "A taxonomy of privacy." University of Pennsylvania Law Review (2006): 477-564.</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Lab 1 – Task </a:t>
            </a:r>
            <a:r>
              <a:rPr lang="en-GB" dirty="0" smtClean="0"/>
              <a:t>3</a:t>
            </a:r>
            <a:endParaRPr lang="en-GB" dirty="0"/>
          </a:p>
        </p:txBody>
      </p:sp>
      <p:sp>
        <p:nvSpPr>
          <p:cNvPr id="3" name="Content Placeholder 2"/>
          <p:cNvSpPr>
            <a:spLocks noGrp="1"/>
          </p:cNvSpPr>
          <p:nvPr>
            <p:ph idx="1"/>
          </p:nvPr>
        </p:nvSpPr>
        <p:spPr/>
        <p:txBody>
          <a:bodyPr/>
          <a:lstStyle/>
          <a:p>
            <a:r>
              <a:rPr lang="en-GB" dirty="0" smtClean="0"/>
              <a:t>Using </a:t>
            </a:r>
            <a:r>
              <a:rPr lang="en-GB" i="1" dirty="0" smtClean="0"/>
              <a:t>petlib.bn</a:t>
            </a:r>
            <a:r>
              <a:rPr lang="en-GB" dirty="0" smtClean="0"/>
              <a:t> (big numbers mod p)</a:t>
            </a:r>
          </a:p>
          <a:p>
            <a:pPr lvl="1"/>
            <a:r>
              <a:rPr lang="en-GB" dirty="0" smtClean="0"/>
              <a:t>Implement point addition.</a:t>
            </a:r>
          </a:p>
          <a:p>
            <a:pPr lvl="1"/>
            <a:r>
              <a:rPr lang="en-GB" dirty="0" smtClean="0"/>
              <a:t>Implement point doubling.</a:t>
            </a:r>
          </a:p>
          <a:p>
            <a:pPr lvl="1"/>
            <a:r>
              <a:rPr lang="en-GB" dirty="0" smtClean="0"/>
              <a:t>Implement scalar multiplication using Double and Add.</a:t>
            </a:r>
          </a:p>
          <a:p>
            <a:pPr lvl="1"/>
            <a:r>
              <a:rPr lang="en-GB" dirty="0" smtClean="0"/>
              <a:t>Implement scalar multiplication using Montgomery Ladder.</a:t>
            </a:r>
          </a:p>
          <a:p>
            <a:pPr lvl="1"/>
            <a:endParaRPr lang="en-GB" dirty="0"/>
          </a:p>
          <a:p>
            <a:r>
              <a:rPr lang="en-GB" dirty="0" smtClean="0"/>
              <a:t>Panic not: </a:t>
            </a:r>
          </a:p>
          <a:p>
            <a:pPr lvl="1"/>
            <a:r>
              <a:rPr lang="en-GB" dirty="0" smtClean="0"/>
              <a:t>Some code is provided.</a:t>
            </a:r>
          </a:p>
          <a:p>
            <a:pPr lvl="1"/>
            <a:r>
              <a:rPr lang="en-GB" dirty="0" smtClean="0"/>
              <a:t>Unit tests are provider to help.</a:t>
            </a:r>
          </a:p>
          <a:p>
            <a:pPr lvl="1"/>
            <a:r>
              <a:rPr lang="en-GB" dirty="0" smtClean="0"/>
              <a:t>For subsequent labs: we will use </a:t>
            </a:r>
            <a:r>
              <a:rPr lang="en-GB" i="1" dirty="0" smtClean="0"/>
              <a:t>petlib.ec</a:t>
            </a:r>
            <a:endParaRPr lang="en-GB" i="1" dirty="0"/>
          </a:p>
        </p:txBody>
      </p:sp>
    </p:spTree>
    <p:extLst>
      <p:ext uri="{BB962C8B-B14F-4D97-AF65-F5344CB8AC3E}">
        <p14:creationId xmlns:p14="http://schemas.microsoft.com/office/powerpoint/2010/main" val="28327205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Lab 1 – Task 4</a:t>
            </a:r>
            <a:endParaRPr lang="en-GB" dirty="0"/>
          </a:p>
        </p:txBody>
      </p:sp>
      <p:sp>
        <p:nvSpPr>
          <p:cNvPr id="3" name="Content Placeholder 2"/>
          <p:cNvSpPr>
            <a:spLocks noGrp="1"/>
          </p:cNvSpPr>
          <p:nvPr>
            <p:ph idx="1"/>
          </p:nvPr>
        </p:nvSpPr>
        <p:spPr/>
        <p:txBody>
          <a:bodyPr/>
          <a:lstStyle/>
          <a:p>
            <a:r>
              <a:rPr lang="en-GB" dirty="0" smtClean="0"/>
              <a:t>Familiarize yourself with digital signatures.</a:t>
            </a:r>
          </a:p>
          <a:p>
            <a:pPr lvl="1"/>
            <a:r>
              <a:rPr lang="en-GB" dirty="0" smtClean="0"/>
              <a:t>“Sign” requires a secret key and a short message, and returns a “signature”.</a:t>
            </a:r>
          </a:p>
          <a:p>
            <a:pPr lvl="1"/>
            <a:r>
              <a:rPr lang="en-GB" dirty="0" smtClean="0"/>
              <a:t>“Verify” requires a public key, a short message and a signature. It returns True if the signature “checks” </a:t>
            </a:r>
            <a:r>
              <a:rPr lang="en-GB" dirty="0" err="1" smtClean="0"/>
              <a:t>ie</a:t>
            </a:r>
            <a:r>
              <a:rPr lang="en-GB" dirty="0" smtClean="0"/>
              <a:t>. is the result of sign with the correct key.</a:t>
            </a:r>
          </a:p>
          <a:p>
            <a:pPr lvl="1"/>
            <a:endParaRPr lang="en-GB" dirty="0" smtClean="0"/>
          </a:p>
          <a:p>
            <a:r>
              <a:rPr lang="en-GB" dirty="0" smtClean="0"/>
              <a:t>Use </a:t>
            </a:r>
            <a:r>
              <a:rPr lang="en-GB" i="1" dirty="0" err="1" smtClean="0"/>
              <a:t>petlib.ecdsa</a:t>
            </a:r>
            <a:r>
              <a:rPr lang="en-GB" dirty="0" smtClean="0"/>
              <a:t> (EC Digital Signature Algorithm)</a:t>
            </a:r>
          </a:p>
          <a:p>
            <a:pPr lvl="1"/>
            <a:r>
              <a:rPr lang="en-GB" dirty="0" smtClean="0"/>
              <a:t>Key generation provided &amp; unit tests.</a:t>
            </a:r>
          </a:p>
          <a:p>
            <a:pPr lvl="1"/>
            <a:r>
              <a:rPr lang="en-GB" dirty="0" smtClean="0"/>
              <a:t>Implement sign and verify.</a:t>
            </a:r>
          </a:p>
          <a:p>
            <a:pPr lvl="1"/>
            <a:r>
              <a:rPr lang="en-GB" dirty="0" smtClean="0"/>
              <a:t>Note: messages should be short. </a:t>
            </a:r>
            <a:r>
              <a:rPr lang="en-GB" dirty="0"/>
              <a:t>U</a:t>
            </a:r>
            <a:r>
              <a:rPr lang="en-GB" dirty="0" smtClean="0"/>
              <a:t>se SHA256 to hash it first. </a:t>
            </a:r>
          </a:p>
          <a:p>
            <a:pPr lvl="1"/>
            <a:endParaRPr lang="en-GB" dirty="0"/>
          </a:p>
          <a:p>
            <a:pPr marL="0" indent="0">
              <a:buNone/>
            </a:pPr>
            <a:endParaRPr lang="en-GB" dirty="0" smtClean="0"/>
          </a:p>
          <a:p>
            <a:pPr marL="0" indent="0">
              <a:buNone/>
            </a:pPr>
            <a:r>
              <a:rPr lang="en-GB" dirty="0" smtClean="0"/>
              <a:t>Note: We will design our own signature when we study zero-knowledge proofs. No details of what is inside ECDSA now.</a:t>
            </a:r>
            <a:endParaRPr lang="en-GB" dirty="0"/>
          </a:p>
        </p:txBody>
      </p:sp>
    </p:spTree>
    <p:extLst>
      <p:ext uri="{BB962C8B-B14F-4D97-AF65-F5344CB8AC3E}">
        <p14:creationId xmlns:p14="http://schemas.microsoft.com/office/powerpoint/2010/main" val="28969251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Hybrid Encryption</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Combine Public Key (Asymmetric) and Symmetric Cryptography.</a:t>
            </a:r>
          </a:p>
          <a:p>
            <a:pPr lvl="1"/>
            <a:r>
              <a:rPr lang="en-GB" dirty="0" smtClean="0"/>
              <a:t>Use public keys to derive shared keys.</a:t>
            </a:r>
          </a:p>
          <a:p>
            <a:pPr lvl="1"/>
            <a:r>
              <a:rPr lang="en-GB" dirty="0" smtClean="0"/>
              <a:t>Use shared keys to protect confidentiality and integrity of messages.</a:t>
            </a:r>
          </a:p>
          <a:p>
            <a:pPr lvl="1"/>
            <a:r>
              <a:rPr lang="en-GB" dirty="0" smtClean="0"/>
              <a:t>Use signatures to ensure authenticity of keys.</a:t>
            </a:r>
          </a:p>
          <a:p>
            <a:pPr lvl="1"/>
            <a:endParaRPr lang="en-GB" dirty="0"/>
          </a:p>
          <a:p>
            <a:r>
              <a:rPr lang="en-GB" dirty="0" smtClean="0"/>
              <a:t>Protocol in two steps:</a:t>
            </a:r>
          </a:p>
          <a:p>
            <a:pPr lvl="1"/>
            <a:r>
              <a:rPr lang="en-GB" dirty="0" smtClean="0"/>
              <a:t>Alice shares a public encryption key (possibly signed using a long term key).</a:t>
            </a:r>
          </a:p>
          <a:p>
            <a:pPr lvl="1"/>
            <a:r>
              <a:rPr lang="en-GB" dirty="0" smtClean="0"/>
              <a:t>Bob wants to send Alice a message:</a:t>
            </a:r>
          </a:p>
          <a:p>
            <a:pPr lvl="2"/>
            <a:r>
              <a:rPr lang="en-GB" dirty="0" smtClean="0"/>
              <a:t>Bob generates a fresh public key (possibly signs it using a long term key).</a:t>
            </a:r>
          </a:p>
          <a:p>
            <a:pPr lvl="2"/>
            <a:r>
              <a:rPr lang="en-GB" dirty="0" smtClean="0"/>
              <a:t>Bob uses the private part of the key to derive a shared key.</a:t>
            </a:r>
          </a:p>
          <a:p>
            <a:pPr lvl="2"/>
            <a:r>
              <a:rPr lang="en-GB" dirty="0" smtClean="0"/>
              <a:t>Bob uses the shared key to encrypt the message using an AEAD.</a:t>
            </a:r>
          </a:p>
          <a:p>
            <a:pPr lvl="2"/>
            <a:r>
              <a:rPr lang="en-GB" dirty="0" smtClean="0"/>
              <a:t>Bob sends the fresh public key, and the output of the AEAD (and possibly signatures)</a:t>
            </a:r>
          </a:p>
          <a:p>
            <a:pPr lvl="1"/>
            <a:r>
              <a:rPr lang="en-GB" dirty="0" smtClean="0"/>
              <a:t>Alice receives the message:</a:t>
            </a:r>
          </a:p>
          <a:p>
            <a:pPr lvl="2"/>
            <a:r>
              <a:rPr lang="en-GB" dirty="0" smtClean="0"/>
              <a:t>Alice uses the public key received to recover the shared key. (Possibly checking signatures)</a:t>
            </a:r>
          </a:p>
          <a:p>
            <a:pPr lvl="2"/>
            <a:r>
              <a:rPr lang="en-GB" dirty="0" smtClean="0"/>
              <a:t>Alice uses the shared key to decrypt the message.</a:t>
            </a:r>
          </a:p>
          <a:p>
            <a:pPr lvl="2"/>
            <a:r>
              <a:rPr lang="en-GB" dirty="0" smtClean="0"/>
              <a:t>If the AEAD decryption is successful the message is decrypted!</a:t>
            </a:r>
            <a:endParaRPr lang="en-GB" dirty="0"/>
          </a:p>
        </p:txBody>
      </p:sp>
    </p:spTree>
    <p:extLst>
      <p:ext uri="{BB962C8B-B14F-4D97-AF65-F5344CB8AC3E}">
        <p14:creationId xmlns:p14="http://schemas.microsoft.com/office/powerpoint/2010/main" val="416969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picture …</a:t>
            </a:r>
            <a:endParaRPr lang="en-GB" dirty="0"/>
          </a:p>
        </p:txBody>
      </p:sp>
      <p:sp>
        <p:nvSpPr>
          <p:cNvPr id="3" name="Content Placeholder 2"/>
          <p:cNvSpPr>
            <a:spLocks noGrp="1"/>
          </p:cNvSpPr>
          <p:nvPr>
            <p:ph idx="1"/>
          </p:nvPr>
        </p:nvSpPr>
        <p:spPr/>
        <p:txBody>
          <a:bodyPr/>
          <a:lstStyle/>
          <a:p>
            <a:r>
              <a:rPr lang="en-GB" dirty="0" smtClean="0"/>
              <a:t>Assume Alice and Bob know each others’ long-term verification keys.</a:t>
            </a:r>
          </a:p>
          <a:p>
            <a:pPr marL="0" indent="0">
              <a:buNone/>
            </a:pPr>
            <a:endParaRPr lang="en-GB" dirty="0" smtClean="0"/>
          </a:p>
          <a:p>
            <a:endParaRPr lang="en-GB" dirty="0"/>
          </a:p>
        </p:txBody>
      </p:sp>
      <p:pic>
        <p:nvPicPr>
          <p:cNvPr id="4" name="Picture 3"/>
          <p:cNvPicPr>
            <a:picLocks noChangeAspect="1"/>
          </p:cNvPicPr>
          <p:nvPr/>
        </p:nvPicPr>
        <p:blipFill>
          <a:blip r:embed="rId2"/>
          <a:stretch>
            <a:fillRect/>
          </a:stretch>
        </p:blipFill>
        <p:spPr>
          <a:xfrm>
            <a:off x="489240" y="3330099"/>
            <a:ext cx="8331232" cy="1642605"/>
          </a:xfrm>
          <a:prstGeom prst="rect">
            <a:avLst/>
          </a:prstGeom>
        </p:spPr>
      </p:pic>
      <p:cxnSp>
        <p:nvCxnSpPr>
          <p:cNvPr id="8" name="Straight Arrow Connector 7"/>
          <p:cNvCxnSpPr/>
          <p:nvPr/>
        </p:nvCxnSpPr>
        <p:spPr>
          <a:xfrm>
            <a:off x="1619672" y="3748568"/>
            <a:ext cx="59766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p:cNvCxnSpPr/>
          <p:nvPr/>
        </p:nvCxnSpPr>
        <p:spPr>
          <a:xfrm flipH="1">
            <a:off x="1619672" y="3532544"/>
            <a:ext cx="597666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 name="TextBox 10"/>
          <p:cNvSpPr txBox="1"/>
          <p:nvPr/>
        </p:nvSpPr>
        <p:spPr>
          <a:xfrm>
            <a:off x="2890660" y="3811283"/>
            <a:ext cx="3528392" cy="369332"/>
          </a:xfrm>
          <a:prstGeom prst="rect">
            <a:avLst/>
          </a:prstGeom>
          <a:noFill/>
        </p:spPr>
        <p:txBody>
          <a:bodyPr wrap="square" rtlCol="0">
            <a:spAutoFit/>
          </a:bodyPr>
          <a:lstStyle/>
          <a:p>
            <a:r>
              <a:rPr lang="en-GB" dirty="0" err="1" smtClean="0"/>
              <a:t>pub</a:t>
            </a:r>
            <a:r>
              <a:rPr lang="en-GB" baseline="-25000" dirty="0" err="1" smtClean="0"/>
              <a:t>B</a:t>
            </a:r>
            <a:r>
              <a:rPr lang="en-GB" dirty="0" smtClean="0"/>
              <a:t>, </a:t>
            </a:r>
            <a:r>
              <a:rPr lang="en-GB" dirty="0" err="1" smtClean="0">
                <a:solidFill>
                  <a:schemeClr val="accent3"/>
                </a:solidFill>
              </a:rPr>
              <a:t>Sign</a:t>
            </a:r>
            <a:r>
              <a:rPr lang="en-GB" baseline="-25000" dirty="0" err="1" smtClean="0">
                <a:solidFill>
                  <a:schemeClr val="accent3"/>
                </a:solidFill>
              </a:rPr>
              <a:t>B</a:t>
            </a:r>
            <a:r>
              <a:rPr lang="en-GB" dirty="0" smtClean="0">
                <a:solidFill>
                  <a:schemeClr val="accent3"/>
                </a:solidFill>
              </a:rPr>
              <a:t>(</a:t>
            </a:r>
            <a:r>
              <a:rPr lang="en-GB" dirty="0" err="1">
                <a:solidFill>
                  <a:schemeClr val="accent3"/>
                </a:solidFill>
              </a:rPr>
              <a:t>pub</a:t>
            </a:r>
            <a:r>
              <a:rPr lang="en-GB" baseline="-25000" dirty="0" err="1">
                <a:solidFill>
                  <a:schemeClr val="accent3"/>
                </a:solidFill>
              </a:rPr>
              <a:t>B</a:t>
            </a:r>
            <a:r>
              <a:rPr lang="en-GB" dirty="0" smtClean="0">
                <a:solidFill>
                  <a:schemeClr val="accent3"/>
                </a:solidFill>
              </a:rPr>
              <a:t>)</a:t>
            </a:r>
            <a:r>
              <a:rPr lang="en-GB" dirty="0" smtClean="0"/>
              <a:t>, …, AEAD</a:t>
            </a:r>
            <a:r>
              <a:rPr lang="en-GB" baseline="-25000" dirty="0" smtClean="0"/>
              <a:t>K</a:t>
            </a:r>
            <a:r>
              <a:rPr lang="en-GB" dirty="0" smtClean="0"/>
              <a:t>(P)</a:t>
            </a:r>
            <a:r>
              <a:rPr lang="en-GB" baseline="-25000" dirty="0" smtClean="0"/>
              <a:t> </a:t>
            </a:r>
            <a:endParaRPr lang="en-GB" baseline="-25000" dirty="0"/>
          </a:p>
        </p:txBody>
      </p:sp>
      <p:sp>
        <p:nvSpPr>
          <p:cNvPr id="12" name="TextBox 11"/>
          <p:cNvSpPr txBox="1"/>
          <p:nvPr/>
        </p:nvSpPr>
        <p:spPr>
          <a:xfrm>
            <a:off x="3551750" y="3140968"/>
            <a:ext cx="2040495" cy="369332"/>
          </a:xfrm>
          <a:prstGeom prst="rect">
            <a:avLst/>
          </a:prstGeom>
          <a:noFill/>
        </p:spPr>
        <p:txBody>
          <a:bodyPr wrap="none" rtlCol="0">
            <a:spAutoFit/>
          </a:bodyPr>
          <a:lstStyle/>
          <a:p>
            <a:r>
              <a:rPr lang="en-GB" dirty="0" err="1" smtClean="0"/>
              <a:t>pub</a:t>
            </a:r>
            <a:r>
              <a:rPr lang="en-GB" baseline="-25000" dirty="0" err="1" smtClean="0"/>
              <a:t>A</a:t>
            </a:r>
            <a:r>
              <a:rPr lang="en-GB" baseline="-25000" dirty="0" smtClean="0"/>
              <a:t> </a:t>
            </a:r>
            <a:r>
              <a:rPr lang="en-GB" dirty="0" smtClean="0"/>
              <a:t>, </a:t>
            </a:r>
            <a:r>
              <a:rPr lang="en-GB" dirty="0" err="1" smtClean="0">
                <a:solidFill>
                  <a:schemeClr val="accent3"/>
                </a:solidFill>
              </a:rPr>
              <a:t>Sign</a:t>
            </a:r>
            <a:r>
              <a:rPr lang="en-GB" baseline="-25000" dirty="0" err="1" smtClean="0">
                <a:solidFill>
                  <a:schemeClr val="accent3"/>
                </a:solidFill>
              </a:rPr>
              <a:t>A</a:t>
            </a:r>
            <a:r>
              <a:rPr lang="en-GB" dirty="0" smtClean="0">
                <a:solidFill>
                  <a:schemeClr val="accent3"/>
                </a:solidFill>
              </a:rPr>
              <a:t>(</a:t>
            </a:r>
            <a:r>
              <a:rPr lang="en-GB" dirty="0" err="1" smtClean="0">
                <a:solidFill>
                  <a:schemeClr val="accent3"/>
                </a:solidFill>
              </a:rPr>
              <a:t>pub</a:t>
            </a:r>
            <a:r>
              <a:rPr lang="en-GB" baseline="-25000" dirty="0" err="1" smtClean="0">
                <a:solidFill>
                  <a:schemeClr val="accent3"/>
                </a:solidFill>
              </a:rPr>
              <a:t>A</a:t>
            </a:r>
            <a:r>
              <a:rPr lang="en-GB" dirty="0" smtClean="0">
                <a:solidFill>
                  <a:schemeClr val="accent3"/>
                </a:solidFill>
              </a:rPr>
              <a:t>)</a:t>
            </a:r>
            <a:endParaRPr lang="en-GB" dirty="0">
              <a:solidFill>
                <a:schemeClr val="accent3"/>
              </a:solidFill>
            </a:endParaRPr>
          </a:p>
        </p:txBody>
      </p:sp>
    </p:spTree>
    <p:extLst>
      <p:ext uri="{BB962C8B-B14F-4D97-AF65-F5344CB8AC3E}">
        <p14:creationId xmlns:p14="http://schemas.microsoft.com/office/powerpoint/2010/main" val="12038601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Lab 1 – Task 5: Putting it all together</a:t>
            </a:r>
            <a:endParaRPr lang="en-GB" dirty="0"/>
          </a:p>
        </p:txBody>
      </p:sp>
      <p:sp>
        <p:nvSpPr>
          <p:cNvPr id="3" name="Content Placeholder 2"/>
          <p:cNvSpPr>
            <a:spLocks noGrp="1"/>
          </p:cNvSpPr>
          <p:nvPr>
            <p:ph idx="1"/>
          </p:nvPr>
        </p:nvSpPr>
        <p:spPr/>
        <p:txBody>
          <a:bodyPr/>
          <a:lstStyle/>
          <a:p>
            <a:r>
              <a:rPr lang="en-GB" dirty="0" smtClean="0"/>
              <a:t>Using:</a:t>
            </a:r>
          </a:p>
          <a:p>
            <a:pPr lvl="1"/>
            <a:r>
              <a:rPr lang="en-GB" i="1" dirty="0" smtClean="0"/>
              <a:t>Petlib.bn, petlib.ec, </a:t>
            </a:r>
            <a:r>
              <a:rPr lang="en-GB" i="1" dirty="0" err="1" smtClean="0"/>
              <a:t>petlib.cipher</a:t>
            </a:r>
            <a:r>
              <a:rPr lang="en-GB" dirty="0" smtClean="0"/>
              <a:t>, and </a:t>
            </a:r>
            <a:r>
              <a:rPr lang="en-GB" i="1" dirty="0" err="1" smtClean="0"/>
              <a:t>petlib.ecdsa</a:t>
            </a:r>
            <a:r>
              <a:rPr lang="en-GB" dirty="0" smtClean="0"/>
              <a:t>.</a:t>
            </a:r>
          </a:p>
          <a:p>
            <a:pPr lvl="1"/>
            <a:r>
              <a:rPr lang="en-GB" dirty="0" smtClean="0"/>
              <a:t>Define a Hybrid encryption and decryption routine.</a:t>
            </a:r>
          </a:p>
          <a:p>
            <a:pPr lvl="1"/>
            <a:r>
              <a:rPr lang="en-GB" dirty="0" smtClean="0"/>
              <a:t>Define a set of unit tests that cover the code.</a:t>
            </a:r>
          </a:p>
          <a:p>
            <a:pPr lvl="1"/>
            <a:endParaRPr lang="en-GB" dirty="0"/>
          </a:p>
          <a:p>
            <a:r>
              <a:rPr lang="en-GB" dirty="0" smtClean="0"/>
              <a:t>Don’t make life hard:</a:t>
            </a:r>
          </a:p>
          <a:p>
            <a:pPr lvl="1"/>
            <a:r>
              <a:rPr lang="en-GB" dirty="0" smtClean="0"/>
              <a:t>Use the library scalar multiplication, not your own.</a:t>
            </a:r>
          </a:p>
          <a:p>
            <a:pPr lvl="1"/>
            <a:r>
              <a:rPr lang="en-GB" dirty="0" smtClean="0"/>
              <a:t>No need to encode messages into a binary format, just use Python tuples.</a:t>
            </a:r>
          </a:p>
          <a:p>
            <a:r>
              <a:rPr lang="en-GB" dirty="0" smtClean="0"/>
              <a:t>Ensure both code and test withstand code review.</a:t>
            </a:r>
          </a:p>
          <a:p>
            <a:endParaRPr lang="en-GB" dirty="0"/>
          </a:p>
          <a:p>
            <a:r>
              <a:rPr lang="en-GB" dirty="0" smtClean="0"/>
              <a:t>Key questions:</a:t>
            </a:r>
          </a:p>
          <a:p>
            <a:pPr lvl="1"/>
            <a:r>
              <a:rPr lang="en-GB" dirty="0" smtClean="0"/>
              <a:t>What happens if no signatures are used?</a:t>
            </a:r>
          </a:p>
          <a:p>
            <a:pPr lvl="1"/>
            <a:r>
              <a:rPr lang="en-GB" dirty="0" smtClean="0"/>
              <a:t>Are you sure the designed scheme is resistant to a man-in-the middle?</a:t>
            </a:r>
          </a:p>
          <a:p>
            <a:pPr lvl="1"/>
            <a:r>
              <a:rPr lang="en-GB" dirty="0" smtClean="0"/>
              <a:t>What happens if either Alice or Bob are forced to reveal their secrets?</a:t>
            </a:r>
          </a:p>
          <a:p>
            <a:pPr marL="342900" lvl="1" indent="0">
              <a:buNone/>
            </a:pPr>
            <a:endParaRPr lang="en-GB" dirty="0" smtClean="0"/>
          </a:p>
          <a:p>
            <a:pPr marL="0" indent="0">
              <a:buNone/>
            </a:pPr>
            <a:endParaRPr lang="en-GB" dirty="0"/>
          </a:p>
        </p:txBody>
      </p:sp>
    </p:spTree>
    <p:extLst>
      <p:ext uri="{BB962C8B-B14F-4D97-AF65-F5344CB8AC3E}">
        <p14:creationId xmlns:p14="http://schemas.microsoft.com/office/powerpoint/2010/main" val="37833493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Perfect Forward Secrecy (PFS)</a:t>
            </a:r>
            <a:endParaRPr lang="en-GB" dirty="0"/>
          </a:p>
        </p:txBody>
      </p:sp>
      <p:sp>
        <p:nvSpPr>
          <p:cNvPr id="3" name="Content Placeholder 2"/>
          <p:cNvSpPr>
            <a:spLocks noGrp="1"/>
          </p:cNvSpPr>
          <p:nvPr>
            <p:ph idx="1"/>
          </p:nvPr>
        </p:nvSpPr>
        <p:spPr/>
        <p:txBody>
          <a:bodyPr/>
          <a:lstStyle/>
          <a:p>
            <a:r>
              <a:rPr lang="en-GB" dirty="0" smtClean="0"/>
              <a:t>Forward secrecy: after a certain point, no information can be coerced into revealing any secrets that decrypt the </a:t>
            </a:r>
            <a:r>
              <a:rPr lang="en-GB" dirty="0" err="1" smtClean="0"/>
              <a:t>ciphertext</a:t>
            </a:r>
            <a:r>
              <a:rPr lang="en-GB" dirty="0" smtClean="0"/>
              <a:t>.</a:t>
            </a:r>
          </a:p>
          <a:p>
            <a:endParaRPr lang="en-GB" dirty="0"/>
          </a:p>
          <a:p>
            <a:r>
              <a:rPr lang="en-GB" dirty="0" smtClean="0"/>
              <a:t>Signed fresh public keys:</a:t>
            </a:r>
          </a:p>
          <a:p>
            <a:pPr lvl="1"/>
            <a:r>
              <a:rPr lang="en-GB" dirty="0" smtClean="0"/>
              <a:t>Ensures that coercion to reveal keys is ineffective:</a:t>
            </a:r>
          </a:p>
          <a:p>
            <a:pPr lvl="1"/>
            <a:r>
              <a:rPr lang="en-GB" dirty="0" smtClean="0"/>
              <a:t>Sender can delete private key as soon as message is encrypted.</a:t>
            </a:r>
          </a:p>
          <a:p>
            <a:pPr lvl="1"/>
            <a:r>
              <a:rPr lang="en-GB" dirty="0" smtClean="0"/>
              <a:t>Receiver may delete secret as soon as message is received.</a:t>
            </a:r>
          </a:p>
          <a:p>
            <a:pPr lvl="1"/>
            <a:r>
              <a:rPr lang="en-GB" dirty="0" smtClean="0"/>
              <a:t>Signatures ensure protection against man-in-the-middle attacks.</a:t>
            </a:r>
          </a:p>
          <a:p>
            <a:pPr lvl="1"/>
            <a:endParaRPr lang="en-GB" dirty="0" smtClean="0"/>
          </a:p>
          <a:p>
            <a:r>
              <a:rPr lang="en-GB" dirty="0" smtClean="0"/>
              <a:t>Remember: PETs are deployed in a context of asymmetries of power</a:t>
            </a:r>
          </a:p>
          <a:p>
            <a:pPr lvl="1"/>
            <a:r>
              <a:rPr lang="en-GB" dirty="0" smtClean="0"/>
              <a:t>Very important to protect users and services from coercion.</a:t>
            </a:r>
          </a:p>
          <a:p>
            <a:pPr lvl="1"/>
            <a:r>
              <a:rPr lang="en-GB" dirty="0" smtClean="0"/>
              <a:t>Other mechanism: Unconditional Privacy (later).</a:t>
            </a:r>
          </a:p>
        </p:txBody>
      </p:sp>
    </p:spTree>
    <p:extLst>
      <p:ext uri="{BB962C8B-B14F-4D97-AF65-F5344CB8AC3E}">
        <p14:creationId xmlns:p14="http://schemas.microsoft.com/office/powerpoint/2010/main" val="12051983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Lab 1 – Task 6: Timing issues</a:t>
            </a:r>
            <a:endParaRPr lang="en-GB" dirty="0"/>
          </a:p>
        </p:txBody>
      </p:sp>
      <p:sp>
        <p:nvSpPr>
          <p:cNvPr id="3" name="Content Placeholder 2"/>
          <p:cNvSpPr>
            <a:spLocks noGrp="1"/>
          </p:cNvSpPr>
          <p:nvPr>
            <p:ph idx="1"/>
          </p:nvPr>
        </p:nvSpPr>
        <p:spPr/>
        <p:txBody>
          <a:bodyPr/>
          <a:lstStyle/>
          <a:p>
            <a:r>
              <a:rPr lang="en-GB" dirty="0" smtClean="0"/>
              <a:t>This is a task for groups that finish early.</a:t>
            </a:r>
          </a:p>
          <a:p>
            <a:pPr lvl="1"/>
            <a:r>
              <a:rPr lang="en-GB" dirty="0" smtClean="0"/>
              <a:t>Subsequently all groups will be tasked to do code reviews.</a:t>
            </a:r>
          </a:p>
          <a:p>
            <a:endParaRPr lang="en-GB" dirty="0"/>
          </a:p>
          <a:p>
            <a:r>
              <a:rPr lang="en-GB" dirty="0" smtClean="0"/>
              <a:t>Task: time your implementations of scalar multiplication.</a:t>
            </a:r>
          </a:p>
          <a:p>
            <a:pPr lvl="1"/>
            <a:r>
              <a:rPr lang="en-GB" dirty="0" smtClean="0"/>
              <a:t>Measure whether different scalars lead to different execution times.</a:t>
            </a:r>
          </a:p>
          <a:p>
            <a:pPr lvl="1"/>
            <a:r>
              <a:rPr lang="en-GB" dirty="0" smtClean="0"/>
              <a:t>Fix the implementation (</a:t>
            </a:r>
            <a:r>
              <a:rPr lang="en-GB" dirty="0" err="1" smtClean="0"/>
              <a:t>inc.</a:t>
            </a:r>
            <a:r>
              <a:rPr lang="en-GB" dirty="0" smtClean="0"/>
              <a:t> provided code) to ensure they execute in fixed time.</a:t>
            </a:r>
          </a:p>
          <a:p>
            <a:pPr lvl="1"/>
            <a:endParaRPr lang="en-GB" dirty="0"/>
          </a:p>
          <a:p>
            <a:r>
              <a:rPr lang="en-GB" dirty="0" smtClean="0"/>
              <a:t>Discuss: why is that important?</a:t>
            </a:r>
            <a:endParaRPr lang="en-GB" dirty="0"/>
          </a:p>
        </p:txBody>
      </p:sp>
    </p:spTree>
    <p:extLst>
      <p:ext uri="{BB962C8B-B14F-4D97-AF65-F5344CB8AC3E}">
        <p14:creationId xmlns:p14="http://schemas.microsoft.com/office/powerpoint/2010/main" val="29606561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Content Placeholder 2"/>
          <p:cNvSpPr>
            <a:spLocks noGrp="1"/>
          </p:cNvSpPr>
          <p:nvPr>
            <p:ph idx="1"/>
          </p:nvPr>
        </p:nvSpPr>
        <p:spPr>
          <a:xfrm>
            <a:off x="628650" y="3756571"/>
            <a:ext cx="7886700" cy="2420392"/>
          </a:xfrm>
        </p:spPr>
        <p:txBody>
          <a:bodyPr/>
          <a:lstStyle/>
          <a:p>
            <a:r>
              <a:rPr lang="en-GB" dirty="0" smtClean="0"/>
              <a:t>End-to-End encryption is easy to implement and efficient.</a:t>
            </a:r>
          </a:p>
          <a:p>
            <a:pPr lvl="1"/>
            <a:r>
              <a:rPr lang="en-GB" dirty="0" smtClean="0"/>
              <a:t>Gold standard when implementing user-to-user messaging.</a:t>
            </a:r>
          </a:p>
          <a:p>
            <a:r>
              <a:rPr lang="en-GB" dirty="0" smtClean="0"/>
              <a:t>Important to consider PFS, Authentication, and also secure AEAD.</a:t>
            </a:r>
          </a:p>
          <a:p>
            <a:r>
              <a:rPr lang="en-GB" dirty="0" smtClean="0"/>
              <a:t>Details and code quality are important.</a:t>
            </a:r>
          </a:p>
          <a:p>
            <a:pPr lvl="1"/>
            <a:r>
              <a:rPr lang="en-GB" dirty="0" smtClean="0"/>
              <a:t>Use established implementations.</a:t>
            </a:r>
          </a:p>
          <a:p>
            <a:pPr lvl="1"/>
            <a:r>
              <a:rPr lang="en-GB" dirty="0" smtClean="0"/>
              <a:t>Ensure you test for details like timing channels and failure conditions.</a:t>
            </a:r>
          </a:p>
          <a:p>
            <a:pPr lvl="1"/>
            <a:r>
              <a:rPr lang="en-GB" dirty="0" smtClean="0"/>
              <a:t>Use unit tests, test coverage and code reviews / audits to harden your implementation.</a:t>
            </a:r>
          </a:p>
          <a:p>
            <a:pPr lvl="1"/>
            <a:r>
              <a:rPr lang="en-GB" dirty="0" smtClean="0"/>
              <a:t>Badly implemented PETs kill.</a:t>
            </a:r>
            <a:endParaRPr lang="en-GB" dirty="0"/>
          </a:p>
        </p:txBody>
      </p:sp>
      <p:pic>
        <p:nvPicPr>
          <p:cNvPr id="4" name="Picture 3"/>
          <p:cNvPicPr>
            <a:picLocks noChangeAspect="1"/>
          </p:cNvPicPr>
          <p:nvPr/>
        </p:nvPicPr>
        <p:blipFill>
          <a:blip r:embed="rId2"/>
          <a:stretch>
            <a:fillRect/>
          </a:stretch>
        </p:blipFill>
        <p:spPr>
          <a:xfrm>
            <a:off x="2369629" y="1772816"/>
            <a:ext cx="4404742" cy="1661304"/>
          </a:xfrm>
          <a:prstGeom prst="rect">
            <a:avLst/>
          </a:prstGeom>
        </p:spPr>
      </p:pic>
      <p:sp>
        <p:nvSpPr>
          <p:cNvPr id="5" name="Oval Callout 4"/>
          <p:cNvSpPr/>
          <p:nvPr/>
        </p:nvSpPr>
        <p:spPr>
          <a:xfrm>
            <a:off x="5292080" y="1340768"/>
            <a:ext cx="2520280" cy="1440160"/>
          </a:xfrm>
          <a:prstGeom prst="wedgeEllipseCallout">
            <a:avLst>
              <a:gd name="adj1" fmla="val -63960"/>
              <a:gd name="adj2" fmla="val 46327"/>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1400" dirty="0" smtClean="0"/>
              <a:t>Oh dear!</a:t>
            </a:r>
          </a:p>
          <a:p>
            <a:pPr algn="ctr"/>
            <a:r>
              <a:rPr lang="en-GB" sz="1400" dirty="0" smtClean="0"/>
              <a:t>It is quite hard to outlaw something you built in a few days.</a:t>
            </a:r>
            <a:endParaRPr lang="en-GB" sz="1400" dirty="0"/>
          </a:p>
        </p:txBody>
      </p:sp>
    </p:spTree>
    <p:extLst>
      <p:ext uri="{BB962C8B-B14F-4D97-AF65-F5344CB8AC3E}">
        <p14:creationId xmlns:p14="http://schemas.microsoft.com/office/powerpoint/2010/main" val="670982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4"/>
          <p:cNvSpPr>
            <a:spLocks noGrp="1"/>
          </p:cNvSpPr>
          <p:nvPr>
            <p:ph type="title"/>
          </p:nvPr>
        </p:nvSpPr>
        <p:spPr/>
        <p:txBody>
          <a:bodyPr/>
          <a:lstStyle/>
          <a:p>
            <a:pPr eaLnBrk="1" hangingPunct="1"/>
            <a:r>
              <a:rPr lang="en-GB" altLang="en-US" smtClean="0"/>
              <a:t>Illustrated Taxonomy of Privacy Harms</a:t>
            </a:r>
          </a:p>
        </p:txBody>
      </p:sp>
      <p:pic>
        <p:nvPicPr>
          <p:cNvPr id="9219"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39863" y="1398588"/>
            <a:ext cx="5976937" cy="505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TextBox 6"/>
          <p:cNvSpPr txBox="1">
            <a:spLocks noChangeArrowheads="1"/>
          </p:cNvSpPr>
          <p:nvPr/>
        </p:nvSpPr>
        <p:spPr bwMode="auto">
          <a:xfrm>
            <a:off x="107950" y="6453188"/>
            <a:ext cx="86407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200"/>
              <a:t>Image from Solove, Daniel J. "A taxonomy of privacy." University of Pennsylvania Law Review (2006): 477-564.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GB" altLang="en-US" smtClean="0"/>
              <a:t>Taxonomy of privacy harms</a:t>
            </a:r>
          </a:p>
        </p:txBody>
      </p:sp>
      <p:sp>
        <p:nvSpPr>
          <p:cNvPr id="3" name="Content Placeholder 2"/>
          <p:cNvSpPr>
            <a:spLocks noGrp="1"/>
          </p:cNvSpPr>
          <p:nvPr>
            <p:ph sz="half" idx="1"/>
          </p:nvPr>
        </p:nvSpPr>
        <p:spPr/>
        <p:txBody>
          <a:bodyPr rtlCol="0">
            <a:normAutofit/>
          </a:bodyPr>
          <a:lstStyle/>
          <a:p>
            <a:pPr marL="0" indent="0" eaLnBrk="1" fontAlgn="auto" hangingPunct="1">
              <a:spcAft>
                <a:spcPts val="0"/>
              </a:spcAft>
              <a:buFont typeface="Arial" panose="020B0604020202020204" pitchFamily="34" charset="0"/>
              <a:buNone/>
              <a:defRPr/>
            </a:pPr>
            <a:r>
              <a:rPr lang="en-GB" dirty="0" smtClean="0"/>
              <a:t>A. </a:t>
            </a:r>
            <a:r>
              <a:rPr lang="en-GB" i="1" dirty="0" smtClean="0"/>
              <a:t>Information </a:t>
            </a:r>
            <a:r>
              <a:rPr lang="en-GB" i="1" dirty="0" smtClean="0">
                <a:solidFill>
                  <a:schemeClr val="accent1"/>
                </a:solidFill>
              </a:rPr>
              <a:t>Collection</a:t>
            </a:r>
            <a:endParaRPr lang="en-GB" dirty="0" smtClean="0">
              <a:solidFill>
                <a:schemeClr val="accent1"/>
              </a:solidFill>
            </a:endParaRPr>
          </a:p>
          <a:p>
            <a:pPr marL="342900" lvl="1" indent="0" eaLnBrk="1" fontAlgn="auto" hangingPunct="1">
              <a:spcAft>
                <a:spcPts val="0"/>
              </a:spcAft>
              <a:buFont typeface="Arial" panose="020B0604020202020204" pitchFamily="34" charset="0"/>
              <a:buNone/>
              <a:defRPr/>
            </a:pPr>
            <a:r>
              <a:rPr lang="en-GB" dirty="0" smtClean="0"/>
              <a:t>1. Surveillance</a:t>
            </a:r>
          </a:p>
          <a:p>
            <a:pPr marL="342900" lvl="1" indent="0" eaLnBrk="1" fontAlgn="auto" hangingPunct="1">
              <a:spcAft>
                <a:spcPts val="0"/>
              </a:spcAft>
              <a:buFont typeface="Arial" panose="020B0604020202020204" pitchFamily="34" charset="0"/>
              <a:buNone/>
              <a:defRPr/>
            </a:pPr>
            <a:r>
              <a:rPr lang="en-GB" dirty="0" smtClean="0"/>
              <a:t>2. Interrogation</a:t>
            </a:r>
          </a:p>
          <a:p>
            <a:pPr eaLnBrk="1" fontAlgn="auto" hangingPunct="1">
              <a:spcAft>
                <a:spcPts val="0"/>
              </a:spcAft>
              <a:defRPr/>
            </a:pPr>
            <a:endParaRPr lang="en-GB" dirty="0" smtClean="0"/>
          </a:p>
          <a:p>
            <a:pPr marL="0" indent="0" eaLnBrk="1" fontAlgn="auto" hangingPunct="1">
              <a:spcAft>
                <a:spcPts val="0"/>
              </a:spcAft>
              <a:buFont typeface="Arial" panose="020B0604020202020204" pitchFamily="34" charset="0"/>
              <a:buNone/>
              <a:defRPr/>
            </a:pPr>
            <a:r>
              <a:rPr lang="en-GB" dirty="0" smtClean="0"/>
              <a:t>B. </a:t>
            </a:r>
            <a:r>
              <a:rPr lang="en-GB" i="1" dirty="0" smtClean="0"/>
              <a:t>Information </a:t>
            </a:r>
            <a:r>
              <a:rPr lang="en-GB" i="1" dirty="0" smtClean="0">
                <a:solidFill>
                  <a:schemeClr val="accent1"/>
                </a:solidFill>
              </a:rPr>
              <a:t>Processing</a:t>
            </a:r>
            <a:endParaRPr lang="en-GB" dirty="0" smtClean="0">
              <a:solidFill>
                <a:schemeClr val="accent1"/>
              </a:solidFill>
            </a:endParaRPr>
          </a:p>
          <a:p>
            <a:pPr marL="342900" lvl="1" indent="0" eaLnBrk="1" fontAlgn="auto" hangingPunct="1">
              <a:spcAft>
                <a:spcPts val="0"/>
              </a:spcAft>
              <a:buFont typeface="Arial" panose="020B0604020202020204" pitchFamily="34" charset="0"/>
              <a:buNone/>
              <a:defRPr/>
            </a:pPr>
            <a:r>
              <a:rPr lang="en-GB" dirty="0" smtClean="0"/>
              <a:t>1. Aggregation</a:t>
            </a:r>
          </a:p>
          <a:p>
            <a:pPr marL="342900" lvl="1" indent="0" eaLnBrk="1" fontAlgn="auto" hangingPunct="1">
              <a:spcAft>
                <a:spcPts val="0"/>
              </a:spcAft>
              <a:buFont typeface="Arial" panose="020B0604020202020204" pitchFamily="34" charset="0"/>
              <a:buNone/>
              <a:defRPr/>
            </a:pPr>
            <a:r>
              <a:rPr lang="en-GB" dirty="0" smtClean="0"/>
              <a:t>2. Identification</a:t>
            </a:r>
          </a:p>
          <a:p>
            <a:pPr marL="342900" lvl="1" indent="0" eaLnBrk="1" fontAlgn="auto" hangingPunct="1">
              <a:spcAft>
                <a:spcPts val="0"/>
              </a:spcAft>
              <a:buFont typeface="Arial" panose="020B0604020202020204" pitchFamily="34" charset="0"/>
              <a:buNone/>
              <a:defRPr/>
            </a:pPr>
            <a:r>
              <a:rPr lang="en-GB" dirty="0" smtClean="0"/>
              <a:t>3. Insecurity</a:t>
            </a:r>
          </a:p>
          <a:p>
            <a:pPr marL="342900" lvl="1" indent="0" eaLnBrk="1" fontAlgn="auto" hangingPunct="1">
              <a:spcAft>
                <a:spcPts val="0"/>
              </a:spcAft>
              <a:buFont typeface="Arial" panose="020B0604020202020204" pitchFamily="34" charset="0"/>
              <a:buNone/>
              <a:defRPr/>
            </a:pPr>
            <a:r>
              <a:rPr lang="en-GB" dirty="0" smtClean="0"/>
              <a:t>4. Secondary Use</a:t>
            </a:r>
          </a:p>
          <a:p>
            <a:pPr marL="342900" lvl="1" indent="0" eaLnBrk="1" fontAlgn="auto" hangingPunct="1">
              <a:spcAft>
                <a:spcPts val="0"/>
              </a:spcAft>
              <a:buFont typeface="Arial" panose="020B0604020202020204" pitchFamily="34" charset="0"/>
              <a:buNone/>
              <a:defRPr/>
            </a:pPr>
            <a:r>
              <a:rPr lang="en-GB" dirty="0" smtClean="0"/>
              <a:t>5. Exclusion</a:t>
            </a:r>
          </a:p>
        </p:txBody>
      </p:sp>
      <p:sp>
        <p:nvSpPr>
          <p:cNvPr id="4" name="Content Placeholder 3"/>
          <p:cNvSpPr>
            <a:spLocks noGrp="1"/>
          </p:cNvSpPr>
          <p:nvPr>
            <p:ph sz="half" idx="2"/>
          </p:nvPr>
        </p:nvSpPr>
        <p:spPr/>
        <p:txBody>
          <a:bodyPr rtlCol="0">
            <a:normAutofit/>
          </a:bodyPr>
          <a:lstStyle/>
          <a:p>
            <a:pPr marL="0" indent="0" eaLnBrk="1" fontAlgn="auto" hangingPunct="1">
              <a:spcAft>
                <a:spcPts val="0"/>
              </a:spcAft>
              <a:buFont typeface="Arial" panose="020B0604020202020204" pitchFamily="34" charset="0"/>
              <a:buNone/>
              <a:defRPr/>
            </a:pPr>
            <a:r>
              <a:rPr lang="en-GB" dirty="0" smtClean="0"/>
              <a:t>C. </a:t>
            </a:r>
            <a:r>
              <a:rPr lang="en-GB" i="1" dirty="0" smtClean="0"/>
              <a:t>Information </a:t>
            </a:r>
            <a:r>
              <a:rPr lang="en-GB" i="1" dirty="0" smtClean="0">
                <a:solidFill>
                  <a:schemeClr val="accent1"/>
                </a:solidFill>
              </a:rPr>
              <a:t>Dissemination</a:t>
            </a:r>
            <a:endParaRPr lang="en-GB" dirty="0" smtClean="0">
              <a:solidFill>
                <a:schemeClr val="accent1"/>
              </a:solidFill>
            </a:endParaRPr>
          </a:p>
          <a:p>
            <a:pPr marL="342900" lvl="1" indent="0" eaLnBrk="1" fontAlgn="auto" hangingPunct="1">
              <a:spcAft>
                <a:spcPts val="0"/>
              </a:spcAft>
              <a:buFont typeface="Arial" panose="020B0604020202020204" pitchFamily="34" charset="0"/>
              <a:buNone/>
              <a:defRPr/>
            </a:pPr>
            <a:r>
              <a:rPr lang="en-GB" dirty="0" smtClean="0"/>
              <a:t>1. Breach of Confidentiality</a:t>
            </a:r>
          </a:p>
          <a:p>
            <a:pPr marL="342900" lvl="1" indent="0" eaLnBrk="1" fontAlgn="auto" hangingPunct="1">
              <a:spcAft>
                <a:spcPts val="0"/>
              </a:spcAft>
              <a:buFont typeface="Arial" panose="020B0604020202020204" pitchFamily="34" charset="0"/>
              <a:buNone/>
              <a:defRPr/>
            </a:pPr>
            <a:r>
              <a:rPr lang="en-GB" dirty="0" smtClean="0"/>
              <a:t>2. Disclosure</a:t>
            </a:r>
          </a:p>
          <a:p>
            <a:pPr marL="342900" lvl="1" indent="0" eaLnBrk="1" fontAlgn="auto" hangingPunct="1">
              <a:spcAft>
                <a:spcPts val="0"/>
              </a:spcAft>
              <a:buFont typeface="Arial" panose="020B0604020202020204" pitchFamily="34" charset="0"/>
              <a:buNone/>
              <a:defRPr/>
            </a:pPr>
            <a:r>
              <a:rPr lang="en-GB" dirty="0" smtClean="0"/>
              <a:t>3. Exposure</a:t>
            </a:r>
          </a:p>
          <a:p>
            <a:pPr marL="342900" lvl="1" indent="0" eaLnBrk="1" fontAlgn="auto" hangingPunct="1">
              <a:spcAft>
                <a:spcPts val="0"/>
              </a:spcAft>
              <a:buFont typeface="Arial" panose="020B0604020202020204" pitchFamily="34" charset="0"/>
              <a:buNone/>
              <a:defRPr/>
            </a:pPr>
            <a:r>
              <a:rPr lang="en-GB" dirty="0" smtClean="0"/>
              <a:t>4. Increased Accessibility</a:t>
            </a:r>
          </a:p>
          <a:p>
            <a:pPr marL="342900" lvl="1" indent="0" eaLnBrk="1" fontAlgn="auto" hangingPunct="1">
              <a:spcAft>
                <a:spcPts val="0"/>
              </a:spcAft>
              <a:buFont typeface="Arial" panose="020B0604020202020204" pitchFamily="34" charset="0"/>
              <a:buNone/>
              <a:defRPr/>
            </a:pPr>
            <a:r>
              <a:rPr lang="en-GB" dirty="0" smtClean="0"/>
              <a:t>5. Blackmail</a:t>
            </a:r>
          </a:p>
          <a:p>
            <a:pPr marL="342900" lvl="1" indent="0" eaLnBrk="1" fontAlgn="auto" hangingPunct="1">
              <a:spcAft>
                <a:spcPts val="0"/>
              </a:spcAft>
              <a:buFont typeface="Arial" panose="020B0604020202020204" pitchFamily="34" charset="0"/>
              <a:buNone/>
              <a:defRPr/>
            </a:pPr>
            <a:r>
              <a:rPr lang="en-GB" dirty="0" smtClean="0"/>
              <a:t>6. Appropriation</a:t>
            </a:r>
          </a:p>
          <a:p>
            <a:pPr marL="342900" lvl="1" indent="0" eaLnBrk="1" fontAlgn="auto" hangingPunct="1">
              <a:spcAft>
                <a:spcPts val="0"/>
              </a:spcAft>
              <a:buFont typeface="Arial" panose="020B0604020202020204" pitchFamily="34" charset="0"/>
              <a:buNone/>
              <a:defRPr/>
            </a:pPr>
            <a:r>
              <a:rPr lang="en-GB" dirty="0" smtClean="0"/>
              <a:t>7. Distortion</a:t>
            </a:r>
          </a:p>
          <a:p>
            <a:pPr marL="0" indent="0" eaLnBrk="1" fontAlgn="auto" hangingPunct="1">
              <a:spcAft>
                <a:spcPts val="0"/>
              </a:spcAft>
              <a:buFont typeface="Arial" panose="020B0604020202020204" pitchFamily="34" charset="0"/>
              <a:buNone/>
              <a:defRPr/>
            </a:pPr>
            <a:endParaRPr lang="en-GB" dirty="0" smtClean="0"/>
          </a:p>
          <a:p>
            <a:pPr marL="0" indent="0" eaLnBrk="1" fontAlgn="auto" hangingPunct="1">
              <a:spcAft>
                <a:spcPts val="0"/>
              </a:spcAft>
              <a:buFont typeface="Arial" panose="020B0604020202020204" pitchFamily="34" charset="0"/>
              <a:buNone/>
              <a:defRPr/>
            </a:pPr>
            <a:r>
              <a:rPr lang="en-GB" dirty="0" smtClean="0"/>
              <a:t>D. </a:t>
            </a:r>
            <a:r>
              <a:rPr lang="en-GB" i="1" dirty="0" smtClean="0">
                <a:solidFill>
                  <a:schemeClr val="accent1"/>
                </a:solidFill>
              </a:rPr>
              <a:t>Invasion</a:t>
            </a:r>
            <a:endParaRPr lang="en-GB" dirty="0" smtClean="0">
              <a:solidFill>
                <a:schemeClr val="accent1"/>
              </a:solidFill>
            </a:endParaRPr>
          </a:p>
          <a:p>
            <a:pPr marL="342900" lvl="1" indent="0" eaLnBrk="1" fontAlgn="auto" hangingPunct="1">
              <a:spcAft>
                <a:spcPts val="0"/>
              </a:spcAft>
              <a:buFont typeface="Arial" panose="020B0604020202020204" pitchFamily="34" charset="0"/>
              <a:buNone/>
              <a:defRPr/>
            </a:pPr>
            <a:r>
              <a:rPr lang="en-GB" dirty="0" smtClean="0"/>
              <a:t>1. Intrusion</a:t>
            </a:r>
          </a:p>
          <a:p>
            <a:pPr marL="342900" lvl="1" indent="0" eaLnBrk="1" fontAlgn="auto" hangingPunct="1">
              <a:spcAft>
                <a:spcPts val="0"/>
              </a:spcAft>
              <a:buFont typeface="Arial" panose="020B0604020202020204" pitchFamily="34" charset="0"/>
              <a:buNone/>
              <a:defRPr/>
            </a:pPr>
            <a:r>
              <a:rPr lang="en-GB" dirty="0" smtClean="0"/>
              <a:t>2. Decisional Interference</a:t>
            </a:r>
          </a:p>
          <a:p>
            <a:pPr eaLnBrk="1" fontAlgn="auto" hangingPunct="1">
              <a:spcAft>
                <a:spcPts val="0"/>
              </a:spcAft>
              <a:defRPr/>
            </a:pPr>
            <a:endParaRPr lang="en-GB" dirty="0" smtClean="0"/>
          </a:p>
        </p:txBody>
      </p:sp>
      <p:sp>
        <p:nvSpPr>
          <p:cNvPr id="10245" name="TextBox 4"/>
          <p:cNvSpPr txBox="1">
            <a:spLocks noChangeArrowheads="1"/>
          </p:cNvSpPr>
          <p:nvPr/>
        </p:nvSpPr>
        <p:spPr bwMode="auto">
          <a:xfrm>
            <a:off x="107950" y="6453188"/>
            <a:ext cx="86407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200"/>
              <a:t>Key reading: Solove, Daniel J. "A taxonomy of privacy." University of Pennsylvania Law Review (2006): 477-564.</a:t>
            </a:r>
          </a:p>
        </p:txBody>
      </p:sp>
      <p:sp>
        <p:nvSpPr>
          <p:cNvPr id="7" name="Line Callout 2 6"/>
          <p:cNvSpPr/>
          <p:nvPr/>
        </p:nvSpPr>
        <p:spPr>
          <a:xfrm>
            <a:off x="7740650" y="5345113"/>
            <a:ext cx="1095375" cy="804862"/>
          </a:xfrm>
          <a:prstGeom prst="borderCallout2">
            <a:avLst>
              <a:gd name="adj1" fmla="val -7416"/>
              <a:gd name="adj2" fmla="val 69692"/>
              <a:gd name="adj3" fmla="val -23344"/>
              <a:gd name="adj4" fmla="val 69680"/>
              <a:gd name="adj5" fmla="val -51325"/>
              <a:gd name="adj6" fmla="val -35731"/>
            </a:avLst>
          </a:prstGeom>
        </p:spPr>
        <p:style>
          <a:lnRef idx="1">
            <a:schemeClr val="accent3"/>
          </a:lnRef>
          <a:fillRef idx="3">
            <a:schemeClr val="accent3"/>
          </a:fillRef>
          <a:effectRef idx="2">
            <a:schemeClr val="accent3"/>
          </a:effectRef>
          <a:fontRef idx="minor">
            <a:schemeClr val="lt1"/>
          </a:fontRef>
        </p:style>
        <p:txBody>
          <a:bodyPr anchor="ctr"/>
          <a:lstStyle/>
          <a:p>
            <a:pPr algn="ctr" eaLnBrk="1" hangingPunct="1">
              <a:defRPr/>
            </a:pPr>
            <a:r>
              <a:rPr lang="en-GB" sz="1200" dirty="0"/>
              <a:t>Action </a:t>
            </a:r>
          </a:p>
          <a:p>
            <a:pPr algn="ctr" eaLnBrk="1" hangingPunct="1">
              <a:defRPr/>
            </a:pPr>
            <a:r>
              <a:rPr lang="en-GB" sz="1200" dirty="0"/>
              <a:t>no data required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Privacy Enhancing Technologies</a:t>
            </a:r>
            <a:endParaRPr lang="en-GB" dirty="0"/>
          </a:p>
        </p:txBody>
      </p:sp>
      <p:sp>
        <p:nvSpPr>
          <p:cNvPr id="5" name="Text Placeholder 4"/>
          <p:cNvSpPr>
            <a:spLocks noGrp="1"/>
          </p:cNvSpPr>
          <p:nvPr>
            <p:ph type="body" idx="1"/>
          </p:nvPr>
        </p:nvSpPr>
        <p:spPr/>
        <p:txBody>
          <a:bodyPr/>
          <a:lstStyle/>
          <a:p>
            <a:r>
              <a:rPr lang="en-GB" dirty="0" smtClean="0"/>
              <a:t>Soft and Hard PETs.</a:t>
            </a:r>
            <a:endParaRPr lang="en-GB" dirty="0"/>
          </a:p>
        </p:txBody>
      </p:sp>
    </p:spTree>
    <p:extLst>
      <p:ext uri="{BB962C8B-B14F-4D97-AF65-F5344CB8AC3E}">
        <p14:creationId xmlns:p14="http://schemas.microsoft.com/office/powerpoint/2010/main" val="1606434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Aims of this course</a:t>
            </a:r>
            <a:endParaRPr lang="en-GB" dirty="0"/>
          </a:p>
        </p:txBody>
      </p:sp>
      <p:sp>
        <p:nvSpPr>
          <p:cNvPr id="5" name="Content Placeholder 4"/>
          <p:cNvSpPr>
            <a:spLocks noGrp="1"/>
          </p:cNvSpPr>
          <p:nvPr>
            <p:ph idx="1"/>
          </p:nvPr>
        </p:nvSpPr>
        <p:spPr/>
        <p:txBody>
          <a:bodyPr>
            <a:normAutofit fontScale="92500" lnSpcReduction="10000"/>
          </a:bodyPr>
          <a:lstStyle/>
          <a:p>
            <a:r>
              <a:rPr lang="en-GB" dirty="0" smtClean="0"/>
              <a:t>Understand different </a:t>
            </a:r>
            <a:r>
              <a:rPr lang="en-GB" b="1" dirty="0" smtClean="0">
                <a:solidFill>
                  <a:schemeClr val="accent1"/>
                </a:solidFill>
              </a:rPr>
              <a:t>conceptions of privacy</a:t>
            </a:r>
            <a:r>
              <a:rPr lang="en-GB" dirty="0" smtClean="0"/>
              <a:t>.</a:t>
            </a:r>
          </a:p>
          <a:p>
            <a:pPr lvl="1"/>
            <a:r>
              <a:rPr lang="en-GB" b="1" dirty="0" smtClean="0">
                <a:solidFill>
                  <a:schemeClr val="accent1"/>
                </a:solidFill>
              </a:rPr>
              <a:t>Data Protection </a:t>
            </a:r>
            <a:r>
              <a:rPr lang="en-GB" dirty="0" smtClean="0"/>
              <a:t>practical skills.</a:t>
            </a:r>
          </a:p>
          <a:p>
            <a:endParaRPr lang="en-GB" dirty="0" smtClean="0"/>
          </a:p>
          <a:p>
            <a:r>
              <a:rPr lang="en-GB" dirty="0" smtClean="0"/>
              <a:t>Understand how appropriate </a:t>
            </a:r>
            <a:r>
              <a:rPr lang="en-GB" b="1" dirty="0" smtClean="0">
                <a:solidFill>
                  <a:schemeClr val="accent1"/>
                </a:solidFill>
              </a:rPr>
              <a:t>technologies can support privacy needs </a:t>
            </a:r>
            <a:r>
              <a:rPr lang="en-GB" dirty="0" smtClean="0"/>
              <a:t>in different threat environments.</a:t>
            </a:r>
          </a:p>
          <a:p>
            <a:pPr lvl="1"/>
            <a:r>
              <a:rPr lang="en-GB" dirty="0" smtClean="0"/>
              <a:t>Touch on technologies, threats, and even regulatory requirements.</a:t>
            </a:r>
          </a:p>
          <a:p>
            <a:endParaRPr lang="en-GB" dirty="0"/>
          </a:p>
          <a:p>
            <a:r>
              <a:rPr lang="en-GB" b="1" dirty="0" smtClean="0">
                <a:solidFill>
                  <a:schemeClr val="accent1"/>
                </a:solidFill>
              </a:rPr>
              <a:t>Practical experience</a:t>
            </a:r>
            <a:r>
              <a:rPr lang="en-GB" dirty="0" smtClean="0"/>
              <a:t> with key advanced technologies (</a:t>
            </a:r>
            <a:r>
              <a:rPr lang="en-GB" b="1" dirty="0" smtClean="0">
                <a:solidFill>
                  <a:schemeClr val="accent1"/>
                </a:solidFill>
              </a:rPr>
              <a:t>Labs</a:t>
            </a:r>
            <a:r>
              <a:rPr lang="en-GB" dirty="0" smtClean="0"/>
              <a:t>):</a:t>
            </a:r>
          </a:p>
          <a:p>
            <a:pPr lvl="1"/>
            <a:r>
              <a:rPr lang="en-GB" dirty="0" smtClean="0"/>
              <a:t>End-to-End Encryption.</a:t>
            </a:r>
          </a:p>
          <a:p>
            <a:pPr lvl="1"/>
            <a:r>
              <a:rPr lang="en-GB" dirty="0" smtClean="0"/>
              <a:t>Anonymous communications.</a:t>
            </a:r>
          </a:p>
          <a:p>
            <a:pPr lvl="1"/>
            <a:r>
              <a:rPr lang="en-GB" dirty="0" smtClean="0"/>
              <a:t>Private computations.</a:t>
            </a:r>
          </a:p>
          <a:p>
            <a:pPr lvl="1"/>
            <a:r>
              <a:rPr lang="en-GB" dirty="0" smtClean="0"/>
              <a:t>Zero-knowledge proofs.</a:t>
            </a:r>
          </a:p>
          <a:p>
            <a:pPr lvl="1"/>
            <a:r>
              <a:rPr lang="en-GB" dirty="0" smtClean="0"/>
              <a:t>Selective disclosure credentials.</a:t>
            </a:r>
          </a:p>
          <a:p>
            <a:pPr lvl="1"/>
            <a:endParaRPr lang="en-GB" dirty="0"/>
          </a:p>
          <a:p>
            <a:r>
              <a:rPr lang="en-GB" dirty="0" smtClean="0"/>
              <a:t>Experience of </a:t>
            </a:r>
            <a:r>
              <a:rPr lang="en-GB" b="1" dirty="0" smtClean="0">
                <a:solidFill>
                  <a:schemeClr val="accent1"/>
                </a:solidFill>
              </a:rPr>
              <a:t>code quality </a:t>
            </a:r>
            <a:r>
              <a:rPr lang="en-GB" dirty="0" smtClean="0"/>
              <a:t>and cryptographic implementations.</a:t>
            </a:r>
            <a:endParaRPr lang="en-GB" dirty="0"/>
          </a:p>
        </p:txBody>
      </p:sp>
    </p:spTree>
    <p:extLst>
      <p:ext uri="{BB962C8B-B14F-4D97-AF65-F5344CB8AC3E}">
        <p14:creationId xmlns:p14="http://schemas.microsoft.com/office/powerpoint/2010/main" val="41208975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Two families of privacy technologies</a:t>
            </a:r>
            <a:endParaRPr lang="en-GB" dirty="0"/>
          </a:p>
        </p:txBody>
      </p:sp>
      <p:sp>
        <p:nvSpPr>
          <p:cNvPr id="5" name="Text Placeholder 4"/>
          <p:cNvSpPr>
            <a:spLocks noGrp="1"/>
          </p:cNvSpPr>
          <p:nvPr>
            <p:ph type="body" idx="1"/>
          </p:nvPr>
        </p:nvSpPr>
        <p:spPr/>
        <p:txBody>
          <a:bodyPr/>
          <a:lstStyle/>
          <a:p>
            <a:r>
              <a:rPr lang="en-GB" dirty="0" smtClean="0"/>
              <a:t>Soft Privacy Technologies</a:t>
            </a:r>
            <a:endParaRPr lang="en-GB" dirty="0"/>
          </a:p>
        </p:txBody>
      </p:sp>
      <p:sp>
        <p:nvSpPr>
          <p:cNvPr id="6" name="Content Placeholder 5"/>
          <p:cNvSpPr>
            <a:spLocks noGrp="1"/>
          </p:cNvSpPr>
          <p:nvPr>
            <p:ph sz="half" idx="2"/>
          </p:nvPr>
        </p:nvSpPr>
        <p:spPr/>
        <p:txBody>
          <a:bodyPr>
            <a:normAutofit lnSpcReduction="10000"/>
          </a:bodyPr>
          <a:lstStyle/>
          <a:p>
            <a:r>
              <a:rPr lang="en-GB" dirty="0" smtClean="0"/>
              <a:t>Focus on compliance.</a:t>
            </a:r>
          </a:p>
          <a:p>
            <a:r>
              <a:rPr lang="en-GB" dirty="0" smtClean="0"/>
              <a:t>Focus on “internal controls”.</a:t>
            </a:r>
          </a:p>
          <a:p>
            <a:r>
              <a:rPr lang="en-GB" b="1" dirty="0" smtClean="0">
                <a:solidFill>
                  <a:schemeClr val="accent1"/>
                </a:solidFill>
              </a:rPr>
              <a:t>Assumption: a third party is entrusted with the user data.</a:t>
            </a:r>
          </a:p>
          <a:p>
            <a:r>
              <a:rPr lang="en-GB" dirty="0" smtClean="0"/>
              <a:t>Threat model: third party is trusted to process user data according to user wishes.</a:t>
            </a:r>
          </a:p>
          <a:p>
            <a:r>
              <a:rPr lang="en-GB" dirty="0" smtClean="0"/>
              <a:t>Examples technologies:</a:t>
            </a:r>
          </a:p>
          <a:p>
            <a:pPr lvl="1"/>
            <a:r>
              <a:rPr lang="en-GB" dirty="0" smtClean="0"/>
              <a:t>Access control, tunnel encryption (SSL/TLS)</a:t>
            </a:r>
          </a:p>
          <a:p>
            <a:r>
              <a:rPr lang="en-GB" dirty="0" smtClean="0"/>
              <a:t>“Keeping honest services safe from insiders / employees”.</a:t>
            </a:r>
            <a:endParaRPr lang="en-GB" dirty="0"/>
          </a:p>
        </p:txBody>
      </p:sp>
      <p:sp>
        <p:nvSpPr>
          <p:cNvPr id="7" name="Text Placeholder 6"/>
          <p:cNvSpPr>
            <a:spLocks noGrp="1"/>
          </p:cNvSpPr>
          <p:nvPr>
            <p:ph type="body" sz="quarter" idx="3"/>
          </p:nvPr>
        </p:nvSpPr>
        <p:spPr/>
        <p:txBody>
          <a:bodyPr/>
          <a:lstStyle/>
          <a:p>
            <a:r>
              <a:rPr lang="en-GB" dirty="0" smtClean="0"/>
              <a:t>Hard Privacy Technologies</a:t>
            </a:r>
            <a:endParaRPr lang="en-GB" dirty="0"/>
          </a:p>
        </p:txBody>
      </p:sp>
      <p:sp>
        <p:nvSpPr>
          <p:cNvPr id="8" name="Content Placeholder 7"/>
          <p:cNvSpPr>
            <a:spLocks noGrp="1"/>
          </p:cNvSpPr>
          <p:nvPr>
            <p:ph sz="quarter" idx="4"/>
          </p:nvPr>
        </p:nvSpPr>
        <p:spPr/>
        <p:txBody>
          <a:bodyPr>
            <a:normAutofit fontScale="92500" lnSpcReduction="20000"/>
          </a:bodyPr>
          <a:lstStyle/>
          <a:p>
            <a:r>
              <a:rPr lang="en-GB" dirty="0" smtClean="0"/>
              <a:t>Stronger focus on data minimization.</a:t>
            </a:r>
          </a:p>
          <a:p>
            <a:r>
              <a:rPr lang="en-GB" b="1" dirty="0" smtClean="0">
                <a:solidFill>
                  <a:schemeClr val="accent1"/>
                </a:solidFill>
              </a:rPr>
              <a:t>Assumption: there exists no single third party that may be trusted with user data. </a:t>
            </a:r>
          </a:p>
          <a:p>
            <a:r>
              <a:rPr lang="en-GB" dirty="0" smtClean="0"/>
              <a:t>Threat model: a service is in the hands of the adversary; may be coerced; may be hacked. </a:t>
            </a:r>
          </a:p>
          <a:p>
            <a:r>
              <a:rPr lang="en-GB" dirty="0" smtClean="0"/>
              <a:t>Common assumption: k-out-of-n honest third parties.</a:t>
            </a:r>
          </a:p>
          <a:p>
            <a:r>
              <a:rPr lang="en-GB" dirty="0" smtClean="0"/>
              <a:t>May relay on service integrity if auditing is possible.</a:t>
            </a:r>
          </a:p>
          <a:p>
            <a:r>
              <a:rPr lang="en-GB" b="1" dirty="0" smtClean="0">
                <a:solidFill>
                  <a:schemeClr val="accent1"/>
                </a:solidFill>
              </a:rPr>
              <a:t>Challenge: achieve functionality without revealing data!</a:t>
            </a:r>
          </a:p>
          <a:p>
            <a:endParaRPr lang="en-GB" dirty="0"/>
          </a:p>
        </p:txBody>
      </p:sp>
    </p:spTree>
    <p:extLst>
      <p:ext uri="{BB962C8B-B14F-4D97-AF65-F5344CB8AC3E}">
        <p14:creationId xmlns:p14="http://schemas.microsoft.com/office/powerpoint/2010/main" val="17026990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1: Gathering opinions (polling)</a:t>
            </a:r>
            <a:endParaRPr lang="en-GB" dirty="0"/>
          </a:p>
        </p:txBody>
      </p:sp>
      <p:sp>
        <p:nvSpPr>
          <p:cNvPr id="3" name="Text Placeholder 2"/>
          <p:cNvSpPr>
            <a:spLocks noGrp="1"/>
          </p:cNvSpPr>
          <p:nvPr>
            <p:ph type="body" idx="1"/>
          </p:nvPr>
        </p:nvSpPr>
        <p:spPr>
          <a:xfrm>
            <a:off x="629842" y="3337347"/>
            <a:ext cx="3868340" cy="823912"/>
          </a:xfrm>
        </p:spPr>
        <p:txBody>
          <a:bodyPr/>
          <a:lstStyle/>
          <a:p>
            <a:r>
              <a:rPr lang="en-GB" dirty="0" smtClean="0"/>
              <a:t>Soft Privacy Approach</a:t>
            </a:r>
            <a:endParaRPr lang="en-GB" dirty="0"/>
          </a:p>
        </p:txBody>
      </p:sp>
      <p:sp>
        <p:nvSpPr>
          <p:cNvPr id="4" name="Content Placeholder 3"/>
          <p:cNvSpPr>
            <a:spLocks noGrp="1"/>
          </p:cNvSpPr>
          <p:nvPr>
            <p:ph sz="half" idx="2"/>
          </p:nvPr>
        </p:nvSpPr>
        <p:spPr>
          <a:xfrm>
            <a:off x="629842" y="4161259"/>
            <a:ext cx="3868340" cy="2364085"/>
          </a:xfrm>
        </p:spPr>
        <p:txBody>
          <a:bodyPr>
            <a:normAutofit fontScale="92500" lnSpcReduction="10000"/>
          </a:bodyPr>
          <a:lstStyle/>
          <a:p>
            <a:r>
              <a:rPr lang="en-GB" dirty="0" smtClean="0"/>
              <a:t>You trust the person collecting the answers. </a:t>
            </a:r>
          </a:p>
          <a:p>
            <a:r>
              <a:rPr lang="en-GB" dirty="0" smtClean="0"/>
              <a:t>Ensure secure channels so that no one else can overhear the answer.</a:t>
            </a:r>
          </a:p>
          <a:p>
            <a:r>
              <a:rPr lang="en-GB" dirty="0" smtClean="0"/>
              <a:t>Ensure good protection of the collected data.</a:t>
            </a:r>
          </a:p>
          <a:p>
            <a:pPr lvl="1"/>
            <a:r>
              <a:rPr lang="en-GB" dirty="0" smtClean="0"/>
              <a:t>Access control</a:t>
            </a:r>
          </a:p>
          <a:p>
            <a:pPr lvl="1"/>
            <a:r>
              <a:rPr lang="en-GB" dirty="0" err="1" smtClean="0"/>
              <a:t>Anonymization</a:t>
            </a:r>
            <a:r>
              <a:rPr lang="en-GB" dirty="0"/>
              <a:t> </a:t>
            </a:r>
            <a:r>
              <a:rPr lang="en-GB" dirty="0" smtClean="0"/>
              <a:t>at pollster.</a:t>
            </a:r>
            <a:endParaRPr lang="en-GB" dirty="0"/>
          </a:p>
        </p:txBody>
      </p:sp>
      <p:sp>
        <p:nvSpPr>
          <p:cNvPr id="5" name="Text Placeholder 4"/>
          <p:cNvSpPr>
            <a:spLocks noGrp="1"/>
          </p:cNvSpPr>
          <p:nvPr>
            <p:ph type="body" sz="quarter" idx="3"/>
          </p:nvPr>
        </p:nvSpPr>
        <p:spPr>
          <a:xfrm>
            <a:off x="4629150" y="3337347"/>
            <a:ext cx="3887391" cy="823912"/>
          </a:xfrm>
        </p:spPr>
        <p:txBody>
          <a:bodyPr/>
          <a:lstStyle/>
          <a:p>
            <a:r>
              <a:rPr lang="en-GB" dirty="0" smtClean="0"/>
              <a:t>Hard Privacy Approach</a:t>
            </a:r>
            <a:endParaRPr lang="en-GB" dirty="0"/>
          </a:p>
        </p:txBody>
      </p:sp>
      <p:sp>
        <p:nvSpPr>
          <p:cNvPr id="6" name="Content Placeholder 5"/>
          <p:cNvSpPr>
            <a:spLocks noGrp="1"/>
          </p:cNvSpPr>
          <p:nvPr>
            <p:ph sz="quarter" idx="4"/>
          </p:nvPr>
        </p:nvSpPr>
        <p:spPr>
          <a:xfrm>
            <a:off x="4629150" y="4161259"/>
            <a:ext cx="3887391" cy="2364085"/>
          </a:xfrm>
        </p:spPr>
        <p:txBody>
          <a:bodyPr>
            <a:normAutofit fontScale="85000" lnSpcReduction="10000"/>
          </a:bodyPr>
          <a:lstStyle/>
          <a:p>
            <a:r>
              <a:rPr lang="en-GB" dirty="0" smtClean="0"/>
              <a:t>You do not trust the pollster or any other single 3</a:t>
            </a:r>
            <a:r>
              <a:rPr lang="en-GB" baseline="30000" dirty="0" smtClean="0"/>
              <a:t>rd</a:t>
            </a:r>
            <a:r>
              <a:rPr lang="en-GB" dirty="0" smtClean="0"/>
              <a:t> party to hold the answer.</a:t>
            </a:r>
          </a:p>
          <a:p>
            <a:r>
              <a:rPr lang="en-GB" dirty="0" smtClean="0"/>
              <a:t>You want:</a:t>
            </a:r>
          </a:p>
          <a:p>
            <a:pPr lvl="1"/>
            <a:r>
              <a:rPr lang="en-GB" dirty="0" smtClean="0"/>
              <a:t>Only the aggregate to be known.</a:t>
            </a:r>
          </a:p>
          <a:p>
            <a:pPr lvl="1"/>
            <a:r>
              <a:rPr lang="en-GB" dirty="0" smtClean="0"/>
              <a:t>If not much about your answer leaks.</a:t>
            </a:r>
          </a:p>
          <a:p>
            <a:r>
              <a:rPr lang="en-GB" dirty="0" smtClean="0"/>
              <a:t>Pollster wants: </a:t>
            </a:r>
          </a:p>
          <a:p>
            <a:pPr lvl="1"/>
            <a:r>
              <a:rPr lang="en-GB" dirty="0" smtClean="0"/>
              <a:t>You to answer only once.</a:t>
            </a:r>
          </a:p>
          <a:p>
            <a:pPr lvl="1"/>
            <a:r>
              <a:rPr lang="en-GB" dirty="0" smtClean="0"/>
              <a:t>Your answer to be valid (either yes or no)</a:t>
            </a:r>
            <a:endParaRPr lang="en-GB" dirty="0"/>
          </a:p>
        </p:txBody>
      </p:sp>
      <p:pic>
        <p:nvPicPr>
          <p:cNvPr id="120834" name="Picture 2" descr="Question Girl by Scout - A girl with freckles with lots of questio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06975" y="1663945"/>
            <a:ext cx="1332995" cy="1507975"/>
          </a:xfrm>
          <a:prstGeom prst="rect">
            <a:avLst/>
          </a:prstGeom>
          <a:noFill/>
          <a:extLst>
            <a:ext uri="{909E8E84-426E-40DD-AFC4-6F175D3DCCD1}">
              <a14:hiddenFill xmlns:a14="http://schemas.microsoft.com/office/drawing/2010/main">
                <a:solidFill>
                  <a:srgbClr val="FFFFFF"/>
                </a:solidFill>
              </a14:hiddenFill>
            </a:ext>
          </a:extLst>
        </p:spPr>
      </p:pic>
      <p:sp>
        <p:nvSpPr>
          <p:cNvPr id="7" name="Oval Callout 6"/>
          <p:cNvSpPr/>
          <p:nvPr/>
        </p:nvSpPr>
        <p:spPr>
          <a:xfrm>
            <a:off x="1907704" y="1481051"/>
            <a:ext cx="3168352" cy="1512168"/>
          </a:xfrm>
          <a:prstGeom prst="wedgeEllipseCallout">
            <a:avLst>
              <a:gd name="adj1" fmla="val -61673"/>
              <a:gd name="adj2" fmla="val 5679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400" dirty="0" smtClean="0"/>
              <a:t>Do you agree that</a:t>
            </a:r>
            <a:br>
              <a:rPr lang="en-GB" sz="1400" dirty="0" smtClean="0"/>
            </a:br>
            <a:r>
              <a:rPr lang="en-GB" sz="2000" dirty="0" smtClean="0"/>
              <a:t>&lt;</a:t>
            </a:r>
            <a:r>
              <a:rPr lang="en-GB" sz="2000" b="1" dirty="0" smtClean="0"/>
              <a:t>embarrassing statement</a:t>
            </a:r>
            <a:r>
              <a:rPr lang="en-GB" sz="2000" dirty="0" smtClean="0"/>
              <a:t>&gt;</a:t>
            </a:r>
            <a:endParaRPr lang="en-GB" sz="1400" dirty="0" smtClean="0"/>
          </a:p>
          <a:p>
            <a:pPr algn="ctr"/>
            <a:r>
              <a:rPr lang="en-GB" sz="1200" b="1" dirty="0" smtClean="0"/>
              <a:t>1</a:t>
            </a:r>
            <a:r>
              <a:rPr lang="en-GB" sz="1200" dirty="0" smtClean="0"/>
              <a:t> (str. agree) – </a:t>
            </a:r>
            <a:r>
              <a:rPr lang="en-GB" sz="1200" b="1" dirty="0" smtClean="0"/>
              <a:t>5</a:t>
            </a:r>
            <a:r>
              <a:rPr lang="en-GB" sz="1200" dirty="0" smtClean="0"/>
              <a:t> (str. </a:t>
            </a:r>
            <a:r>
              <a:rPr lang="en-GB" sz="1200" dirty="0"/>
              <a:t>d</a:t>
            </a:r>
            <a:r>
              <a:rPr lang="en-GB" sz="1200" dirty="0" smtClean="0"/>
              <a:t>isagree)?</a:t>
            </a:r>
            <a:endParaRPr lang="en-GB" sz="1200" dirty="0"/>
          </a:p>
        </p:txBody>
      </p:sp>
      <p:sp>
        <p:nvSpPr>
          <p:cNvPr id="8" name="TextBox 7"/>
          <p:cNvSpPr txBox="1"/>
          <p:nvPr/>
        </p:nvSpPr>
        <p:spPr>
          <a:xfrm>
            <a:off x="1955285" y="6488668"/>
            <a:ext cx="5262979" cy="369332"/>
          </a:xfrm>
          <a:prstGeom prst="rect">
            <a:avLst/>
          </a:prstGeom>
          <a:noFill/>
        </p:spPr>
        <p:txBody>
          <a:bodyPr wrap="none" rtlCol="0">
            <a:spAutoFit/>
          </a:bodyPr>
          <a:lstStyle/>
          <a:p>
            <a:r>
              <a:rPr lang="en-GB" b="1" dirty="0" smtClean="0">
                <a:solidFill>
                  <a:schemeClr val="accent1"/>
                </a:solidFill>
              </a:rPr>
              <a:t>Note: the later labs are based on this problem.</a:t>
            </a:r>
            <a:endParaRPr lang="en-GB" b="1" dirty="0">
              <a:solidFill>
                <a:schemeClr val="accent1"/>
              </a:solidFill>
            </a:endParaRPr>
          </a:p>
        </p:txBody>
      </p:sp>
    </p:spTree>
    <p:extLst>
      <p:ext uri="{BB962C8B-B14F-4D97-AF65-F5344CB8AC3E}">
        <p14:creationId xmlns:p14="http://schemas.microsoft.com/office/powerpoint/2010/main" val="2770212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5">
      <a:dk1>
        <a:srgbClr val="000000"/>
      </a:dk1>
      <a:lt1>
        <a:srgbClr val="FFFFFF"/>
      </a:lt1>
      <a:dk2>
        <a:srgbClr val="004359"/>
      </a:dk2>
      <a:lt2>
        <a:srgbClr val="808080"/>
      </a:lt2>
      <a:accent1>
        <a:srgbClr val="7FA1AC"/>
      </a:accent1>
      <a:accent2>
        <a:srgbClr val="004359"/>
      </a:accent2>
      <a:accent3>
        <a:srgbClr val="FFFFFF"/>
      </a:accent3>
      <a:accent4>
        <a:srgbClr val="000000"/>
      </a:accent4>
      <a:accent5>
        <a:srgbClr val="C0CDD2"/>
      </a:accent5>
      <a:accent6>
        <a:srgbClr val="003C50"/>
      </a:accent6>
      <a:hlink>
        <a:srgbClr val="4B4620"/>
      </a:hlink>
      <a:folHlink>
        <a:srgbClr val="C88BA9"/>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0000"/>
        </a:dk1>
        <a:lt1>
          <a:srgbClr val="FFFFFF"/>
        </a:lt1>
        <a:dk2>
          <a:srgbClr val="000000"/>
        </a:dk2>
        <a:lt2>
          <a:srgbClr val="808080"/>
        </a:lt2>
        <a:accent1>
          <a:srgbClr val="7FA1AC"/>
        </a:accent1>
        <a:accent2>
          <a:srgbClr val="004359"/>
        </a:accent2>
        <a:accent3>
          <a:srgbClr val="FFFFFF"/>
        </a:accent3>
        <a:accent4>
          <a:srgbClr val="000000"/>
        </a:accent4>
        <a:accent5>
          <a:srgbClr val="C0CDD2"/>
        </a:accent5>
        <a:accent6>
          <a:srgbClr val="003C50"/>
        </a:accent6>
        <a:hlink>
          <a:srgbClr val="4B4620"/>
        </a:hlink>
        <a:folHlink>
          <a:srgbClr val="B25D86"/>
        </a:folHlink>
      </a:clrScheme>
      <a:clrMap bg1="lt1" tx1="dk1" bg2="lt2" tx2="dk2" accent1="accent1" accent2="accent2" accent3="accent3" accent4="accent4" accent5="accent5" accent6="accent6" hlink="hlink" folHlink="folHlink"/>
    </a:extraClrScheme>
    <a:extraClrScheme>
      <a:clrScheme name="Custom Design 14">
        <a:dk1>
          <a:srgbClr val="000000"/>
        </a:dk1>
        <a:lt1>
          <a:srgbClr val="FFFFFF"/>
        </a:lt1>
        <a:dk2>
          <a:srgbClr val="004359"/>
        </a:dk2>
        <a:lt2>
          <a:srgbClr val="808080"/>
        </a:lt2>
        <a:accent1>
          <a:srgbClr val="7FA1AC"/>
        </a:accent1>
        <a:accent2>
          <a:srgbClr val="004359"/>
        </a:accent2>
        <a:accent3>
          <a:srgbClr val="FFFFFF"/>
        </a:accent3>
        <a:accent4>
          <a:srgbClr val="000000"/>
        </a:accent4>
        <a:accent5>
          <a:srgbClr val="C0CDD2"/>
        </a:accent5>
        <a:accent6>
          <a:srgbClr val="003C50"/>
        </a:accent6>
        <a:hlink>
          <a:srgbClr val="4B4620"/>
        </a:hlink>
        <a:folHlink>
          <a:srgbClr val="B25D86"/>
        </a:folHlink>
      </a:clrScheme>
      <a:clrMap bg1="lt1" tx1="dk1" bg2="lt2" tx2="dk2" accent1="accent1" accent2="accent2" accent3="accent3" accent4="accent4" accent5="accent5" accent6="accent6" hlink="hlink" folHlink="folHlink"/>
    </a:extraClrScheme>
    <a:extraClrScheme>
      <a:clrScheme name="Custom Design 15">
        <a:dk1>
          <a:srgbClr val="000000"/>
        </a:dk1>
        <a:lt1>
          <a:srgbClr val="FFFFFF"/>
        </a:lt1>
        <a:dk2>
          <a:srgbClr val="004359"/>
        </a:dk2>
        <a:lt2>
          <a:srgbClr val="808080"/>
        </a:lt2>
        <a:accent1>
          <a:srgbClr val="7FA1AC"/>
        </a:accent1>
        <a:accent2>
          <a:srgbClr val="004359"/>
        </a:accent2>
        <a:accent3>
          <a:srgbClr val="FFFFFF"/>
        </a:accent3>
        <a:accent4>
          <a:srgbClr val="000000"/>
        </a:accent4>
        <a:accent5>
          <a:srgbClr val="C0CDD2"/>
        </a:accent5>
        <a:accent6>
          <a:srgbClr val="003C50"/>
        </a:accent6>
        <a:hlink>
          <a:srgbClr val="4B4620"/>
        </a:hlink>
        <a:folHlink>
          <a:srgbClr val="C88BA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1931</TotalTime>
  <Words>3592</Words>
  <Application>Microsoft Office PowerPoint</Application>
  <PresentationFormat>On-screen Show (4:3)</PresentationFormat>
  <Paragraphs>436</Paragraphs>
  <Slides>37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37</vt:i4>
      </vt:variant>
    </vt:vector>
  </HeadingPairs>
  <TitlesOfParts>
    <vt:vector size="43" baseType="lpstr">
      <vt:lpstr>Arial</vt:lpstr>
      <vt:lpstr>Calibri</vt:lpstr>
      <vt:lpstr>Calibri Light</vt:lpstr>
      <vt:lpstr>Symbol</vt:lpstr>
      <vt:lpstr>Custom Design</vt:lpstr>
      <vt:lpstr>Office Theme</vt:lpstr>
      <vt:lpstr>Privacy Enhancing Technologies Introduction &amp;  Private Communications.</vt:lpstr>
      <vt:lpstr>Privacy as a security property</vt:lpstr>
      <vt:lpstr>Example Privacy Harms (Solove)</vt:lpstr>
      <vt:lpstr>Illustrated Taxonomy of Privacy Harms</vt:lpstr>
      <vt:lpstr>Taxonomy of privacy harms</vt:lpstr>
      <vt:lpstr>Privacy Enhancing Technologies</vt:lpstr>
      <vt:lpstr>Aims of this course</vt:lpstr>
      <vt:lpstr>Two families of privacy technologies</vt:lpstr>
      <vt:lpstr>Example 1: Gathering opinions (polling)</vt:lpstr>
      <vt:lpstr>Two sides of hard PETs: challenges</vt:lpstr>
      <vt:lpstr>Example 2: confidential communications</vt:lpstr>
      <vt:lpstr>PowerPoint Presentation</vt:lpstr>
      <vt:lpstr>The Centrality of Cryptography in Hard PETs</vt:lpstr>
      <vt:lpstr>Topics and Labs we will cover (GA17)</vt:lpstr>
      <vt:lpstr>Mechanics of GA17</vt:lpstr>
      <vt:lpstr>How labs work</vt:lpstr>
      <vt:lpstr>Communications Privacy</vt:lpstr>
      <vt:lpstr>Alice wants to tell Bob a secret … (1)</vt:lpstr>
      <vt:lpstr>Alice wants to tell Bob a secret … (2)</vt:lpstr>
      <vt:lpstr>Modern symmetric cryptography</vt:lpstr>
      <vt:lpstr>Modern Cryptography: AES-GCM</vt:lpstr>
      <vt:lpstr>Lab 1 – Task 1 &amp; 2 </vt:lpstr>
      <vt:lpstr>Beyond shared keys: Public Key Cryptography</vt:lpstr>
      <vt:lpstr>The maths problems PKC is based on …</vt:lpstr>
      <vt:lpstr>The maths problems PKC is based on … </vt:lpstr>
      <vt:lpstr>Diffie-Hellman key exchange (1976)</vt:lpstr>
      <vt:lpstr>Operations need to be fast &amp; keys small.</vt:lpstr>
      <vt:lpstr>Define  for EC points </vt:lpstr>
      <vt:lpstr>How to efficiently compute </vt:lpstr>
      <vt:lpstr>Lab 1 – Task 3</vt:lpstr>
      <vt:lpstr>Lab 1 – Task 4</vt:lpstr>
      <vt:lpstr>Hybrid Encryption</vt:lpstr>
      <vt:lpstr>The picture …</vt:lpstr>
      <vt:lpstr>Lab 1 – Task 5: Putting it all together</vt:lpstr>
      <vt:lpstr>Perfect Forward Secrecy (PFS)</vt:lpstr>
      <vt:lpstr>Lab 1 – Task 6: Timing issues</vt:lpstr>
      <vt:lpstr>Conclusions</vt:lpstr>
    </vt:vector>
  </TitlesOfParts>
  <Company>UCL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Simon Brown</dc:creator>
  <cp:lastModifiedBy>georged@gmail.com</cp:lastModifiedBy>
  <cp:revision>130</cp:revision>
  <dcterms:created xsi:type="dcterms:W3CDTF">2005-07-13T12:26:50Z</dcterms:created>
  <dcterms:modified xsi:type="dcterms:W3CDTF">2015-01-15T00:39:14Z</dcterms:modified>
</cp:coreProperties>
</file>